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57" r:id="rId4"/>
    <p:sldId id="362" r:id="rId5"/>
    <p:sldId id="263" r:id="rId6"/>
    <p:sldId id="412" r:id="rId7"/>
    <p:sldId id="349" r:id="rId8"/>
    <p:sldId id="413" r:id="rId9"/>
    <p:sldId id="416" r:id="rId10"/>
    <p:sldId id="417" r:id="rId11"/>
    <p:sldId id="414" r:id="rId12"/>
    <p:sldId id="418" r:id="rId13"/>
    <p:sldId id="419" r:id="rId14"/>
    <p:sldId id="415" r:id="rId15"/>
    <p:sldId id="420" r:id="rId16"/>
    <p:sldId id="421" r:id="rId17"/>
    <p:sldId id="403" r:id="rId18"/>
    <p:sldId id="422" r:id="rId19"/>
    <p:sldId id="423" r:id="rId20"/>
    <p:sldId id="424" r:id="rId21"/>
    <p:sldId id="433" r:id="rId22"/>
    <p:sldId id="425" r:id="rId23"/>
    <p:sldId id="426" r:id="rId24"/>
    <p:sldId id="427" r:id="rId25"/>
    <p:sldId id="434" r:id="rId26"/>
    <p:sldId id="428" r:id="rId27"/>
    <p:sldId id="435" r:id="rId28"/>
    <p:sldId id="429" r:id="rId29"/>
    <p:sldId id="430" r:id="rId30"/>
    <p:sldId id="436" r:id="rId31"/>
    <p:sldId id="431" r:id="rId32"/>
    <p:sldId id="432" r:id="rId33"/>
    <p:sldId id="272" r:id="rId34"/>
    <p:sldId id="307" r:id="rId35"/>
    <p:sldId id="322" r:id="rId36"/>
    <p:sldId id="267" r:id="rId3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5" d="100"/>
          <a:sy n="105" d="100"/>
        </p:scale>
        <p:origin x="-245" y="33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2014-02-21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2014-02-21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2014-02-21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2014-02-21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2014-02-21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2014-02-21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2014-02-21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2014-02-21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2014-02-21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2014-02-21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2014-02-21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EA52AE-EABA-4A33-8D57-FF2FF756E717}" type="datetimeFigureOut">
              <a:rPr lang="ko-KR" altLang="en-US" smtClean="0"/>
              <a:pPr/>
              <a:t>2014-02-21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93"/>
            <a:ext cx="9144000" cy="6849614"/>
          </a:xfrm>
          <a:prstGeom prst="rect">
            <a:avLst/>
          </a:prstGeom>
        </p:spPr>
      </p:pic>
      <p:grpSp>
        <p:nvGrpSpPr>
          <p:cNvPr id="3" name="그룹 2"/>
          <p:cNvGrpSpPr/>
          <p:nvPr/>
        </p:nvGrpSpPr>
        <p:grpSpPr>
          <a:xfrm>
            <a:off x="2339752" y="3682301"/>
            <a:ext cx="4680520" cy="825403"/>
            <a:chOff x="2771800" y="3682301"/>
            <a:chExt cx="4680520" cy="825403"/>
          </a:xfrm>
        </p:grpSpPr>
        <p:sp>
          <p:nvSpPr>
            <p:cNvPr id="4" name="TextBox 3"/>
            <p:cNvSpPr txBox="1"/>
            <p:nvPr/>
          </p:nvSpPr>
          <p:spPr>
            <a:xfrm>
              <a:off x="2771800" y="3682301"/>
              <a:ext cx="4680520" cy="4918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lnSpc>
                  <a:spcPct val="120000"/>
                </a:lnSpc>
              </a:pPr>
              <a:r>
                <a:rPr lang="en-US" altLang="ko-KR" sz="2400" b="1" dirty="0" smtClean="0">
                  <a:latin typeface="+mj-lt"/>
                </a:rPr>
                <a:t>1. </a:t>
              </a:r>
              <a:r>
                <a:rPr lang="ko-KR" altLang="en-US" sz="2400" b="1" dirty="0" smtClean="0">
                  <a:latin typeface="+mj-lt"/>
                </a:rPr>
                <a:t>인구</a:t>
              </a:r>
              <a:r>
                <a:rPr lang="en-US" altLang="ko-KR" sz="2400" b="1" dirty="0" smtClean="0">
                  <a:latin typeface="+mj-lt"/>
                </a:rPr>
                <a:t>, </a:t>
              </a:r>
              <a:r>
                <a:rPr lang="ko-KR" altLang="en-US" sz="2400" b="1" dirty="0" smtClean="0">
                  <a:latin typeface="+mj-lt"/>
                </a:rPr>
                <a:t>식량</a:t>
              </a:r>
              <a:r>
                <a:rPr lang="en-US" altLang="ko-KR" sz="2400" b="1" dirty="0" smtClean="0">
                  <a:latin typeface="+mj-lt"/>
                </a:rPr>
                <a:t>, </a:t>
              </a:r>
              <a:r>
                <a:rPr lang="ko-KR" altLang="en-US" sz="2400" b="1" dirty="0" smtClean="0">
                  <a:latin typeface="+mj-lt"/>
                </a:rPr>
                <a:t>그리고 자원</a:t>
              </a:r>
              <a:endParaRPr lang="ko-KR" altLang="en-US" sz="2400" dirty="0">
                <a:latin typeface="+mj-lt"/>
              </a:endParaRPr>
            </a:p>
          </p:txBody>
        </p:sp>
        <p:grpSp>
          <p:nvGrpSpPr>
            <p:cNvPr id="5" name="그룹 9"/>
            <p:cNvGrpSpPr/>
            <p:nvPr/>
          </p:nvGrpSpPr>
          <p:grpSpPr>
            <a:xfrm>
              <a:off x="3059832" y="4149080"/>
              <a:ext cx="3600400" cy="358624"/>
              <a:chOff x="3214452" y="4485452"/>
              <a:chExt cx="3600400" cy="358624"/>
            </a:xfrm>
          </p:grpSpPr>
          <p:sp>
            <p:nvSpPr>
              <p:cNvPr id="6" name="TextBox 5"/>
              <p:cNvSpPr txBox="1"/>
              <p:nvPr/>
            </p:nvSpPr>
            <p:spPr>
              <a:xfrm>
                <a:off x="3430476" y="4485452"/>
                <a:ext cx="3384376" cy="3586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ko-KR" altLang="en-US" sz="1600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자원과 자원 문제</a:t>
                </a:r>
                <a:endParaRPr lang="ko-KR" altLang="en-US" sz="1600" b="1" dirty="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7" name="모서리가 둥근 직사각형 6"/>
              <p:cNvSpPr/>
              <p:nvPr/>
            </p:nvSpPr>
            <p:spPr bwMode="auto">
              <a:xfrm>
                <a:off x="3214452" y="4581128"/>
                <a:ext cx="216024" cy="216024"/>
              </a:xfrm>
              <a:prstGeom prst="round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ko-KR" sz="1600" b="1" dirty="0">
                    <a:latin typeface="+mj-lt"/>
                    <a:ea typeface="맑은 고딕" pitchFamily="50" charset="-127"/>
                  </a:rPr>
                  <a:t>3</a:t>
                </a:r>
                <a:endParaRPr lang="en-US" altLang="ko-KR" sz="1600" b="1" dirty="0" smtClean="0">
                  <a:latin typeface="+mj-lt"/>
                  <a:ea typeface="맑은 고딕" pitchFamily="50" charset="-127"/>
                </a:endParaRPr>
              </a:p>
            </p:txBody>
          </p:sp>
        </p:grp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179512" y="1408708"/>
            <a:ext cx="89644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⑤ </a:t>
            </a:r>
            <a:r>
              <a:rPr lang="ko-KR" altLang="en-US" sz="2400" b="1" dirty="0"/>
              <a:t>수력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대표적인 재생 자원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유량이 많은 대하천이 개발에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유리</a:t>
            </a: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/>
              <a:t> ⑥ 신</a:t>
            </a:r>
            <a:r>
              <a:rPr lang="en-US" altLang="ko-KR" sz="2400" b="1" dirty="0"/>
              <a:t>·</a:t>
            </a:r>
            <a:r>
              <a:rPr lang="ko-KR" altLang="en-US" sz="2400" b="1" dirty="0"/>
              <a:t>재생 에너지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태양광</a:t>
            </a:r>
            <a:r>
              <a:rPr lang="en-US" altLang="ko-KR" sz="2400" b="1" dirty="0"/>
              <a:t>(</a:t>
            </a:r>
            <a:r>
              <a:rPr lang="ko-KR" altLang="en-US" sz="2400" b="1" dirty="0"/>
              <a:t>열</a:t>
            </a:r>
            <a:r>
              <a:rPr lang="en-US" altLang="ko-KR" sz="2400" b="1" dirty="0"/>
              <a:t>)·</a:t>
            </a:r>
            <a:r>
              <a:rPr lang="ko-KR" altLang="en-US" sz="2400" b="1" dirty="0" err="1"/>
              <a:t>바이오매스</a:t>
            </a:r>
            <a:r>
              <a:rPr lang="en-US" altLang="ko-KR" sz="2400" b="1" dirty="0"/>
              <a:t>·</a:t>
            </a:r>
            <a:r>
              <a:rPr lang="ko-KR" altLang="en-US" sz="2400" b="1" dirty="0"/>
              <a:t>수력</a:t>
            </a:r>
            <a:r>
              <a:rPr lang="en-US" altLang="ko-KR" sz="2400" b="1" dirty="0"/>
              <a:t>·</a:t>
            </a:r>
            <a:r>
              <a:rPr lang="ko-KR" altLang="en-US" sz="2400" b="1" dirty="0"/>
              <a:t>풍력</a:t>
            </a:r>
            <a:r>
              <a:rPr lang="en-US" altLang="ko-KR" sz="2400" b="1" dirty="0"/>
              <a:t>·</a:t>
            </a:r>
            <a:r>
              <a:rPr lang="ko-KR" altLang="en-US" sz="2400" b="1" dirty="0"/>
              <a:t>지열</a:t>
            </a:r>
            <a:r>
              <a:rPr lang="en-US" altLang="ko-KR" sz="2400" b="1" dirty="0"/>
              <a:t>·</a:t>
            </a:r>
            <a:r>
              <a:rPr lang="ko-KR" altLang="en-US" sz="2400" b="1" dirty="0" smtClean="0"/>
              <a:t>연료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전지 등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에너지 효율과 경제성은 낮으나 최근 기술 </a:t>
            </a:r>
            <a:r>
              <a:rPr lang="ko-KR" altLang="en-US" sz="2400" b="1" dirty="0" smtClean="0"/>
              <a:t>발달로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인해 사용 비중은 증가 추세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25021" y="210126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(184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자원과 자원 문제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모서리가 둥근 직사각형 6"/>
          <p:cNvSpPr/>
          <p:nvPr/>
        </p:nvSpPr>
        <p:spPr bwMode="auto">
          <a:xfrm>
            <a:off x="6087020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3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106846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27784" y="260648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(185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pic>
        <p:nvPicPr>
          <p:cNvPr id="6" name="Picture 2" descr="C:\Users\ygp\Desktop\형광펜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196752"/>
            <a:ext cx="398082" cy="390773"/>
          </a:xfrm>
          <a:prstGeom prst="rect">
            <a:avLst/>
          </a:prstGeom>
          <a:noFill/>
        </p:spPr>
      </p:pic>
      <p:sp>
        <p:nvSpPr>
          <p:cNvPr id="15" name="직사각형 14"/>
          <p:cNvSpPr/>
          <p:nvPr/>
        </p:nvSpPr>
        <p:spPr>
          <a:xfrm>
            <a:off x="683568" y="1124744"/>
            <a:ext cx="82089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2600" b="1" dirty="0" smtClean="0"/>
              <a:t> </a:t>
            </a:r>
            <a:r>
              <a:rPr lang="ko-KR" altLang="en-US" sz="2800" b="1" dirty="0"/>
              <a:t>세계의 에너지 자원</a:t>
            </a:r>
            <a:endParaRPr lang="ko-KR" altLang="en-US" sz="2800" dirty="0"/>
          </a:p>
        </p:txBody>
      </p:sp>
      <p:sp>
        <p:nvSpPr>
          <p:cNvPr id="17" name="직사각형 16"/>
          <p:cNvSpPr/>
          <p:nvPr/>
        </p:nvSpPr>
        <p:spPr>
          <a:xfrm>
            <a:off x="251520" y="1772816"/>
            <a:ext cx="42484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altLang="ko-KR" sz="2400" b="1" dirty="0"/>
              <a:t>[</a:t>
            </a:r>
            <a:r>
              <a:rPr lang="ko-KR" altLang="en-US" sz="2400" b="1" dirty="0"/>
              <a:t>자료</a:t>
            </a:r>
            <a:r>
              <a:rPr lang="en-US" altLang="ko-KR" sz="2400" b="1" dirty="0"/>
              <a:t>1] </a:t>
            </a:r>
            <a:r>
              <a:rPr lang="ko-KR" altLang="en-US" sz="2400" b="1" dirty="0"/>
              <a:t>에너지 자원의 분포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344" y="2276872"/>
            <a:ext cx="8347295" cy="409852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자원과 자원 문제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모서리가 둥근 직사각형 9"/>
          <p:cNvSpPr/>
          <p:nvPr/>
        </p:nvSpPr>
        <p:spPr bwMode="auto">
          <a:xfrm>
            <a:off x="6087020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3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95994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27784" y="260648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(185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pic>
        <p:nvPicPr>
          <p:cNvPr id="6" name="Picture 2" descr="C:\Users\ygp\Desktop\형광펜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196752"/>
            <a:ext cx="398082" cy="390773"/>
          </a:xfrm>
          <a:prstGeom prst="rect">
            <a:avLst/>
          </a:prstGeom>
          <a:noFill/>
        </p:spPr>
      </p:pic>
      <p:sp>
        <p:nvSpPr>
          <p:cNvPr id="15" name="직사각형 14"/>
          <p:cNvSpPr/>
          <p:nvPr/>
        </p:nvSpPr>
        <p:spPr>
          <a:xfrm>
            <a:off x="683568" y="1124744"/>
            <a:ext cx="82089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2600" b="1" dirty="0" smtClean="0"/>
              <a:t> </a:t>
            </a:r>
            <a:r>
              <a:rPr lang="ko-KR" altLang="en-US" sz="2800" b="1" dirty="0"/>
              <a:t>세계의 에너지 자원</a:t>
            </a:r>
            <a:endParaRPr lang="ko-KR" altLang="en-US" sz="2800" dirty="0"/>
          </a:p>
        </p:txBody>
      </p:sp>
      <p:sp>
        <p:nvSpPr>
          <p:cNvPr id="17" name="직사각형 16"/>
          <p:cNvSpPr/>
          <p:nvPr/>
        </p:nvSpPr>
        <p:spPr>
          <a:xfrm>
            <a:off x="251520" y="1772816"/>
            <a:ext cx="52565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altLang="ko-KR" sz="2400" b="1" dirty="0" smtClean="0"/>
              <a:t>[</a:t>
            </a:r>
            <a:r>
              <a:rPr lang="ko-KR" altLang="en-US" sz="2400" b="1" dirty="0" smtClean="0"/>
              <a:t>자료</a:t>
            </a:r>
            <a:r>
              <a:rPr lang="en-US" altLang="ko-KR" sz="2400" b="1" dirty="0"/>
              <a:t>2] </a:t>
            </a:r>
            <a:r>
              <a:rPr lang="ko-KR" altLang="en-US" sz="2400" b="1" dirty="0"/>
              <a:t>에너지 자원의 생산량 변화</a:t>
            </a: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492896"/>
            <a:ext cx="8770299" cy="290296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자원과 자원 문제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모서리가 둥근 직사각형 9"/>
          <p:cNvSpPr/>
          <p:nvPr/>
        </p:nvSpPr>
        <p:spPr bwMode="auto">
          <a:xfrm>
            <a:off x="6087020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3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135457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27784" y="260648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(185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pic>
        <p:nvPicPr>
          <p:cNvPr id="6" name="Picture 2" descr="C:\Users\ygp\Desktop\형광펜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196752"/>
            <a:ext cx="398082" cy="390773"/>
          </a:xfrm>
          <a:prstGeom prst="rect">
            <a:avLst/>
          </a:prstGeom>
          <a:noFill/>
        </p:spPr>
      </p:pic>
      <p:sp>
        <p:nvSpPr>
          <p:cNvPr id="15" name="직사각형 14"/>
          <p:cNvSpPr/>
          <p:nvPr/>
        </p:nvSpPr>
        <p:spPr>
          <a:xfrm>
            <a:off x="683568" y="1124744"/>
            <a:ext cx="82089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2600" b="1" dirty="0" smtClean="0"/>
              <a:t> </a:t>
            </a:r>
            <a:r>
              <a:rPr lang="ko-KR" altLang="en-US" sz="2800" b="1" dirty="0"/>
              <a:t>세계의 에너지 자원</a:t>
            </a:r>
            <a:endParaRPr lang="ko-KR" altLang="en-US" sz="2800" dirty="0"/>
          </a:p>
        </p:txBody>
      </p:sp>
      <p:sp>
        <p:nvSpPr>
          <p:cNvPr id="17" name="직사각형 16"/>
          <p:cNvSpPr/>
          <p:nvPr/>
        </p:nvSpPr>
        <p:spPr>
          <a:xfrm>
            <a:off x="179513" y="1917993"/>
            <a:ext cx="403244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altLang="ko-KR" sz="2200" b="1" dirty="0"/>
              <a:t>[</a:t>
            </a:r>
            <a:r>
              <a:rPr lang="ko-KR" altLang="en-US" sz="2200" b="1" dirty="0"/>
              <a:t>자료</a:t>
            </a:r>
            <a:r>
              <a:rPr lang="en-US" altLang="ko-KR" sz="2200" b="1" dirty="0"/>
              <a:t>3] </a:t>
            </a:r>
            <a:r>
              <a:rPr lang="ko-KR" altLang="en-US" sz="2200" b="1" dirty="0" err="1"/>
              <a:t>에너지별</a:t>
            </a:r>
            <a:r>
              <a:rPr lang="ko-KR" altLang="en-US" sz="2200" b="1" dirty="0"/>
              <a:t> 사용량 추이</a:t>
            </a:r>
          </a:p>
        </p:txBody>
      </p:sp>
      <p:sp>
        <p:nvSpPr>
          <p:cNvPr id="9" name="직사각형 8"/>
          <p:cNvSpPr/>
          <p:nvPr/>
        </p:nvSpPr>
        <p:spPr>
          <a:xfrm>
            <a:off x="4499992" y="1917993"/>
            <a:ext cx="446449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altLang="ko-KR" sz="2200" b="1" dirty="0"/>
              <a:t>[</a:t>
            </a:r>
            <a:r>
              <a:rPr lang="ko-KR" altLang="en-US" sz="2200" b="1" dirty="0"/>
              <a:t>자료</a:t>
            </a:r>
            <a:r>
              <a:rPr lang="en-US" altLang="ko-KR" sz="2200" b="1" dirty="0"/>
              <a:t>4] </a:t>
            </a:r>
            <a:r>
              <a:rPr lang="ko-KR" altLang="en-US" sz="2200" b="1" dirty="0" smtClean="0"/>
              <a:t>신</a:t>
            </a:r>
            <a:r>
              <a:rPr lang="en-US" altLang="ko-KR" sz="2000" b="1" dirty="0" smtClean="0"/>
              <a:t>·</a:t>
            </a:r>
            <a:r>
              <a:rPr lang="ko-KR" altLang="en-US" sz="2200" b="1" dirty="0" smtClean="0"/>
              <a:t>재생 </a:t>
            </a:r>
            <a:r>
              <a:rPr lang="ko-KR" altLang="en-US" sz="2200" b="1" dirty="0"/>
              <a:t>에너지 사용 비중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564904"/>
            <a:ext cx="8709434" cy="235154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자원과 자원 문제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모서리가 둥근 직사각형 10"/>
          <p:cNvSpPr/>
          <p:nvPr/>
        </p:nvSpPr>
        <p:spPr bwMode="auto">
          <a:xfrm>
            <a:off x="6087020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3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33115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27784" y="260648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(185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pic>
        <p:nvPicPr>
          <p:cNvPr id="6" name="Picture 2" descr="C:\Users\ygp\Desktop\형광펜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196752"/>
            <a:ext cx="398082" cy="390773"/>
          </a:xfrm>
          <a:prstGeom prst="rect">
            <a:avLst/>
          </a:prstGeom>
          <a:noFill/>
        </p:spPr>
      </p:pic>
      <p:sp>
        <p:nvSpPr>
          <p:cNvPr id="15" name="직사각형 14"/>
          <p:cNvSpPr/>
          <p:nvPr/>
        </p:nvSpPr>
        <p:spPr>
          <a:xfrm>
            <a:off x="683568" y="1124744"/>
            <a:ext cx="82089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2600" b="1" dirty="0" smtClean="0"/>
              <a:t> </a:t>
            </a:r>
            <a:r>
              <a:rPr lang="ko-KR" altLang="en-US" sz="2800" b="1" dirty="0"/>
              <a:t>세계의 에너지 자원</a:t>
            </a:r>
            <a:endParaRPr lang="ko-KR" altLang="en-US" sz="2800" dirty="0"/>
          </a:p>
        </p:txBody>
      </p:sp>
      <p:sp>
        <p:nvSpPr>
          <p:cNvPr id="17" name="직사각형 16"/>
          <p:cNvSpPr/>
          <p:nvPr/>
        </p:nvSpPr>
        <p:spPr>
          <a:xfrm>
            <a:off x="107504" y="2095337"/>
            <a:ext cx="8856984" cy="3637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2400" b="1" dirty="0"/>
              <a:t>활동① </a:t>
            </a:r>
            <a:r>
              <a:rPr lang="en-US" altLang="ko-KR" sz="2400" b="1" dirty="0"/>
              <a:t>[</a:t>
            </a:r>
            <a:r>
              <a:rPr lang="ko-KR" altLang="en-US" sz="2400" b="1" dirty="0"/>
              <a:t>자료</a:t>
            </a:r>
            <a:r>
              <a:rPr lang="en-US" altLang="ko-KR" sz="2400" b="1" dirty="0"/>
              <a:t>1]</a:t>
            </a:r>
            <a:r>
              <a:rPr lang="ko-KR" altLang="en-US" sz="2400" b="1" dirty="0"/>
              <a:t>을 보고 주요 에너지 자원의 생산량이 많은 국가</a:t>
            </a:r>
            <a:r>
              <a:rPr lang="en-US" altLang="ko-KR" sz="2400" b="1" dirty="0" smtClean="0"/>
              <a:t>,</a:t>
            </a:r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     </a:t>
            </a:r>
            <a:r>
              <a:rPr lang="en-US" altLang="ko-KR" sz="2400" b="1" dirty="0"/>
              <a:t>1</a:t>
            </a:r>
            <a:r>
              <a:rPr lang="ko-KR" altLang="en-US" sz="2400" b="1" dirty="0"/>
              <a:t>인당 에너지 소비량이 많은 국가를 정리해 보자</a:t>
            </a:r>
            <a:r>
              <a:rPr lang="en-US" altLang="ko-KR" sz="2400" b="1" dirty="0" smtClean="0"/>
              <a:t>.</a:t>
            </a:r>
          </a:p>
          <a:p>
            <a:pPr fontAlgn="base">
              <a:lnSpc>
                <a:spcPct val="120000"/>
              </a:lnSpc>
            </a:pPr>
            <a:endParaRPr lang="ko-KR" altLang="en-US" sz="2400" b="1" dirty="0"/>
          </a:p>
          <a:p>
            <a:pPr algn="dist" fontAlgn="base">
              <a:lnSpc>
                <a:spcPct val="120000"/>
              </a:lnSpc>
            </a:pPr>
            <a:r>
              <a:rPr lang="ko-KR" altLang="en-US" sz="2400" b="1" dirty="0" smtClean="0"/>
              <a:t> 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석유는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서남아시아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·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미국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·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러시아 등지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석탄은 미국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·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중국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·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오스트레일리아 등지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천연가스는 러시아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·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미국 등지에 많이 분포한다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. 1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인당 에너지 소비량은 유럽과 북아메리카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오스트레일리아와 같은 선진국에서 높게 나타나며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남아메리카와 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동부 아시아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endParaRPr lang="en-US" altLang="ko-KR" sz="2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just" fontAlgn="base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서남아시아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등 개발 도상국에서도 높게 나타난다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ko-KR" altLang="en-US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자원과 자원 문제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모서리가 둥근 직사각형 8"/>
          <p:cNvSpPr/>
          <p:nvPr/>
        </p:nvSpPr>
        <p:spPr bwMode="auto">
          <a:xfrm>
            <a:off x="6087020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3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379465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27784" y="260648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(185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pic>
        <p:nvPicPr>
          <p:cNvPr id="6" name="Picture 2" descr="C:\Users\ygp\Desktop\형광펜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196752"/>
            <a:ext cx="398082" cy="390773"/>
          </a:xfrm>
          <a:prstGeom prst="rect">
            <a:avLst/>
          </a:prstGeom>
          <a:noFill/>
        </p:spPr>
      </p:pic>
      <p:sp>
        <p:nvSpPr>
          <p:cNvPr id="15" name="직사각형 14"/>
          <p:cNvSpPr/>
          <p:nvPr/>
        </p:nvSpPr>
        <p:spPr>
          <a:xfrm>
            <a:off x="683568" y="1124744"/>
            <a:ext cx="82089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2600" b="1" dirty="0" smtClean="0"/>
              <a:t> </a:t>
            </a:r>
            <a:r>
              <a:rPr lang="ko-KR" altLang="en-US" sz="2800" b="1" dirty="0"/>
              <a:t>세계의 에너지 자원</a:t>
            </a:r>
            <a:endParaRPr lang="ko-KR" altLang="en-US" sz="2800" dirty="0"/>
          </a:p>
        </p:txBody>
      </p:sp>
      <p:sp>
        <p:nvSpPr>
          <p:cNvPr id="17" name="직사각형 16"/>
          <p:cNvSpPr/>
          <p:nvPr/>
        </p:nvSpPr>
        <p:spPr>
          <a:xfrm>
            <a:off x="179512" y="2095337"/>
            <a:ext cx="8856984" cy="319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2400" b="1" dirty="0"/>
              <a:t>활동② </a:t>
            </a:r>
            <a:r>
              <a:rPr lang="en-US" altLang="ko-KR" sz="2400" b="1" dirty="0"/>
              <a:t>[</a:t>
            </a:r>
            <a:r>
              <a:rPr lang="ko-KR" altLang="en-US" sz="2400" b="1" dirty="0"/>
              <a:t>자료</a:t>
            </a:r>
            <a:r>
              <a:rPr lang="en-US" altLang="ko-KR" sz="2400" b="1" dirty="0"/>
              <a:t>2]</a:t>
            </a:r>
            <a:r>
              <a:rPr lang="ko-KR" altLang="en-US" sz="2400" b="1" dirty="0"/>
              <a:t>와 </a:t>
            </a:r>
            <a:r>
              <a:rPr lang="en-US" altLang="ko-KR" sz="2400" b="1" dirty="0"/>
              <a:t>[</a:t>
            </a:r>
            <a:r>
              <a:rPr lang="ko-KR" altLang="en-US" sz="2400" b="1" dirty="0"/>
              <a:t>자료</a:t>
            </a:r>
            <a:r>
              <a:rPr lang="en-US" altLang="ko-KR" sz="2400" b="1" dirty="0"/>
              <a:t>3]</a:t>
            </a:r>
            <a:r>
              <a:rPr lang="ko-KR" altLang="en-US" sz="2400" b="1" dirty="0"/>
              <a:t>을 보고 주요 에너지 자원의 </a:t>
            </a:r>
            <a:r>
              <a:rPr lang="ko-KR" altLang="en-US" sz="2400" b="1" dirty="0" smtClean="0"/>
              <a:t>생산량과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  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사용량 비중 변화에 대해 설명해 보자</a:t>
            </a:r>
            <a:r>
              <a:rPr lang="en-US" altLang="ko-KR" sz="2400" b="1" dirty="0" smtClean="0"/>
              <a:t>.</a:t>
            </a:r>
          </a:p>
          <a:p>
            <a:pPr fontAlgn="base">
              <a:lnSpc>
                <a:spcPct val="120000"/>
              </a:lnSpc>
            </a:pP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/>
              <a:t> </a:t>
            </a:r>
            <a:r>
              <a:rPr lang="en-US" altLang="ko-KR" sz="2400" b="1" dirty="0" smtClean="0">
                <a:solidFill>
                  <a:schemeClr val="accent2">
                    <a:lumMod val="75000"/>
                  </a:schemeClr>
                </a:solidFill>
              </a:rPr>
              <a:t>1973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년에 비해 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2010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년에는 석유의 이용 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비중이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감소하였고 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천연가스와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원자력의 사용 비중은 증가하였다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사용량에서는 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석유의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사용량이 가장 많고 석탄과 천연가스가 그 뒤를 잇고 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있다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신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·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재생 에너지의 사용량은 꾸준히 증가하고 있다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ko-KR" altLang="en-US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자원과 자원 문제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모서리가 둥근 직사각형 8"/>
          <p:cNvSpPr/>
          <p:nvPr/>
        </p:nvSpPr>
        <p:spPr bwMode="auto">
          <a:xfrm>
            <a:off x="6087020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3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431390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27784" y="260648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(185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pic>
        <p:nvPicPr>
          <p:cNvPr id="6" name="Picture 2" descr="C:\Users\ygp\Desktop\형광펜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196752"/>
            <a:ext cx="398082" cy="390773"/>
          </a:xfrm>
          <a:prstGeom prst="rect">
            <a:avLst/>
          </a:prstGeom>
          <a:noFill/>
        </p:spPr>
      </p:pic>
      <p:sp>
        <p:nvSpPr>
          <p:cNvPr id="15" name="직사각형 14"/>
          <p:cNvSpPr/>
          <p:nvPr/>
        </p:nvSpPr>
        <p:spPr>
          <a:xfrm>
            <a:off x="683568" y="1124744"/>
            <a:ext cx="82089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2600" b="1" dirty="0" smtClean="0"/>
              <a:t> </a:t>
            </a:r>
            <a:r>
              <a:rPr lang="ko-KR" altLang="en-US" sz="2800" b="1" dirty="0"/>
              <a:t>세계의 에너지 자원</a:t>
            </a:r>
            <a:endParaRPr lang="ko-KR" altLang="en-US" sz="2800" dirty="0"/>
          </a:p>
        </p:txBody>
      </p:sp>
      <p:sp>
        <p:nvSpPr>
          <p:cNvPr id="17" name="직사각형 16"/>
          <p:cNvSpPr/>
          <p:nvPr/>
        </p:nvSpPr>
        <p:spPr>
          <a:xfrm>
            <a:off x="179512" y="2095337"/>
            <a:ext cx="8856984" cy="2751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2400" b="1" dirty="0"/>
              <a:t>활동③ </a:t>
            </a:r>
            <a:r>
              <a:rPr lang="en-US" altLang="ko-KR" sz="2400" b="1" dirty="0"/>
              <a:t>[</a:t>
            </a:r>
            <a:r>
              <a:rPr lang="ko-KR" altLang="en-US" sz="2400" b="1" dirty="0"/>
              <a:t>자료</a:t>
            </a:r>
            <a:r>
              <a:rPr lang="en-US" altLang="ko-KR" sz="2400" b="1" dirty="0"/>
              <a:t>4]</a:t>
            </a:r>
            <a:r>
              <a:rPr lang="ko-KR" altLang="en-US" sz="2400" b="1" dirty="0"/>
              <a:t>를 보고 국가별로 신</a:t>
            </a:r>
            <a:r>
              <a:rPr lang="en-US" altLang="ko-KR" sz="2400" b="1" dirty="0"/>
              <a:t>·</a:t>
            </a:r>
            <a:r>
              <a:rPr lang="ko-KR" altLang="en-US" sz="2400" b="1" dirty="0" smtClean="0"/>
              <a:t>재생 에너지 </a:t>
            </a:r>
            <a:r>
              <a:rPr lang="ko-KR" altLang="en-US" sz="2400" b="1" dirty="0"/>
              <a:t>사용 비중의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    </a:t>
            </a:r>
            <a:r>
              <a:rPr lang="ko-KR" altLang="en-US" sz="2400" b="1" dirty="0" smtClean="0"/>
              <a:t>차이가 </a:t>
            </a:r>
            <a:r>
              <a:rPr lang="ko-KR" altLang="en-US" sz="2400" b="1" dirty="0"/>
              <a:t>나타나는 이유를 토의해 보자</a:t>
            </a:r>
            <a:r>
              <a:rPr lang="en-US" altLang="ko-KR" sz="2400" b="1" dirty="0" smtClean="0"/>
              <a:t>.</a:t>
            </a:r>
          </a:p>
          <a:p>
            <a:pPr fontAlgn="base">
              <a:lnSpc>
                <a:spcPct val="120000"/>
              </a:lnSpc>
            </a:pPr>
            <a:endParaRPr lang="ko-KR" altLang="en-US" sz="2400" b="1" dirty="0"/>
          </a:p>
          <a:p>
            <a:pPr algn="just" fontAlgn="base">
              <a:lnSpc>
                <a:spcPct val="120000"/>
              </a:lnSpc>
            </a:pPr>
            <a:r>
              <a:rPr lang="ko-KR" altLang="en-US" sz="2400" b="1" dirty="0" smtClean="0"/>
              <a:t> 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신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·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재생 에너지는 에너지 효율과 경제성이 낮기 때문에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개발 도상국보다는 주로 환경 연료 고갈과 환경 문제에 대처하려는 선진국에서의 이용 비중이 높게 나타난다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ko-KR" altLang="en-US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자원과 자원 문제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모서리가 둥근 직사각형 8"/>
          <p:cNvSpPr/>
          <p:nvPr/>
        </p:nvSpPr>
        <p:spPr bwMode="auto">
          <a:xfrm>
            <a:off x="6087020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3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58000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125021" y="210126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(186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sp>
        <p:nvSpPr>
          <p:cNvPr id="2" name="직사각형 1"/>
          <p:cNvSpPr/>
          <p:nvPr/>
        </p:nvSpPr>
        <p:spPr>
          <a:xfrm>
            <a:off x="251520" y="1196752"/>
            <a:ext cx="8640960" cy="2751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 smtClean="0">
                <a:solidFill>
                  <a:srgbClr val="0070C0"/>
                </a:solidFill>
              </a:rPr>
              <a:t>5</a:t>
            </a:r>
            <a:r>
              <a:rPr lang="en-US" altLang="ko-KR" sz="2400" b="1" dirty="0">
                <a:solidFill>
                  <a:srgbClr val="0070C0"/>
                </a:solidFill>
              </a:rPr>
              <a:t>. </a:t>
            </a:r>
            <a:r>
              <a:rPr lang="ko-KR" altLang="en-US" sz="2400" b="1" dirty="0">
                <a:solidFill>
                  <a:srgbClr val="0070C0"/>
                </a:solidFill>
              </a:rPr>
              <a:t>다양한 자원 </a:t>
            </a:r>
            <a:r>
              <a:rPr lang="ko-KR" altLang="en-US" sz="2400" b="1" dirty="0" smtClean="0">
                <a:solidFill>
                  <a:srgbClr val="0070C0"/>
                </a:solidFill>
              </a:rPr>
              <a:t>문제</a:t>
            </a:r>
            <a:endParaRPr lang="en-US" altLang="ko-KR" sz="2400" b="1" dirty="0" smtClean="0">
              <a:solidFill>
                <a:srgbClr val="0070C0"/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① </a:t>
            </a:r>
            <a:r>
              <a:rPr lang="ko-KR" altLang="en-US" sz="2400" b="1" dirty="0"/>
              <a:t>자원 부족 문제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산업화에 따른 자원 소비량 증가와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인구 </a:t>
            </a:r>
            <a:r>
              <a:rPr lang="ko-KR" altLang="en-US" sz="2400" b="1" dirty="0"/>
              <a:t>증가 → 자원 부족 문제와 고갈 문제 발생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② </a:t>
            </a:r>
            <a:r>
              <a:rPr lang="ko-KR" altLang="en-US" sz="2400" b="1" dirty="0"/>
              <a:t>자원 분포의 </a:t>
            </a:r>
            <a:r>
              <a:rPr lang="ko-KR" altLang="en-US" sz="2400" b="1" dirty="0" err="1"/>
              <a:t>편재성</a:t>
            </a:r>
            <a:r>
              <a:rPr lang="ko-KR" altLang="en-US" sz="2400" b="1" dirty="0"/>
              <a:t> 문제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이동과 분배를 둘러싼 갈등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발생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자원 민족주의 심화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③ </a:t>
            </a:r>
            <a:r>
              <a:rPr lang="ko-KR" altLang="en-US" sz="2400" b="1" dirty="0"/>
              <a:t>자원 개발 과정에서 생태계 파괴와 환경 오염 문제 </a:t>
            </a:r>
            <a:r>
              <a:rPr lang="ko-KR" altLang="en-US" sz="2400" b="1" dirty="0" smtClean="0"/>
              <a:t>발생</a:t>
            </a:r>
            <a:endParaRPr lang="en-US" altLang="ko-KR" sz="2400" b="1" dirty="0" smtClean="0"/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0261" y="5779581"/>
            <a:ext cx="2453737" cy="889779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4082908"/>
            <a:ext cx="3256573" cy="254012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자원과 자원 문제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모서리가 둥근 직사각형 8"/>
          <p:cNvSpPr/>
          <p:nvPr/>
        </p:nvSpPr>
        <p:spPr bwMode="auto">
          <a:xfrm>
            <a:off x="6087020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3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057193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125021" y="210126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(186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sp>
        <p:nvSpPr>
          <p:cNvPr id="2" name="직사각형 1"/>
          <p:cNvSpPr/>
          <p:nvPr/>
        </p:nvSpPr>
        <p:spPr>
          <a:xfrm>
            <a:off x="323528" y="1502081"/>
            <a:ext cx="8640960" cy="3151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70C0"/>
                </a:solidFill>
              </a:rPr>
              <a:t>6. </a:t>
            </a:r>
            <a:r>
              <a:rPr lang="ko-KR" altLang="en-US" sz="2400" b="1" dirty="0">
                <a:solidFill>
                  <a:srgbClr val="0070C0"/>
                </a:solidFill>
              </a:rPr>
              <a:t>자원 문제에 대한 대책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① </a:t>
            </a:r>
            <a:r>
              <a:rPr lang="ko-KR" altLang="en-US" sz="2400" b="1" dirty="0"/>
              <a:t>자원 부족 문제 해결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새로운 자원 매장 지역 발굴</a:t>
            </a:r>
            <a:r>
              <a:rPr lang="en-US" altLang="ko-KR" sz="2400" b="1" dirty="0"/>
              <a:t>,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대체 </a:t>
            </a:r>
            <a:r>
              <a:rPr lang="ko-KR" altLang="en-US" sz="2400" b="1" dirty="0"/>
              <a:t>자원 개발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② </a:t>
            </a:r>
            <a:r>
              <a:rPr lang="ko-KR" altLang="en-US" sz="2400" b="1" dirty="0"/>
              <a:t>자원의 소비량 감소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자원 절약형 산업으로의 전환</a:t>
            </a:r>
            <a:r>
              <a:rPr lang="en-US" altLang="ko-KR" sz="2400" b="1" dirty="0"/>
              <a:t>,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자원 </a:t>
            </a:r>
            <a:r>
              <a:rPr lang="ko-KR" altLang="en-US" sz="2400" b="1" dirty="0"/>
              <a:t>절약의 생활화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③ </a:t>
            </a:r>
            <a:r>
              <a:rPr lang="ko-KR" altLang="en-US" sz="2400" b="1" dirty="0"/>
              <a:t>기타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자원 외교의 강화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자원을 둘러싼 분쟁 요소의 </a:t>
            </a:r>
            <a:r>
              <a:rPr lang="ko-KR" altLang="en-US" sz="2400" b="1" dirty="0" smtClean="0"/>
              <a:t>제거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노력 필요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자원과 자원 문제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모서리가 둥근 직사각형 6"/>
          <p:cNvSpPr/>
          <p:nvPr/>
        </p:nvSpPr>
        <p:spPr bwMode="auto">
          <a:xfrm>
            <a:off x="6087020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3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591108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0"/>
            <a:ext cx="9144000" cy="6856320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179512" y="1988840"/>
            <a:ext cx="879439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</a:t>
            </a:r>
            <a:r>
              <a:rPr lang="ko-KR" altLang="en-US" sz="2400" b="1" dirty="0"/>
              <a:t>다이아몬드는 세상에서 가장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진귀한 </a:t>
            </a:r>
            <a:r>
              <a:rPr lang="ko-KR" altLang="en-US" sz="2400" b="1" dirty="0"/>
              <a:t>보석으로 인식되어 왔다</a:t>
            </a:r>
            <a:r>
              <a:rPr lang="en-US" altLang="ko-KR" sz="2400" b="1" dirty="0" smtClean="0"/>
              <a:t>.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하지만 </a:t>
            </a:r>
            <a:r>
              <a:rPr lang="ko-KR" altLang="en-US" sz="2400" b="1" dirty="0"/>
              <a:t>화려하고 아름다운 </a:t>
            </a:r>
            <a:r>
              <a:rPr lang="ko-KR" altLang="en-US" sz="2400" b="1" dirty="0" smtClean="0"/>
              <a:t>다이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err="1" smtClean="0"/>
              <a:t>아몬드의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뒷면에는 어두운 </a:t>
            </a:r>
            <a:r>
              <a:rPr lang="ko-KR" altLang="en-US" sz="2400" b="1" dirty="0" smtClean="0"/>
              <a:t>현실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이 </a:t>
            </a:r>
            <a:r>
              <a:rPr lang="ko-KR" altLang="en-US" sz="2400" b="1" dirty="0"/>
              <a:t>숨어 있다</a:t>
            </a:r>
            <a:r>
              <a:rPr lang="en-US" altLang="ko-KR" sz="2400" b="1" dirty="0"/>
              <a:t>. </a:t>
            </a:r>
            <a:r>
              <a:rPr lang="ko-KR" altLang="en-US" sz="2400" b="1" dirty="0" smtClean="0"/>
              <a:t>전 </a:t>
            </a:r>
            <a:r>
              <a:rPr lang="ko-KR" altLang="en-US" sz="2400" b="1" dirty="0"/>
              <a:t>세계에서 </a:t>
            </a:r>
            <a:r>
              <a:rPr lang="ko-KR" altLang="en-US" sz="2400" b="1" dirty="0" smtClean="0"/>
              <a:t>생산되는 </a:t>
            </a:r>
            <a:endParaRPr lang="en-US" altLang="ko-KR" sz="2400" b="1" dirty="0" smtClean="0"/>
          </a:p>
          <a:p>
            <a:pPr algn="just" fontAlgn="base">
              <a:lnSpc>
                <a:spcPct val="120000"/>
              </a:lnSpc>
            </a:pPr>
            <a:r>
              <a:rPr lang="ko-KR" altLang="en-US" sz="2400" b="1" dirty="0" smtClean="0"/>
              <a:t>다이아몬드 </a:t>
            </a:r>
            <a:r>
              <a:rPr lang="ko-KR" altLang="en-US" sz="2400" b="1" dirty="0"/>
              <a:t>원석의 </a:t>
            </a:r>
            <a:r>
              <a:rPr lang="en-US" altLang="ko-KR" sz="2400" b="1" dirty="0"/>
              <a:t>15%</a:t>
            </a:r>
            <a:r>
              <a:rPr lang="ko-KR" altLang="en-US" sz="2400" b="1" dirty="0"/>
              <a:t>는 아프리카의 분쟁 지역에서 생산되는 것으로 알려져 있다</a:t>
            </a:r>
            <a:r>
              <a:rPr lang="en-US" altLang="ko-KR" sz="2400" b="1" dirty="0"/>
              <a:t>. </a:t>
            </a:r>
            <a:r>
              <a:rPr lang="ko-KR" altLang="en-US" sz="2400" b="1" dirty="0"/>
              <a:t>주민들에 대한 착취와 강제 노동을 통해 생산된 다이아몬드는 보석 가게에서 비싼 값에 팔리지만 그 돈은 아프리카 분쟁 지역의 정부군과 반군의 군자금으로 활용되어 분쟁과 살육을 연장하는 도구로 이용된다</a:t>
            </a:r>
            <a:r>
              <a:rPr lang="en-US" altLang="ko-KR" sz="2400" b="1" dirty="0"/>
              <a:t>.</a:t>
            </a:r>
            <a:endParaRPr lang="ko-KR" altLang="en-US" sz="2400" b="1" dirty="0"/>
          </a:p>
        </p:txBody>
      </p:sp>
      <p:pic>
        <p:nvPicPr>
          <p:cNvPr id="8" name="Picture 3" descr="C:\Users\ygp\Desktop\전구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23528" y="1347588"/>
            <a:ext cx="478802" cy="281212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347864" y="260648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(186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sp>
        <p:nvSpPr>
          <p:cNvPr id="10" name="직사각형 9"/>
          <p:cNvSpPr/>
          <p:nvPr/>
        </p:nvSpPr>
        <p:spPr>
          <a:xfrm>
            <a:off x="755576" y="1208365"/>
            <a:ext cx="60773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ko-KR" altLang="en-US" sz="2800" b="1" dirty="0"/>
              <a:t>화려한 다이아몬드 뒤의 어두운 현실</a:t>
            </a:r>
            <a:endParaRPr lang="ko-KR" altLang="en-US" sz="2800" dirty="0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916832"/>
            <a:ext cx="3455522" cy="2381266"/>
          </a:xfrm>
          <a:prstGeom prst="rect">
            <a:avLst/>
          </a:prstGeom>
        </p:spPr>
      </p:pic>
      <p:sp>
        <p:nvSpPr>
          <p:cNvPr id="11" name="직사각형 10"/>
          <p:cNvSpPr/>
          <p:nvPr/>
        </p:nvSpPr>
        <p:spPr>
          <a:xfrm>
            <a:off x="6871549" y="3784684"/>
            <a:ext cx="2020931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1300" b="1" dirty="0" smtClean="0"/>
              <a:t>▲ 다이아몬드 채굴 모습</a:t>
            </a:r>
            <a:endParaRPr lang="ko-KR" altLang="en-US" sz="13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자원과 자원 문제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" name="모서리가 둥근 직사각형 12"/>
          <p:cNvSpPr/>
          <p:nvPr/>
        </p:nvSpPr>
        <p:spPr bwMode="auto">
          <a:xfrm>
            <a:off x="6087020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3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352576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2906822"/>
            <a:ext cx="212576" cy="2005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55776" y="2780928"/>
            <a:ext cx="5472608" cy="1389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b="1" dirty="0" smtClean="0"/>
              <a:t> </a:t>
            </a:r>
            <a:r>
              <a:rPr lang="ko-KR" altLang="en-US" b="1" dirty="0"/>
              <a:t>지구적 차원에서 사용 가능한 자원의 분포와 소비 실태를 파악하고</a:t>
            </a:r>
            <a:r>
              <a:rPr lang="en-US" altLang="ko-KR" b="1" dirty="0"/>
              <a:t>, </a:t>
            </a:r>
            <a:r>
              <a:rPr lang="ko-KR" altLang="en-US" b="1" dirty="0"/>
              <a:t>자원을 둘러싼 지구 상의 다양한 갈등 양상을 구체적인 사례를 통해 이해하여 해결 방안을 모색할 수 있다</a:t>
            </a:r>
            <a:r>
              <a:rPr lang="en-US" altLang="ko-KR" b="1" dirty="0"/>
              <a:t>.</a:t>
            </a:r>
            <a:endParaRPr lang="ko-KR" altLang="en-US" b="1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0"/>
            <a:ext cx="9144000" cy="6856320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179512" y="2037449"/>
            <a:ext cx="8794390" cy="4081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20000"/>
              </a:lnSpc>
            </a:pPr>
            <a:r>
              <a:rPr lang="ko-KR" altLang="en-US" sz="2400" b="1" dirty="0" smtClean="0"/>
              <a:t> 영화 ‘</a:t>
            </a:r>
            <a:r>
              <a:rPr lang="ko-KR" altLang="en-US" sz="2400" b="1" dirty="0" err="1"/>
              <a:t>블러드</a:t>
            </a:r>
            <a:r>
              <a:rPr lang="ko-KR" altLang="en-US" sz="2400" b="1" dirty="0"/>
              <a:t> 다이아몬드’도 이와 같은 내용을 담고 있다</a:t>
            </a:r>
            <a:r>
              <a:rPr lang="en-US" altLang="ko-KR" sz="2400" b="1" dirty="0"/>
              <a:t>. </a:t>
            </a:r>
            <a:r>
              <a:rPr lang="ko-KR" altLang="en-US" sz="2400" b="1" dirty="0" smtClean="0"/>
              <a:t>이 </a:t>
            </a:r>
            <a:r>
              <a:rPr lang="ko-KR" altLang="en-US" sz="2400" b="1" dirty="0"/>
              <a:t>영화는 </a:t>
            </a:r>
            <a:r>
              <a:rPr lang="en-US" altLang="ko-KR" sz="2400" b="1" dirty="0"/>
              <a:t>1999</a:t>
            </a:r>
            <a:r>
              <a:rPr lang="ko-KR" altLang="en-US" sz="2400" b="1" dirty="0"/>
              <a:t>년 아프리카 시에라리온에서 발생한 내전을 </a:t>
            </a:r>
            <a:r>
              <a:rPr lang="ko-KR" altLang="en-US" sz="2400" b="1" dirty="0" smtClean="0"/>
              <a:t>배경으로 </a:t>
            </a:r>
            <a:r>
              <a:rPr lang="ko-KR" altLang="en-US" sz="2400" b="1" dirty="0"/>
              <a:t>한다</a:t>
            </a:r>
            <a:r>
              <a:rPr lang="en-US" altLang="ko-KR" sz="2400" b="1" dirty="0"/>
              <a:t>. </a:t>
            </a:r>
            <a:r>
              <a:rPr lang="ko-KR" altLang="en-US" sz="2400" b="1" dirty="0"/>
              <a:t>전직 용병 출신의 다이아몬드 밀수꾼 </a:t>
            </a:r>
            <a:r>
              <a:rPr lang="ko-KR" altLang="en-US" sz="2400" b="1" dirty="0" err="1"/>
              <a:t>대니와</a:t>
            </a:r>
            <a:r>
              <a:rPr lang="ko-KR" altLang="en-US" sz="2400" b="1" dirty="0"/>
              <a:t> </a:t>
            </a:r>
            <a:r>
              <a:rPr lang="ko-KR" altLang="en-US" sz="2400" b="1" dirty="0" smtClean="0"/>
              <a:t>광산에서 </a:t>
            </a:r>
            <a:r>
              <a:rPr lang="ko-KR" altLang="en-US" sz="2400" b="1" dirty="0"/>
              <a:t>강제 노역 도중 발견한 </a:t>
            </a:r>
            <a:r>
              <a:rPr lang="ko-KR" altLang="en-US" sz="2400" b="1" dirty="0" err="1"/>
              <a:t>핑크빛</a:t>
            </a:r>
            <a:r>
              <a:rPr lang="ko-KR" altLang="en-US" sz="2400" b="1" dirty="0"/>
              <a:t> 다이아몬드를 숨겨둔 솔로몬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저널리스트 매디 등이 주인공이다</a:t>
            </a:r>
            <a:r>
              <a:rPr lang="en-US" altLang="ko-KR" sz="2400" b="1" dirty="0"/>
              <a:t>. </a:t>
            </a:r>
            <a:r>
              <a:rPr lang="ko-KR" altLang="en-US" sz="2400" b="1" dirty="0"/>
              <a:t>솔로몬에게 진귀한 다이아몬드가 있다는 사실을 알게 된 </a:t>
            </a:r>
            <a:r>
              <a:rPr lang="ko-KR" altLang="en-US" sz="2400" b="1" dirty="0" err="1"/>
              <a:t>대니는</a:t>
            </a:r>
            <a:r>
              <a:rPr lang="ko-KR" altLang="en-US" sz="2400" b="1" dirty="0"/>
              <a:t> 내전 중에 헤어진 솔로몬의 가족을 찾아 주는 대신 다이아몬드를 나눠 갖기로 </a:t>
            </a:r>
            <a:r>
              <a:rPr lang="ko-KR" altLang="en-US" sz="2400" b="1" dirty="0" smtClean="0"/>
              <a:t>한다</a:t>
            </a:r>
            <a:r>
              <a:rPr lang="en-US" altLang="ko-KR" sz="2400" b="1" dirty="0"/>
              <a:t>. </a:t>
            </a:r>
            <a:r>
              <a:rPr lang="ko-KR" altLang="en-US" sz="2400" b="1" dirty="0"/>
              <a:t>밀수꾼인 </a:t>
            </a:r>
            <a:r>
              <a:rPr lang="ko-KR" altLang="en-US" sz="2400" b="1" dirty="0" err="1"/>
              <a:t>대니에게</a:t>
            </a:r>
            <a:r>
              <a:rPr lang="ko-KR" altLang="en-US" sz="2400" b="1" dirty="0"/>
              <a:t> 접근한 </a:t>
            </a:r>
            <a:r>
              <a:rPr lang="ko-KR" altLang="en-US" sz="2400" b="1" dirty="0" err="1"/>
              <a:t>매디는</a:t>
            </a:r>
            <a:r>
              <a:rPr lang="ko-KR" altLang="en-US" sz="2400" b="1" dirty="0"/>
              <a:t> 정보를 얻는 대가로 </a:t>
            </a:r>
            <a:r>
              <a:rPr lang="ko-KR" altLang="en-US" sz="2400" b="1" dirty="0" smtClean="0"/>
              <a:t>솔로몬의 </a:t>
            </a:r>
            <a:r>
              <a:rPr lang="ko-KR" altLang="en-US" sz="2400" b="1" dirty="0"/>
              <a:t>가족이 있는 </a:t>
            </a:r>
            <a:r>
              <a:rPr lang="ko-KR" altLang="en-US" sz="2400" b="1" dirty="0" err="1"/>
              <a:t>난민촌을</a:t>
            </a:r>
            <a:r>
              <a:rPr lang="ko-KR" altLang="en-US" sz="2400" b="1" dirty="0"/>
              <a:t> 알아내서 알려 준다</a:t>
            </a:r>
            <a:r>
              <a:rPr lang="en-US" altLang="ko-KR" sz="2400" b="1" dirty="0"/>
              <a:t>. </a:t>
            </a:r>
            <a:endParaRPr lang="ko-KR" altLang="en-US" sz="2400" b="1" dirty="0"/>
          </a:p>
        </p:txBody>
      </p:sp>
      <p:pic>
        <p:nvPicPr>
          <p:cNvPr id="8" name="Picture 3" descr="C:\Users\ygp\Desktop\전구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23528" y="1347588"/>
            <a:ext cx="478802" cy="281212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347864" y="260648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(186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sp>
        <p:nvSpPr>
          <p:cNvPr id="10" name="직사각형 9"/>
          <p:cNvSpPr/>
          <p:nvPr/>
        </p:nvSpPr>
        <p:spPr>
          <a:xfrm>
            <a:off x="755576" y="1208365"/>
            <a:ext cx="60773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ko-KR" altLang="en-US" sz="2800" b="1" dirty="0"/>
              <a:t>화려한 다이아몬드 뒤의 어두운 현실</a:t>
            </a:r>
            <a:endParaRPr lang="ko-KR" alt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자원과 자원 문제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모서리가 둥근 직사각형 11"/>
          <p:cNvSpPr/>
          <p:nvPr/>
        </p:nvSpPr>
        <p:spPr bwMode="auto">
          <a:xfrm>
            <a:off x="6087020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3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594547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0"/>
            <a:ext cx="9144000" cy="6856320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179512" y="2037449"/>
            <a:ext cx="8794390" cy="27078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20000"/>
              </a:lnSpc>
            </a:pPr>
            <a:r>
              <a:rPr lang="ko-KR" altLang="en-US" sz="2400" b="1" dirty="0" smtClean="0"/>
              <a:t> </a:t>
            </a:r>
            <a:r>
              <a:rPr lang="ko-KR" altLang="en-US" sz="2400" b="1" dirty="0"/>
              <a:t>하지만 이들이 </a:t>
            </a:r>
            <a:r>
              <a:rPr lang="ko-KR" altLang="en-US" sz="2400" b="1" dirty="0" err="1"/>
              <a:t>난민촌을</a:t>
            </a:r>
            <a:r>
              <a:rPr lang="ko-KR" altLang="en-US" sz="2400" b="1" dirty="0"/>
              <a:t> 찾아갔을 때는 이미 솔로몬의 아들이 </a:t>
            </a:r>
            <a:r>
              <a:rPr lang="ko-KR" altLang="en-US" sz="2400" b="1" dirty="0" err="1"/>
              <a:t>소년병으로</a:t>
            </a:r>
            <a:r>
              <a:rPr lang="ko-KR" altLang="en-US" sz="2400" b="1" dirty="0"/>
              <a:t> 끌려간 뒤다</a:t>
            </a:r>
            <a:r>
              <a:rPr lang="en-US" altLang="ko-KR" sz="2400" b="1" dirty="0"/>
              <a:t>. </a:t>
            </a:r>
            <a:r>
              <a:rPr lang="ko-KR" altLang="en-US" sz="2400" b="1" dirty="0"/>
              <a:t>이들은 아들을 찾기 위해 많은 노력을 기울이고 결국 </a:t>
            </a:r>
            <a:r>
              <a:rPr lang="ko-KR" altLang="en-US" sz="2400" b="1" dirty="0" err="1"/>
              <a:t>대니는</a:t>
            </a:r>
            <a:r>
              <a:rPr lang="ko-KR" altLang="en-US" sz="2400" b="1" dirty="0"/>
              <a:t> 희생을 면치 못한다</a:t>
            </a:r>
            <a:r>
              <a:rPr lang="en-US" altLang="ko-KR" sz="2400" b="1" dirty="0"/>
              <a:t>. </a:t>
            </a:r>
            <a:r>
              <a:rPr lang="ko-KR" altLang="en-US" sz="2400" b="1" dirty="0"/>
              <a:t>하지만 </a:t>
            </a:r>
            <a:r>
              <a:rPr lang="ko-KR" altLang="en-US" sz="2400" b="1" dirty="0" err="1"/>
              <a:t>대니의</a:t>
            </a:r>
            <a:r>
              <a:rPr lang="ko-KR" altLang="en-US" sz="2400" b="1" dirty="0"/>
              <a:t> 희생을 바탕으로 솔로몬 가족은 영국으로 탈출하게 되고 그의 증언으로 인해 </a:t>
            </a:r>
            <a:r>
              <a:rPr lang="ko-KR" altLang="en-US" sz="2400" b="1" dirty="0" err="1"/>
              <a:t>블러드</a:t>
            </a:r>
            <a:r>
              <a:rPr lang="ko-KR" altLang="en-US" sz="2400" b="1" dirty="0"/>
              <a:t> 다이아몬드의 </a:t>
            </a:r>
            <a:r>
              <a:rPr lang="ko-KR" altLang="en-US" sz="2400" b="1" dirty="0" smtClean="0"/>
              <a:t>어두운 </a:t>
            </a:r>
            <a:r>
              <a:rPr lang="ko-KR" altLang="en-US" sz="2400" b="1" dirty="0"/>
              <a:t>실체가 세상에 </a:t>
            </a:r>
            <a:r>
              <a:rPr lang="ko-KR" altLang="en-US" sz="2400" b="1" dirty="0" smtClean="0"/>
              <a:t>알려지게 </a:t>
            </a:r>
            <a:r>
              <a:rPr lang="ko-KR" altLang="en-US" sz="2400" b="1" dirty="0"/>
              <a:t>된다</a:t>
            </a:r>
            <a:r>
              <a:rPr lang="en-US" altLang="ko-KR" sz="2400" b="1" dirty="0"/>
              <a:t>.</a:t>
            </a:r>
            <a:endParaRPr lang="ko-KR" altLang="en-US" sz="2400" b="1" dirty="0"/>
          </a:p>
        </p:txBody>
      </p:sp>
      <p:pic>
        <p:nvPicPr>
          <p:cNvPr id="8" name="Picture 3" descr="C:\Users\ygp\Desktop\전구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23528" y="1347588"/>
            <a:ext cx="478802" cy="281212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347864" y="260648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(186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sp>
        <p:nvSpPr>
          <p:cNvPr id="10" name="직사각형 9"/>
          <p:cNvSpPr/>
          <p:nvPr/>
        </p:nvSpPr>
        <p:spPr>
          <a:xfrm>
            <a:off x="755576" y="1208365"/>
            <a:ext cx="60773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ko-KR" altLang="en-US" sz="2800" b="1" dirty="0"/>
              <a:t>화려한 다이아몬드 뒤의 어두운 현실</a:t>
            </a:r>
            <a:endParaRPr lang="ko-KR" alt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자원과 자원 문제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모서리가 둥근 직사각형 11"/>
          <p:cNvSpPr/>
          <p:nvPr/>
        </p:nvSpPr>
        <p:spPr bwMode="auto">
          <a:xfrm>
            <a:off x="6087020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3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967981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0"/>
            <a:ext cx="9144000" cy="6856320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242106" y="2037449"/>
            <a:ext cx="8794390" cy="2751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자원의 </a:t>
            </a:r>
            <a:r>
              <a:rPr lang="ko-KR" altLang="en-US" sz="2400" b="1" dirty="0"/>
              <a:t>생산과 소비 과정이 투명하고 안전하게 이루어질 </a:t>
            </a:r>
            <a:r>
              <a:rPr lang="ko-KR" altLang="en-US" sz="2400" b="1" dirty="0" smtClean="0"/>
              <a:t>수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있는 </a:t>
            </a:r>
            <a:r>
              <a:rPr lang="ko-KR" altLang="en-US" sz="2400" b="1" dirty="0"/>
              <a:t>방안에 대해 생각해 보자</a:t>
            </a:r>
            <a:r>
              <a:rPr lang="en-US" altLang="ko-KR" sz="2400" b="1" dirty="0" smtClean="0"/>
              <a:t>.</a:t>
            </a:r>
          </a:p>
          <a:p>
            <a:pPr fontAlgn="base">
              <a:lnSpc>
                <a:spcPct val="120000"/>
              </a:lnSpc>
            </a:pPr>
            <a:endParaRPr lang="ko-KR" altLang="en-US" sz="2400" b="1" dirty="0"/>
          </a:p>
          <a:p>
            <a:pPr algn="just" fontAlgn="base">
              <a:lnSpc>
                <a:spcPct val="120000"/>
              </a:lnSpc>
            </a:pPr>
            <a:r>
              <a:rPr lang="ko-KR" altLang="en-US" sz="2400" b="1" dirty="0" smtClean="0"/>
              <a:t> 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자원 </a:t>
            </a:r>
            <a:r>
              <a:rPr lang="ko-KR" altLang="en-US" sz="2400" b="1" dirty="0" err="1">
                <a:solidFill>
                  <a:schemeClr val="accent2">
                    <a:lumMod val="75000"/>
                  </a:schemeClr>
                </a:solidFill>
              </a:rPr>
              <a:t>공급망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 추적 프로그램 실행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관련 법 제정을 통해 자원의 투명성을 높인다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무엇보다 분쟁으로부터 자유로운 자원을 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사용하려는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기업의 의지가 중요하다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ko-KR" altLang="en-US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8" name="Picture 3" descr="C:\Users\ygp\Desktop\전구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23528" y="1347588"/>
            <a:ext cx="478802" cy="281212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347864" y="260648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(186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sp>
        <p:nvSpPr>
          <p:cNvPr id="10" name="직사각형 9"/>
          <p:cNvSpPr/>
          <p:nvPr/>
        </p:nvSpPr>
        <p:spPr>
          <a:xfrm>
            <a:off x="755576" y="1208365"/>
            <a:ext cx="60773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ko-KR" altLang="en-US" sz="2800" b="1" dirty="0"/>
              <a:t>화려한 다이아몬드 뒤의 어두운 현실</a:t>
            </a:r>
            <a:endParaRPr lang="ko-KR" alt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자원과 자원 문제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모서리가 둥근 직사각형 11"/>
          <p:cNvSpPr/>
          <p:nvPr/>
        </p:nvSpPr>
        <p:spPr bwMode="auto">
          <a:xfrm>
            <a:off x="6087020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3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303985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27784" y="260648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(187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pic>
        <p:nvPicPr>
          <p:cNvPr id="6" name="Picture 2" descr="C:\Users\ygp\Desktop\형광펜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196752"/>
            <a:ext cx="398082" cy="390773"/>
          </a:xfrm>
          <a:prstGeom prst="rect">
            <a:avLst/>
          </a:prstGeom>
          <a:noFill/>
        </p:spPr>
      </p:pic>
      <p:sp>
        <p:nvSpPr>
          <p:cNvPr id="15" name="직사각형 14"/>
          <p:cNvSpPr/>
          <p:nvPr/>
        </p:nvSpPr>
        <p:spPr>
          <a:xfrm>
            <a:off x="683568" y="1124744"/>
            <a:ext cx="82089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2600" b="1" dirty="0" smtClean="0"/>
              <a:t> </a:t>
            </a:r>
            <a:r>
              <a:rPr lang="ko-KR" altLang="en-US" sz="2800" b="1" dirty="0"/>
              <a:t>에너지 자원 이용에 따른 문제점과 해결 방안</a:t>
            </a:r>
            <a:endParaRPr lang="ko-KR" altLang="en-US" sz="2800" dirty="0"/>
          </a:p>
        </p:txBody>
      </p:sp>
      <p:sp>
        <p:nvSpPr>
          <p:cNvPr id="17" name="직사각형 16"/>
          <p:cNvSpPr/>
          <p:nvPr/>
        </p:nvSpPr>
        <p:spPr>
          <a:xfrm>
            <a:off x="179512" y="2175247"/>
            <a:ext cx="75608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altLang="ko-KR" sz="2400" b="1" dirty="0"/>
              <a:t>[</a:t>
            </a:r>
            <a:r>
              <a:rPr lang="ko-KR" altLang="en-US" sz="2400" b="1" dirty="0"/>
              <a:t>자료</a:t>
            </a:r>
            <a:r>
              <a:rPr lang="en-US" altLang="ko-KR" sz="2400" b="1" dirty="0"/>
              <a:t>1] </a:t>
            </a:r>
            <a:r>
              <a:rPr lang="ko-KR" altLang="en-US" sz="2400" b="1" dirty="0"/>
              <a:t>주요 에너지 자원의 매장량 및 채굴 가능 </a:t>
            </a:r>
            <a:r>
              <a:rPr lang="ko-KR" altLang="en-US" sz="2400" b="1" dirty="0" smtClean="0"/>
              <a:t>연수</a:t>
            </a:r>
            <a:endParaRPr lang="ko-KR" altLang="en-US" sz="2400" b="1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74" y="2852936"/>
            <a:ext cx="8637006" cy="252200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자원과 자원 문제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모서리가 둥근 직사각형 10"/>
          <p:cNvSpPr/>
          <p:nvPr/>
        </p:nvSpPr>
        <p:spPr bwMode="auto">
          <a:xfrm>
            <a:off x="6087020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3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954135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27784" y="260648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(187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pic>
        <p:nvPicPr>
          <p:cNvPr id="6" name="Picture 2" descr="C:\Users\ygp\Desktop\형광펜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196752"/>
            <a:ext cx="398082" cy="390773"/>
          </a:xfrm>
          <a:prstGeom prst="rect">
            <a:avLst/>
          </a:prstGeom>
          <a:noFill/>
        </p:spPr>
      </p:pic>
      <p:sp>
        <p:nvSpPr>
          <p:cNvPr id="15" name="직사각형 14"/>
          <p:cNvSpPr/>
          <p:nvPr/>
        </p:nvSpPr>
        <p:spPr>
          <a:xfrm>
            <a:off x="683568" y="1124744"/>
            <a:ext cx="82089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2600" b="1" dirty="0" smtClean="0"/>
              <a:t> </a:t>
            </a:r>
            <a:r>
              <a:rPr lang="ko-KR" altLang="en-US" sz="2800" b="1" dirty="0"/>
              <a:t>에너지 자원 이용에 따른 문제점과 해결 방안</a:t>
            </a:r>
            <a:endParaRPr lang="ko-KR" altLang="en-US" sz="2800" dirty="0"/>
          </a:p>
        </p:txBody>
      </p:sp>
      <p:sp>
        <p:nvSpPr>
          <p:cNvPr id="17" name="직사각형 16"/>
          <p:cNvSpPr/>
          <p:nvPr/>
        </p:nvSpPr>
        <p:spPr>
          <a:xfrm>
            <a:off x="179512" y="1916832"/>
            <a:ext cx="878497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[</a:t>
            </a:r>
            <a:r>
              <a:rPr lang="ko-KR" altLang="en-US" sz="2400" b="1" dirty="0"/>
              <a:t>자료</a:t>
            </a:r>
            <a:r>
              <a:rPr lang="en-US" altLang="ko-KR" sz="2400" b="1" dirty="0"/>
              <a:t>2] </a:t>
            </a:r>
            <a:r>
              <a:rPr lang="ko-KR" altLang="en-US" sz="2400" b="1" dirty="0"/>
              <a:t>신</a:t>
            </a:r>
            <a:r>
              <a:rPr lang="en-US" altLang="ko-KR" sz="2400" b="1" dirty="0"/>
              <a:t>(</a:t>
            </a:r>
            <a:r>
              <a:rPr lang="ko-KR" altLang="en-US" sz="2400" b="1" dirty="0"/>
              <a:t>新</a:t>
            </a:r>
            <a:r>
              <a:rPr lang="en-US" altLang="ko-KR" sz="2400" b="1" dirty="0"/>
              <a:t>)</a:t>
            </a:r>
            <a:r>
              <a:rPr lang="ko-KR" altLang="en-US" sz="2400" b="1" dirty="0"/>
              <a:t>자원 </a:t>
            </a:r>
            <a:r>
              <a:rPr lang="ko-KR" altLang="en-US" sz="2400" b="1" dirty="0" smtClean="0"/>
              <a:t>민족주의</a:t>
            </a:r>
            <a:endParaRPr lang="en-US" altLang="ko-KR" sz="2400" b="1" dirty="0" smtClean="0"/>
          </a:p>
          <a:p>
            <a:pPr fontAlgn="base">
              <a:lnSpc>
                <a:spcPct val="20000"/>
              </a:lnSpc>
            </a:pPr>
            <a:endParaRPr lang="ko-KR" altLang="en-US" sz="2400" b="1" dirty="0"/>
          </a:p>
          <a:p>
            <a:pPr algn="just" fontAlgn="base">
              <a:lnSpc>
                <a:spcPct val="120000"/>
              </a:lnSpc>
            </a:pPr>
            <a:r>
              <a:rPr lang="ko-KR" altLang="en-US" sz="2400" b="1" dirty="0" smtClean="0"/>
              <a:t> 철광석과 </a:t>
            </a:r>
            <a:r>
              <a:rPr lang="ko-KR" altLang="en-US" sz="2400" b="1" dirty="0" err="1"/>
              <a:t>비철</a:t>
            </a:r>
            <a:r>
              <a:rPr lang="ko-KR" altLang="en-US" sz="2400" b="1" dirty="0"/>
              <a:t> 금속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석유 등 천연자원이 풍부한 인도네시아는 구리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니켈 등 가공하지 않은 광물 자원에 대해 </a:t>
            </a:r>
            <a:r>
              <a:rPr lang="en-US" altLang="ko-KR" sz="2400" b="1" dirty="0"/>
              <a:t>25%</a:t>
            </a:r>
            <a:r>
              <a:rPr lang="ko-KR" altLang="en-US" sz="2400" b="1" dirty="0"/>
              <a:t>의 </a:t>
            </a:r>
            <a:r>
              <a:rPr lang="ko-KR" altLang="en-US" sz="2400" b="1" dirty="0" smtClean="0"/>
              <a:t>세금</a:t>
            </a:r>
            <a:r>
              <a:rPr lang="en-US" altLang="ko-KR" sz="2400" b="1" dirty="0" smtClean="0"/>
              <a:t>(</a:t>
            </a:r>
            <a:r>
              <a:rPr lang="ko-KR" altLang="en-US" sz="2400" b="1" dirty="0" err="1"/>
              <a:t>수출세</a:t>
            </a:r>
            <a:r>
              <a:rPr lang="en-US" altLang="ko-KR" sz="2400" b="1" dirty="0"/>
              <a:t>)</a:t>
            </a:r>
            <a:r>
              <a:rPr lang="ko-KR" altLang="en-US" sz="2400" b="1" dirty="0"/>
              <a:t>을 부과하기 시작했다</a:t>
            </a:r>
            <a:r>
              <a:rPr lang="en-US" altLang="ko-KR" sz="2400" b="1" dirty="0"/>
              <a:t>. </a:t>
            </a:r>
            <a:r>
              <a:rPr lang="ko-KR" altLang="en-US" sz="2400" b="1" dirty="0"/>
              <a:t>오스트레일리아도 지난달부터 자국 내에서 철광석이나 석탄을 개발해 일정 수준 이상의 </a:t>
            </a:r>
            <a:r>
              <a:rPr lang="ko-KR" altLang="en-US" sz="2400" b="1" dirty="0" smtClean="0"/>
              <a:t>순이익을 </a:t>
            </a:r>
            <a:r>
              <a:rPr lang="ko-KR" altLang="en-US" sz="2400" b="1" dirty="0"/>
              <a:t>올린 기업에게 세금</a:t>
            </a:r>
            <a:r>
              <a:rPr lang="en-US" altLang="ko-KR" sz="2400" b="1" dirty="0"/>
              <a:t>(</a:t>
            </a:r>
            <a:r>
              <a:rPr lang="ko-KR" altLang="en-US" sz="2400" b="1" dirty="0" err="1"/>
              <a:t>자원세</a:t>
            </a:r>
            <a:r>
              <a:rPr lang="en-US" altLang="ko-KR" sz="2400" b="1" dirty="0"/>
              <a:t>)</a:t>
            </a:r>
            <a:r>
              <a:rPr lang="ko-KR" altLang="en-US" sz="2400" b="1" dirty="0"/>
              <a:t>을 물리고 있다</a:t>
            </a:r>
            <a:r>
              <a:rPr lang="en-US" altLang="ko-KR" sz="2400" b="1" dirty="0"/>
              <a:t>. </a:t>
            </a:r>
            <a:r>
              <a:rPr lang="ko-KR" altLang="en-US" sz="2400" b="1" dirty="0" smtClean="0"/>
              <a:t>철광석과 </a:t>
            </a:r>
            <a:r>
              <a:rPr lang="ko-KR" altLang="en-US" sz="2400" b="1" dirty="0"/>
              <a:t>석탄의 경우 </a:t>
            </a:r>
            <a:r>
              <a:rPr lang="en-US" altLang="ko-KR" sz="2400" b="1" dirty="0"/>
              <a:t>30%, </a:t>
            </a:r>
            <a:r>
              <a:rPr lang="ko-KR" altLang="en-US" sz="2400" b="1" dirty="0"/>
              <a:t>석유와 천연가스의 경우 </a:t>
            </a:r>
            <a:r>
              <a:rPr lang="en-US" altLang="ko-KR" sz="2400" b="1" dirty="0"/>
              <a:t>40%</a:t>
            </a:r>
            <a:r>
              <a:rPr lang="ko-KR" altLang="en-US" sz="2400" b="1" dirty="0"/>
              <a:t>의 세율이 </a:t>
            </a:r>
            <a:r>
              <a:rPr lang="ko-KR" altLang="en-US" sz="2400" b="1" dirty="0" smtClean="0"/>
              <a:t>적용된다</a:t>
            </a:r>
            <a:r>
              <a:rPr lang="en-US" altLang="ko-KR" sz="2400" b="1" dirty="0" smtClean="0"/>
              <a:t>.</a:t>
            </a:r>
            <a:r>
              <a:rPr lang="ko-KR" altLang="en-US" sz="2400" b="1" dirty="0"/>
              <a:t> </a:t>
            </a:r>
            <a:r>
              <a:rPr lang="ko-KR" altLang="en-US" sz="2400" b="1" dirty="0" smtClean="0"/>
              <a:t>전 </a:t>
            </a:r>
            <a:r>
              <a:rPr lang="ko-KR" altLang="en-US" sz="2400" b="1" dirty="0"/>
              <a:t>세계적으로 확산되는 신자원 민족주의의 물결은 </a:t>
            </a:r>
            <a:r>
              <a:rPr lang="ko-KR" altLang="en-US" sz="2400" b="1" dirty="0" smtClean="0"/>
              <a:t>무역이나 기술 특허에만 </a:t>
            </a:r>
            <a:r>
              <a:rPr lang="ko-KR" altLang="en-US" sz="2400" b="1" dirty="0"/>
              <a:t>적용되는 것은 아니다</a:t>
            </a:r>
            <a:r>
              <a:rPr lang="en-US" altLang="ko-KR" sz="2400" b="1" dirty="0"/>
              <a:t>. </a:t>
            </a:r>
            <a:endParaRPr lang="ko-KR" altLang="en-US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자원과 자원 문제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모서리가 둥근 직사각형 8"/>
          <p:cNvSpPr/>
          <p:nvPr/>
        </p:nvSpPr>
        <p:spPr bwMode="auto">
          <a:xfrm>
            <a:off x="6087020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3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23616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27784" y="260648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(187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pic>
        <p:nvPicPr>
          <p:cNvPr id="6" name="Picture 2" descr="C:\Users\ygp\Desktop\형광펜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196752"/>
            <a:ext cx="398082" cy="390773"/>
          </a:xfrm>
          <a:prstGeom prst="rect">
            <a:avLst/>
          </a:prstGeom>
          <a:noFill/>
        </p:spPr>
      </p:pic>
      <p:sp>
        <p:nvSpPr>
          <p:cNvPr id="15" name="직사각형 14"/>
          <p:cNvSpPr/>
          <p:nvPr/>
        </p:nvSpPr>
        <p:spPr>
          <a:xfrm>
            <a:off x="683568" y="1124744"/>
            <a:ext cx="82089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2600" b="1" dirty="0" smtClean="0"/>
              <a:t> </a:t>
            </a:r>
            <a:r>
              <a:rPr lang="ko-KR" altLang="en-US" sz="2800" b="1" dirty="0"/>
              <a:t>에너지 자원 이용에 따른 문제점과 해결 방안</a:t>
            </a:r>
            <a:endParaRPr lang="ko-KR" altLang="en-US" sz="2800" dirty="0"/>
          </a:p>
        </p:txBody>
      </p:sp>
      <p:sp>
        <p:nvSpPr>
          <p:cNvPr id="17" name="직사각형 16"/>
          <p:cNvSpPr/>
          <p:nvPr/>
        </p:nvSpPr>
        <p:spPr>
          <a:xfrm>
            <a:off x="179512" y="1855154"/>
            <a:ext cx="8712968" cy="37117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20000"/>
              </a:lnSpc>
            </a:pPr>
            <a:endParaRPr lang="ko-KR" altLang="en-US" sz="2400" b="1" dirty="0"/>
          </a:p>
          <a:p>
            <a:pPr algn="just" fontAlgn="base">
              <a:lnSpc>
                <a:spcPct val="120000"/>
              </a:lnSpc>
            </a:pPr>
            <a:r>
              <a:rPr lang="ko-KR" altLang="en-US" sz="2400" b="1" dirty="0" smtClean="0"/>
              <a:t> </a:t>
            </a:r>
            <a:r>
              <a:rPr lang="ko-KR" altLang="en-US" sz="2400" b="1" dirty="0"/>
              <a:t>자원 무기화 역시 신자원 민족주의의 빼놓을 수 없는 흐름이다</a:t>
            </a:r>
            <a:r>
              <a:rPr lang="en-US" altLang="ko-KR" sz="2400" b="1" dirty="0"/>
              <a:t>. </a:t>
            </a:r>
            <a:r>
              <a:rPr lang="ko-KR" altLang="en-US" sz="2400" b="1" dirty="0"/>
              <a:t>국가 간 자원 경쟁이 갈수록 치열해지고 그 잠재적 부가 가치가 높아지면서 자원 보유국의 콧대는 갈수록 높아지고 있다</a:t>
            </a:r>
            <a:r>
              <a:rPr lang="en-US" altLang="ko-KR" sz="2400" b="1" dirty="0"/>
              <a:t>. </a:t>
            </a:r>
            <a:r>
              <a:rPr lang="ko-KR" altLang="en-US" sz="2400" b="1" dirty="0"/>
              <a:t>자원 통제를 위한 가장 보편적 무기는 세금 부과이다</a:t>
            </a:r>
            <a:r>
              <a:rPr lang="en-US" altLang="ko-KR" sz="2400" b="1" dirty="0"/>
              <a:t>. </a:t>
            </a:r>
            <a:r>
              <a:rPr lang="ko-KR" altLang="en-US" sz="2400" b="1" dirty="0"/>
              <a:t>자원 개발과 </a:t>
            </a:r>
            <a:r>
              <a:rPr lang="ko-KR" altLang="en-US" sz="2400" b="1" dirty="0" smtClean="0"/>
              <a:t>거래 </a:t>
            </a:r>
            <a:r>
              <a:rPr lang="ko-KR" altLang="en-US" sz="2400" b="1" dirty="0"/>
              <a:t>자체를 막는 </a:t>
            </a:r>
            <a:r>
              <a:rPr lang="ko-KR" altLang="en-US" sz="2400" b="1" dirty="0" smtClean="0"/>
              <a:t>것은</a:t>
            </a:r>
            <a:r>
              <a:rPr lang="en-US" altLang="ko-KR" sz="2400" b="1" dirty="0"/>
              <a:t> </a:t>
            </a:r>
            <a:r>
              <a:rPr lang="ko-KR" altLang="en-US" sz="2400" b="1" dirty="0" smtClean="0"/>
              <a:t>아니지만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인도네시아나 </a:t>
            </a:r>
            <a:r>
              <a:rPr lang="ko-KR" altLang="en-US" sz="2400" b="1" dirty="0" smtClean="0"/>
              <a:t>오스트레일리아 처럼 </a:t>
            </a:r>
            <a:r>
              <a:rPr lang="ko-KR" altLang="en-US" sz="2400" b="1" dirty="0"/>
              <a:t>높은 세금을 부과함으로써 </a:t>
            </a:r>
            <a:r>
              <a:rPr lang="ko-KR" altLang="en-US" sz="2400" b="1" dirty="0" smtClean="0"/>
              <a:t>국가 </a:t>
            </a:r>
            <a:r>
              <a:rPr lang="ko-KR" altLang="en-US" sz="2400" b="1" dirty="0"/>
              <a:t>재정 수입을 확대하려 </a:t>
            </a:r>
            <a:r>
              <a:rPr lang="ko-KR" altLang="en-US" sz="2400" b="1" dirty="0" smtClean="0"/>
              <a:t>하고 </a:t>
            </a:r>
            <a:r>
              <a:rPr lang="ko-KR" altLang="en-US" sz="2400" b="1" dirty="0"/>
              <a:t>있다</a:t>
            </a:r>
            <a:r>
              <a:rPr lang="en-US" altLang="ko-KR" sz="2400" b="1" dirty="0"/>
              <a:t>.              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                                          - </a:t>
            </a:r>
            <a:r>
              <a:rPr lang="ko-KR" altLang="en-US" sz="2400" b="1" dirty="0"/>
              <a:t>한국일보</a:t>
            </a:r>
            <a:r>
              <a:rPr lang="en-US" altLang="ko-KR" sz="2400" b="1" dirty="0"/>
              <a:t>, 2012. 8. 30 -</a:t>
            </a:r>
            <a:endParaRPr lang="ko-KR" altLang="en-US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자원과 자원 문제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모서리가 둥근 직사각형 8"/>
          <p:cNvSpPr/>
          <p:nvPr/>
        </p:nvSpPr>
        <p:spPr bwMode="auto">
          <a:xfrm>
            <a:off x="6087020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3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332400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27784" y="260648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(187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pic>
        <p:nvPicPr>
          <p:cNvPr id="6" name="Picture 2" descr="C:\Users\ygp\Desktop\형광펜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196752"/>
            <a:ext cx="398082" cy="390773"/>
          </a:xfrm>
          <a:prstGeom prst="rect">
            <a:avLst/>
          </a:prstGeom>
          <a:noFill/>
        </p:spPr>
      </p:pic>
      <p:sp>
        <p:nvSpPr>
          <p:cNvPr id="15" name="직사각형 14"/>
          <p:cNvSpPr/>
          <p:nvPr/>
        </p:nvSpPr>
        <p:spPr>
          <a:xfrm>
            <a:off x="683568" y="1124744"/>
            <a:ext cx="82089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2600" b="1" dirty="0" smtClean="0"/>
              <a:t> </a:t>
            </a:r>
            <a:r>
              <a:rPr lang="ko-KR" altLang="en-US" sz="2800" b="1" dirty="0"/>
              <a:t>에너지 자원 이용에 따른 문제점과 해결 방안</a:t>
            </a:r>
            <a:endParaRPr lang="ko-KR" altLang="en-US" sz="2800" dirty="0"/>
          </a:p>
        </p:txBody>
      </p:sp>
      <p:sp>
        <p:nvSpPr>
          <p:cNvPr id="17" name="직사각형 16"/>
          <p:cNvSpPr/>
          <p:nvPr/>
        </p:nvSpPr>
        <p:spPr>
          <a:xfrm>
            <a:off x="251520" y="1762823"/>
            <a:ext cx="6192688" cy="658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 smtClean="0"/>
              <a:t>[</a:t>
            </a:r>
            <a:r>
              <a:rPr lang="ko-KR" altLang="en-US" sz="2400" b="1" dirty="0" smtClean="0"/>
              <a:t>자료</a:t>
            </a:r>
            <a:r>
              <a:rPr lang="en-US" altLang="ko-KR" sz="2400" b="1" dirty="0" smtClean="0"/>
              <a:t>3] </a:t>
            </a:r>
            <a:r>
              <a:rPr lang="ko-KR" altLang="en-US" sz="2400" b="1" dirty="0" smtClean="0"/>
              <a:t>새로운 자원 매장 지역의 확보</a:t>
            </a:r>
            <a:endParaRPr lang="en-US" altLang="ko-KR" sz="2400" b="1" dirty="0" smtClean="0"/>
          </a:p>
          <a:p>
            <a:pPr fontAlgn="base">
              <a:lnSpc>
                <a:spcPct val="20000"/>
              </a:lnSpc>
            </a:pPr>
            <a:endParaRPr lang="ko-KR" altLang="en-US" sz="2400" b="1" dirty="0"/>
          </a:p>
        </p:txBody>
      </p:sp>
      <p:sp>
        <p:nvSpPr>
          <p:cNvPr id="3" name="직사각형 2"/>
          <p:cNvSpPr/>
          <p:nvPr/>
        </p:nvSpPr>
        <p:spPr>
          <a:xfrm>
            <a:off x="302072" y="2289061"/>
            <a:ext cx="520603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 latinLnBrk="0">
              <a:lnSpc>
                <a:spcPct val="120000"/>
              </a:lnSpc>
            </a:pPr>
            <a:r>
              <a:rPr lang="en-US" altLang="ko-KR" sz="2400" b="1" dirty="0"/>
              <a:t> 8</a:t>
            </a:r>
            <a:r>
              <a:rPr lang="ko-KR" altLang="en-US" sz="2400" b="1" dirty="0"/>
              <a:t>월 초 러시아의 </a:t>
            </a:r>
            <a:r>
              <a:rPr lang="ko-KR" altLang="en-US" sz="2400" b="1" dirty="0" err="1"/>
              <a:t>탐사대는</a:t>
            </a:r>
            <a:r>
              <a:rPr lang="ko-KR" altLang="en-US" sz="2400" b="1" dirty="0"/>
              <a:t> </a:t>
            </a:r>
            <a:r>
              <a:rPr lang="ko-KR" altLang="en-US" sz="2400" b="1" dirty="0" smtClean="0"/>
              <a:t>잠수함을 타고 </a:t>
            </a:r>
            <a:r>
              <a:rPr lang="ko-KR" altLang="en-US" sz="2400" b="1" dirty="0"/>
              <a:t>북극해 해저의 </a:t>
            </a:r>
            <a:r>
              <a:rPr lang="ko-KR" altLang="en-US" sz="2400" b="1" dirty="0" err="1"/>
              <a:t>북극점에</a:t>
            </a:r>
            <a:r>
              <a:rPr lang="ko-KR" altLang="en-US" sz="2400" b="1" dirty="0"/>
              <a:t> </a:t>
            </a:r>
            <a:r>
              <a:rPr lang="ko-KR" altLang="en-US" sz="2400" b="1" dirty="0" smtClean="0"/>
              <a:t>자국 국기를 </a:t>
            </a:r>
            <a:r>
              <a:rPr lang="ko-KR" altLang="en-US" sz="2400" b="1" dirty="0"/>
              <a:t>묻었다</a:t>
            </a:r>
            <a:r>
              <a:rPr lang="en-US" altLang="ko-KR" sz="2400" b="1" dirty="0"/>
              <a:t>. </a:t>
            </a:r>
            <a:r>
              <a:rPr lang="ko-KR" altLang="en-US" sz="2400" b="1" dirty="0"/>
              <a:t>러시아는 이를 </a:t>
            </a:r>
            <a:r>
              <a:rPr lang="ko-KR" altLang="en-US" sz="2400" b="1" dirty="0" smtClean="0"/>
              <a:t>북쪽 해안에서 </a:t>
            </a:r>
            <a:r>
              <a:rPr lang="ko-KR" altLang="en-US" sz="2400" b="1" dirty="0" err="1"/>
              <a:t>북극점까지의</a:t>
            </a:r>
            <a:r>
              <a:rPr lang="ko-KR" altLang="en-US" sz="2400" b="1" dirty="0"/>
              <a:t> </a:t>
            </a:r>
            <a:r>
              <a:rPr lang="ko-KR" altLang="en-US" sz="2400" b="1" dirty="0" smtClean="0"/>
              <a:t>지역이 대륙붕으로 </a:t>
            </a:r>
            <a:r>
              <a:rPr lang="ko-KR" altLang="en-US" sz="2400" b="1" dirty="0"/>
              <a:t>연결된 자국 영토라는 기존의 주장을 강화하는 계기로 삼았다</a:t>
            </a:r>
            <a:r>
              <a:rPr lang="en-US" altLang="ko-KR" sz="2400" b="1" dirty="0"/>
              <a:t>. </a:t>
            </a:r>
            <a:r>
              <a:rPr lang="ko-KR" altLang="en-US" sz="2400" b="1" dirty="0"/>
              <a:t>러시아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캐나다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미국 등 북극 주변 국가들이 북극 영해 확보에 열을 올리는 가장 큰 이유는 자원 </a:t>
            </a:r>
            <a:r>
              <a:rPr lang="ko-KR" altLang="en-US" sz="2400" b="1" dirty="0" smtClean="0"/>
              <a:t>때문이다</a:t>
            </a:r>
            <a:r>
              <a:rPr lang="en-US" altLang="ko-KR" sz="2400" b="1" dirty="0" smtClean="0"/>
              <a:t>.</a:t>
            </a:r>
            <a:endParaRPr lang="ko-KR" altLang="en-US" sz="2400" b="1" dirty="0"/>
          </a:p>
        </p:txBody>
      </p:sp>
      <p:sp>
        <p:nvSpPr>
          <p:cNvPr id="10" name="직사각형 9"/>
          <p:cNvSpPr/>
          <p:nvPr/>
        </p:nvSpPr>
        <p:spPr>
          <a:xfrm>
            <a:off x="5724128" y="5877272"/>
            <a:ext cx="303308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1300" b="1" dirty="0" smtClean="0"/>
              <a:t>▲ 북극해 주변의 석유 매장 지역과 </a:t>
            </a:r>
            <a:endParaRPr lang="en-US" altLang="ko-KR" sz="1300" b="1" dirty="0" smtClean="0"/>
          </a:p>
          <a:p>
            <a:pPr fontAlgn="base"/>
            <a:r>
              <a:rPr lang="en-US" altLang="ko-KR" sz="1300" b="1" dirty="0"/>
              <a:t> </a:t>
            </a:r>
            <a:r>
              <a:rPr lang="en-US" altLang="ko-KR" sz="1300" b="1" dirty="0" smtClean="0"/>
              <a:t> </a:t>
            </a:r>
            <a:r>
              <a:rPr lang="ko-KR" altLang="en-US" sz="1300" b="1" dirty="0" smtClean="0"/>
              <a:t>영해 확보 분쟁</a:t>
            </a:r>
            <a:endParaRPr lang="ko-KR" altLang="en-US" sz="13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자원과 자원 문제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모서리가 둥근 직사각형 11"/>
          <p:cNvSpPr/>
          <p:nvPr/>
        </p:nvSpPr>
        <p:spPr bwMode="auto">
          <a:xfrm>
            <a:off x="6087020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3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2492896"/>
            <a:ext cx="2949931" cy="3334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0155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27784" y="260648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(187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pic>
        <p:nvPicPr>
          <p:cNvPr id="6" name="Picture 2" descr="C:\Users\ygp\Desktop\형광펜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196752"/>
            <a:ext cx="398082" cy="390773"/>
          </a:xfrm>
          <a:prstGeom prst="rect">
            <a:avLst/>
          </a:prstGeom>
          <a:noFill/>
        </p:spPr>
      </p:pic>
      <p:sp>
        <p:nvSpPr>
          <p:cNvPr id="15" name="직사각형 14"/>
          <p:cNvSpPr/>
          <p:nvPr/>
        </p:nvSpPr>
        <p:spPr>
          <a:xfrm>
            <a:off x="683568" y="1124744"/>
            <a:ext cx="82089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2600" b="1" dirty="0" smtClean="0"/>
              <a:t> </a:t>
            </a:r>
            <a:r>
              <a:rPr lang="ko-KR" altLang="en-US" sz="2800" b="1" dirty="0"/>
              <a:t>에너지 자원 이용에 따른 문제점과 해결 방안</a:t>
            </a:r>
            <a:endParaRPr lang="ko-KR" altLang="en-US" sz="2800" dirty="0"/>
          </a:p>
        </p:txBody>
      </p:sp>
      <p:sp>
        <p:nvSpPr>
          <p:cNvPr id="3" name="직사각형 2"/>
          <p:cNvSpPr/>
          <p:nvPr/>
        </p:nvSpPr>
        <p:spPr>
          <a:xfrm>
            <a:off x="302071" y="2217053"/>
            <a:ext cx="8518401" cy="1865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 latinLnBrk="0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ko-KR" altLang="en-US" sz="2400" b="1" dirty="0"/>
              <a:t>미국 연구팀은 북극 주변 지역에 석유 </a:t>
            </a:r>
            <a:r>
              <a:rPr lang="en-US" altLang="ko-KR" sz="2400" b="1" dirty="0"/>
              <a:t>900</a:t>
            </a:r>
            <a:r>
              <a:rPr lang="ko-KR" altLang="en-US" sz="2400" b="1" dirty="0"/>
              <a:t>억 </a:t>
            </a:r>
            <a:r>
              <a:rPr lang="ko-KR" altLang="en-US" sz="2400" b="1" dirty="0" smtClean="0"/>
              <a:t>배럴가량이 매장돼 </a:t>
            </a:r>
            <a:r>
              <a:rPr lang="ko-KR" altLang="en-US" sz="2400" b="1" dirty="0"/>
              <a:t>있다고 발표했는데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이는 지금까지 알려진 세계 석유 매장량의 </a:t>
            </a:r>
            <a:r>
              <a:rPr lang="en-US" altLang="ko-KR" sz="2400" b="1" dirty="0"/>
              <a:t>15%</a:t>
            </a:r>
            <a:r>
              <a:rPr lang="ko-KR" altLang="en-US" sz="2400" b="1" dirty="0"/>
              <a:t>에 이르는 양이다</a:t>
            </a:r>
            <a:r>
              <a:rPr lang="en-US" altLang="ko-KR" sz="2400" b="1" dirty="0" smtClean="0"/>
              <a:t>.</a:t>
            </a:r>
          </a:p>
          <a:p>
            <a:pPr fontAlgn="base" latinLnBrk="0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en-US" altLang="ko-KR" sz="2400" b="1" dirty="0"/>
              <a:t> </a:t>
            </a:r>
            <a:r>
              <a:rPr lang="en-US" altLang="ko-KR" sz="2400" b="1" dirty="0" smtClean="0"/>
              <a:t>                                         - </a:t>
            </a:r>
            <a:r>
              <a:rPr lang="ko-KR" altLang="en-US" sz="2400" b="1" dirty="0" err="1"/>
              <a:t>한겨레</a:t>
            </a:r>
            <a:r>
              <a:rPr lang="en-US" altLang="ko-KR" sz="2400" b="1" dirty="0"/>
              <a:t>, 2008. 9. 11. -</a:t>
            </a:r>
            <a:endParaRPr lang="ko-KR" altLang="en-US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자원과 자원 문제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모서리가 둥근 직사각형 8"/>
          <p:cNvSpPr/>
          <p:nvPr/>
        </p:nvSpPr>
        <p:spPr bwMode="auto">
          <a:xfrm>
            <a:off x="6087020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3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56640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27784" y="260648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(187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pic>
        <p:nvPicPr>
          <p:cNvPr id="6" name="Picture 2" descr="C:\Users\ygp\Desktop\형광펜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196752"/>
            <a:ext cx="398082" cy="390773"/>
          </a:xfrm>
          <a:prstGeom prst="rect">
            <a:avLst/>
          </a:prstGeom>
          <a:noFill/>
        </p:spPr>
      </p:pic>
      <p:sp>
        <p:nvSpPr>
          <p:cNvPr id="15" name="직사각형 14"/>
          <p:cNvSpPr/>
          <p:nvPr/>
        </p:nvSpPr>
        <p:spPr>
          <a:xfrm>
            <a:off x="683568" y="1124744"/>
            <a:ext cx="82089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2600" b="1" dirty="0" smtClean="0"/>
              <a:t> </a:t>
            </a:r>
            <a:r>
              <a:rPr lang="ko-KR" altLang="en-US" sz="2800" b="1" dirty="0"/>
              <a:t>에너지 자원 이용에 따른 문제점과 해결 방안</a:t>
            </a:r>
            <a:endParaRPr lang="ko-KR" altLang="en-US" sz="2800" dirty="0"/>
          </a:p>
        </p:txBody>
      </p:sp>
      <p:sp>
        <p:nvSpPr>
          <p:cNvPr id="17" name="직사각형 16"/>
          <p:cNvSpPr/>
          <p:nvPr/>
        </p:nvSpPr>
        <p:spPr>
          <a:xfrm>
            <a:off x="251520" y="1988840"/>
            <a:ext cx="8568952" cy="319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2400" b="1" dirty="0"/>
              <a:t>활동① </a:t>
            </a:r>
            <a:r>
              <a:rPr lang="en-US" altLang="ko-KR" sz="2400" b="1" dirty="0"/>
              <a:t>[</a:t>
            </a:r>
            <a:r>
              <a:rPr lang="ko-KR" altLang="en-US" sz="2400" b="1" dirty="0"/>
              <a:t>자료</a:t>
            </a:r>
            <a:r>
              <a:rPr lang="en-US" altLang="ko-KR" sz="2400" b="1" dirty="0"/>
              <a:t>1]</a:t>
            </a:r>
            <a:r>
              <a:rPr lang="ko-KR" altLang="en-US" sz="2400" b="1" dirty="0"/>
              <a:t>을 통해 알 수 있는 에너지 자원의 문제점을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    </a:t>
            </a:r>
            <a:r>
              <a:rPr lang="ko-KR" altLang="en-US" sz="2400" b="1" dirty="0" smtClean="0"/>
              <a:t>자원의 </a:t>
            </a:r>
            <a:r>
              <a:rPr lang="ko-KR" altLang="en-US" sz="2400" b="1" dirty="0"/>
              <a:t>편재성과 유한성의 측면에서 설명해 보자</a:t>
            </a:r>
            <a:r>
              <a:rPr lang="en-US" altLang="ko-KR" sz="2400" b="1" dirty="0" smtClean="0"/>
              <a:t>.</a:t>
            </a:r>
          </a:p>
          <a:p>
            <a:pPr fontAlgn="base">
              <a:lnSpc>
                <a:spcPct val="120000"/>
              </a:lnSpc>
            </a:pPr>
            <a:endParaRPr lang="ko-KR" altLang="en-US" sz="2400" b="1" dirty="0"/>
          </a:p>
          <a:p>
            <a:pPr algn="just" fontAlgn="base">
              <a:lnSpc>
                <a:spcPct val="120000"/>
              </a:lnSpc>
            </a:pPr>
            <a:r>
              <a:rPr lang="ko-KR" altLang="en-US" sz="2400" b="1" dirty="0" smtClean="0"/>
              <a:t> 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석유와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천연가스의 경우 서남아시아 지역에 집중적으로 분포하고 있으며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(</a:t>
            </a:r>
            <a:r>
              <a:rPr lang="ko-KR" altLang="en-US" sz="2400" b="1" dirty="0" err="1">
                <a:solidFill>
                  <a:schemeClr val="accent2">
                    <a:lumMod val="75000"/>
                  </a:schemeClr>
                </a:solidFill>
              </a:rPr>
              <a:t>편재성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)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앞으로 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40~60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년 정도의 </a:t>
            </a:r>
            <a:r>
              <a:rPr lang="ko-KR" altLang="en-US" sz="2400" b="1" dirty="0" err="1">
                <a:solidFill>
                  <a:schemeClr val="accent2">
                    <a:lumMod val="75000"/>
                  </a:schemeClr>
                </a:solidFill>
              </a:rPr>
              <a:t>가채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 연수만을 남기고 있어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(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유한성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)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자원 고갈에 따른 문제가 나타날 것으로 예상된다</a:t>
            </a:r>
            <a:r>
              <a:rPr lang="en-US" altLang="ko-KR" sz="2400" b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ko-KR" altLang="en-US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자원과 자원 문제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모서리가 둥근 직사각형 8"/>
          <p:cNvSpPr/>
          <p:nvPr/>
        </p:nvSpPr>
        <p:spPr bwMode="auto">
          <a:xfrm>
            <a:off x="6087020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3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202293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27784" y="260648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(187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pic>
        <p:nvPicPr>
          <p:cNvPr id="6" name="Picture 2" descr="C:\Users\ygp\Desktop\형광펜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196752"/>
            <a:ext cx="398082" cy="390773"/>
          </a:xfrm>
          <a:prstGeom prst="rect">
            <a:avLst/>
          </a:prstGeom>
          <a:noFill/>
        </p:spPr>
      </p:pic>
      <p:sp>
        <p:nvSpPr>
          <p:cNvPr id="15" name="직사각형 14"/>
          <p:cNvSpPr/>
          <p:nvPr/>
        </p:nvSpPr>
        <p:spPr>
          <a:xfrm>
            <a:off x="683568" y="1124744"/>
            <a:ext cx="82089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2600" b="1" dirty="0" smtClean="0"/>
              <a:t> </a:t>
            </a:r>
            <a:r>
              <a:rPr lang="ko-KR" altLang="en-US" sz="2800" b="1" dirty="0"/>
              <a:t>에너지 자원 이용에 따른 문제점과 해결 방안</a:t>
            </a:r>
            <a:endParaRPr lang="ko-KR" altLang="en-US" sz="2800" dirty="0"/>
          </a:p>
        </p:txBody>
      </p:sp>
      <p:sp>
        <p:nvSpPr>
          <p:cNvPr id="17" name="직사각형 16"/>
          <p:cNvSpPr/>
          <p:nvPr/>
        </p:nvSpPr>
        <p:spPr>
          <a:xfrm>
            <a:off x="251520" y="1988840"/>
            <a:ext cx="8568952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2400" b="1" dirty="0"/>
              <a:t>활동② </a:t>
            </a:r>
            <a:r>
              <a:rPr lang="en-US" altLang="ko-KR" sz="2400" b="1" dirty="0"/>
              <a:t>[</a:t>
            </a:r>
            <a:r>
              <a:rPr lang="ko-KR" altLang="en-US" sz="2400" b="1" dirty="0"/>
              <a:t>자료</a:t>
            </a:r>
            <a:r>
              <a:rPr lang="en-US" altLang="ko-KR" sz="2400" b="1" dirty="0"/>
              <a:t>2]</a:t>
            </a:r>
            <a:r>
              <a:rPr lang="ko-KR" altLang="en-US" sz="2400" b="1" dirty="0"/>
              <a:t>에 나타난 신자원 민족주의의 구체적인 내용을 정리해 보자</a:t>
            </a:r>
            <a:r>
              <a:rPr lang="en-US" altLang="ko-KR" sz="2400" b="1" dirty="0" smtClean="0"/>
              <a:t>.</a:t>
            </a:r>
          </a:p>
          <a:p>
            <a:pPr fontAlgn="base">
              <a:lnSpc>
                <a:spcPct val="50000"/>
              </a:lnSpc>
            </a:pPr>
            <a:endParaRPr lang="ko-KR" altLang="en-US" sz="2400" b="1" dirty="0"/>
          </a:p>
          <a:p>
            <a:pPr algn="just" fontAlgn="base">
              <a:lnSpc>
                <a:spcPct val="120000"/>
              </a:lnSpc>
            </a:pPr>
            <a:r>
              <a:rPr lang="ko-KR" altLang="en-US" sz="2400" b="1" dirty="0" smtClean="0"/>
              <a:t> 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석유를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주로 대상으로 하던 과거의 자원 민족주의와 달리 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신자원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민족주의는 에너지 자원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광물 자원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기술 자원 등 그 대상이 매우 다양해졌다</a:t>
            </a:r>
            <a:r>
              <a:rPr lang="en-US" altLang="ko-KR" sz="2400" b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자원과 자원 문제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모서리가 둥근 직사각형 8"/>
          <p:cNvSpPr/>
          <p:nvPr/>
        </p:nvSpPr>
        <p:spPr bwMode="auto">
          <a:xfrm>
            <a:off x="6087020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3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93531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자원과 자원 문제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모서리가 둥근 직사각형 2"/>
          <p:cNvSpPr/>
          <p:nvPr/>
        </p:nvSpPr>
        <p:spPr bwMode="auto">
          <a:xfrm>
            <a:off x="6087020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3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27784" y="260648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(182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403648" y="5269733"/>
            <a:ext cx="6984776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2400" b="1" dirty="0" smtClean="0">
                <a:latin typeface="맑은 고딕" pitchFamily="50" charset="-127"/>
                <a:ea typeface="맑은 고딕" pitchFamily="50" charset="-127"/>
              </a:rPr>
              <a:t> 도시 광산 사업이 발달하게 된 이유는 무엇일까</a:t>
            </a:r>
            <a:r>
              <a:rPr lang="en-US" altLang="ko-KR" sz="2400" b="1" dirty="0" smtClean="0">
                <a:latin typeface="맑은 고딕" pitchFamily="50" charset="-127"/>
                <a:ea typeface="맑은 고딕" pitchFamily="50" charset="-127"/>
              </a:rPr>
              <a:t>?</a:t>
            </a:r>
          </a:p>
        </p:txBody>
      </p:sp>
      <p:pic>
        <p:nvPicPr>
          <p:cNvPr id="8" name="Picture 4" descr="C:\Users\ygp\Desktop\나침반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5299418"/>
            <a:ext cx="504056" cy="504056"/>
          </a:xfrm>
          <a:prstGeom prst="rect">
            <a:avLst/>
          </a:prstGeom>
          <a:noFill/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84784"/>
            <a:ext cx="8753947" cy="3440301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27784" y="260648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(187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pic>
        <p:nvPicPr>
          <p:cNvPr id="6" name="Picture 2" descr="C:\Users\ygp\Desktop\형광펜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196752"/>
            <a:ext cx="398082" cy="390773"/>
          </a:xfrm>
          <a:prstGeom prst="rect">
            <a:avLst/>
          </a:prstGeom>
          <a:noFill/>
        </p:spPr>
      </p:pic>
      <p:sp>
        <p:nvSpPr>
          <p:cNvPr id="15" name="직사각형 14"/>
          <p:cNvSpPr/>
          <p:nvPr/>
        </p:nvSpPr>
        <p:spPr>
          <a:xfrm>
            <a:off x="683568" y="1124744"/>
            <a:ext cx="82089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2600" b="1" dirty="0" smtClean="0"/>
              <a:t> </a:t>
            </a:r>
            <a:r>
              <a:rPr lang="ko-KR" altLang="en-US" sz="2800" b="1" dirty="0"/>
              <a:t>에너지 자원 이용에 따른 문제점과 해결 방안</a:t>
            </a:r>
            <a:endParaRPr lang="ko-KR" altLang="en-US" sz="2800" dirty="0"/>
          </a:p>
        </p:txBody>
      </p:sp>
      <p:sp>
        <p:nvSpPr>
          <p:cNvPr id="17" name="직사각형 16"/>
          <p:cNvSpPr/>
          <p:nvPr/>
        </p:nvSpPr>
        <p:spPr>
          <a:xfrm>
            <a:off x="251520" y="1998937"/>
            <a:ext cx="8568952" cy="3379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2400" b="1" dirty="0"/>
              <a:t>활동③ </a:t>
            </a:r>
            <a:r>
              <a:rPr lang="en-US" altLang="ko-KR" sz="2400" b="1" dirty="0"/>
              <a:t>[</a:t>
            </a:r>
            <a:r>
              <a:rPr lang="ko-KR" altLang="en-US" sz="2400" b="1" dirty="0"/>
              <a:t>자료</a:t>
            </a:r>
            <a:r>
              <a:rPr lang="en-US" altLang="ko-KR" sz="2400" b="1" dirty="0"/>
              <a:t>3]</a:t>
            </a:r>
            <a:r>
              <a:rPr lang="ko-KR" altLang="en-US" sz="2400" b="1" dirty="0"/>
              <a:t>과 같이 새로운 자원 매장 지역의 확보를 위해</a:t>
            </a:r>
            <a:endParaRPr lang="en-US" altLang="ko-KR" sz="2400" b="1" dirty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     </a:t>
            </a:r>
            <a:r>
              <a:rPr lang="ko-KR" altLang="en-US" sz="2400" b="1" dirty="0"/>
              <a:t>  각국이 추진하고 있는 또 다른 사례를 인터넷에서 </a:t>
            </a:r>
            <a:endParaRPr lang="en-US" altLang="ko-KR" sz="2400" b="1" dirty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       </a:t>
            </a:r>
            <a:r>
              <a:rPr lang="ko-KR" altLang="en-US" sz="2400" b="1" dirty="0"/>
              <a:t>조사하여 발표해 보자</a:t>
            </a:r>
            <a:r>
              <a:rPr lang="en-US" altLang="ko-KR" sz="2400" b="1" dirty="0"/>
              <a:t>.</a:t>
            </a:r>
          </a:p>
          <a:p>
            <a:pPr fontAlgn="base">
              <a:lnSpc>
                <a:spcPct val="50000"/>
              </a:lnSpc>
            </a:pPr>
            <a:endParaRPr lang="ko-KR" altLang="en-US" sz="2400" b="1" dirty="0"/>
          </a:p>
          <a:p>
            <a:pPr algn="just" fontAlgn="base">
              <a:lnSpc>
                <a:spcPct val="120000"/>
              </a:lnSpc>
            </a:pP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미국은 최근 타이트 오일이라는 신 석유 자원을 </a:t>
            </a:r>
            <a:r>
              <a:rPr lang="ko-KR" altLang="en-US" sz="2400" b="1" dirty="0" err="1" smtClean="0">
                <a:solidFill>
                  <a:schemeClr val="accent2">
                    <a:lumMod val="75000"/>
                  </a:schemeClr>
                </a:solidFill>
              </a:rPr>
              <a:t>셰일층에서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 추출하고 있다</a:t>
            </a:r>
            <a:r>
              <a:rPr lang="en-US" altLang="ko-KR" sz="2400" b="1" dirty="0" smtClean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러시아는 </a:t>
            </a:r>
            <a:r>
              <a:rPr lang="ko-KR" altLang="en-US" sz="2400" b="1" dirty="0" err="1" smtClean="0">
                <a:solidFill>
                  <a:schemeClr val="accent2">
                    <a:lumMod val="75000"/>
                  </a:schemeClr>
                </a:solidFill>
              </a:rPr>
              <a:t>서시베리아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ko-KR" altLang="en-US" sz="2400" b="1" dirty="0" err="1" smtClean="0">
                <a:solidFill>
                  <a:schemeClr val="accent2">
                    <a:lumMod val="75000"/>
                  </a:schemeClr>
                </a:solidFill>
              </a:rPr>
              <a:t>로제노프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 지역에 매장된 석유를 개발하기 위해 지분 </a:t>
            </a:r>
            <a:r>
              <a:rPr lang="ko-KR" altLang="en-US" sz="2400" b="1" dirty="0" err="1" smtClean="0">
                <a:solidFill>
                  <a:schemeClr val="accent2">
                    <a:lumMod val="75000"/>
                  </a:schemeClr>
                </a:solidFill>
              </a:rPr>
              <a:t>인텐시브를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 제공하며 </a:t>
            </a:r>
            <a:r>
              <a:rPr lang="ko-KR" altLang="en-US" sz="2400" b="1" dirty="0" err="1" smtClean="0">
                <a:solidFill>
                  <a:schemeClr val="accent2">
                    <a:lumMod val="75000"/>
                  </a:schemeClr>
                </a:solidFill>
              </a:rPr>
              <a:t>엑슨모빌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 등 글로벌 기업을 적극 유치하고 있다</a:t>
            </a:r>
            <a:r>
              <a:rPr lang="en-US" altLang="ko-KR" sz="2400" b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ko-KR" altLang="en-US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자원과 자원 문제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모서리가 둥근 직사각형 8"/>
          <p:cNvSpPr/>
          <p:nvPr/>
        </p:nvSpPr>
        <p:spPr bwMode="auto">
          <a:xfrm>
            <a:off x="6087020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3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006339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40"/>
            <a:ext cx="9144000" cy="685211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59832" y="260648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(188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pic>
        <p:nvPicPr>
          <p:cNvPr id="10" name="Picture 2" descr="C:\Users\ygp\Desktop\형광펜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47983" y="1222998"/>
            <a:ext cx="237203" cy="390773"/>
          </a:xfrm>
          <a:prstGeom prst="rect">
            <a:avLst/>
          </a:prstGeom>
          <a:noFill/>
        </p:spPr>
      </p:pic>
      <p:sp>
        <p:nvSpPr>
          <p:cNvPr id="11" name="직사각형 10"/>
          <p:cNvSpPr/>
          <p:nvPr/>
        </p:nvSpPr>
        <p:spPr>
          <a:xfrm>
            <a:off x="755576" y="1124744"/>
            <a:ext cx="78488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2800" b="1" dirty="0"/>
              <a:t>미래의 식량 문제</a:t>
            </a:r>
            <a:r>
              <a:rPr lang="en-US" altLang="ko-KR" sz="2800" b="1" dirty="0"/>
              <a:t>, </a:t>
            </a:r>
            <a:r>
              <a:rPr lang="ko-KR" altLang="en-US" sz="2800" b="1" dirty="0"/>
              <a:t>어떻게 해결해야 하는가</a:t>
            </a:r>
            <a:r>
              <a:rPr lang="en-US" altLang="ko-KR" sz="2800" b="1" dirty="0"/>
              <a:t>?</a:t>
            </a:r>
            <a:endParaRPr lang="ko-KR" altLang="en-US" sz="2800" dirty="0"/>
          </a:p>
        </p:txBody>
      </p:sp>
      <p:sp>
        <p:nvSpPr>
          <p:cNvPr id="17" name="직사각형 16"/>
          <p:cNvSpPr/>
          <p:nvPr/>
        </p:nvSpPr>
        <p:spPr>
          <a:xfrm>
            <a:off x="323528" y="2078145"/>
            <a:ext cx="8568952" cy="319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fontAlgn="base">
              <a:lnSpc>
                <a:spcPct val="120000"/>
              </a:lnSpc>
              <a:buAutoNum type="arabicPeriod"/>
            </a:pPr>
            <a:r>
              <a:rPr lang="en-US" altLang="ko-KR" sz="2400" b="1" dirty="0" smtClean="0"/>
              <a:t>[</a:t>
            </a:r>
            <a:r>
              <a:rPr lang="ko-KR" altLang="en-US" sz="2400" b="1" dirty="0"/>
              <a:t>자료</a:t>
            </a:r>
            <a:r>
              <a:rPr lang="en-US" altLang="ko-KR" sz="2400" b="1" dirty="0"/>
              <a:t>1]</a:t>
            </a:r>
            <a:r>
              <a:rPr lang="ko-KR" altLang="en-US" sz="2400" b="1" dirty="0"/>
              <a:t>을 보고</a:t>
            </a:r>
            <a:r>
              <a:rPr lang="en-US" altLang="ko-KR" sz="2400" b="1" dirty="0"/>
              <a:t>, ‘</a:t>
            </a:r>
            <a:r>
              <a:rPr lang="ko-KR" altLang="en-US" sz="2400" b="1" dirty="0" err="1"/>
              <a:t>애그플레이션</a:t>
            </a:r>
            <a:r>
              <a:rPr lang="ko-KR" altLang="en-US" sz="2400" b="1" dirty="0"/>
              <a:t>’의 의미와 이러한 </a:t>
            </a:r>
            <a:r>
              <a:rPr lang="ko-KR" altLang="en-US" sz="2400" b="1" dirty="0" smtClean="0"/>
              <a:t>현상이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나타나는 </a:t>
            </a:r>
            <a:r>
              <a:rPr lang="ko-KR" altLang="en-US" sz="2400" b="1" dirty="0"/>
              <a:t>이유를 정리해 보자</a:t>
            </a:r>
            <a:r>
              <a:rPr lang="en-US" altLang="ko-KR" sz="2400" b="1" dirty="0" smtClean="0"/>
              <a:t>.</a:t>
            </a:r>
          </a:p>
          <a:p>
            <a:pPr fontAlgn="base">
              <a:lnSpc>
                <a:spcPct val="120000"/>
              </a:lnSpc>
            </a:pPr>
            <a:endParaRPr lang="ko-KR" altLang="en-US" sz="2400" b="1" dirty="0"/>
          </a:p>
          <a:p>
            <a:pPr algn="just" fontAlgn="base">
              <a:lnSpc>
                <a:spcPct val="120000"/>
              </a:lnSpc>
            </a:pPr>
            <a:r>
              <a:rPr lang="ko-KR" altLang="en-US" sz="2400" b="1" dirty="0" smtClean="0"/>
              <a:t> </a:t>
            </a:r>
            <a:r>
              <a:rPr lang="ko-KR" altLang="en-US" sz="2400" b="1" dirty="0" err="1" smtClean="0">
                <a:solidFill>
                  <a:schemeClr val="accent2">
                    <a:lumMod val="75000"/>
                  </a:schemeClr>
                </a:solidFill>
              </a:rPr>
              <a:t>애그플레이션은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농산물 가격이 급상승하면서 일반 물가도 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동반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상승하는 현상을 뜻한다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농산물 가격이 상승하게 되면 이를 이용하여 제조하게 되는 식품들의 가격도 상승하게 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되므로 </a:t>
            </a:r>
            <a:r>
              <a:rPr lang="ko-KR" altLang="en-US" sz="2400" b="1" dirty="0" err="1">
                <a:solidFill>
                  <a:schemeClr val="accent2">
                    <a:lumMod val="75000"/>
                  </a:schemeClr>
                </a:solidFill>
              </a:rPr>
              <a:t>애그플레이션이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 나타나게 된다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ko-KR" altLang="en-US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자원과 자원 문제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" name="모서리가 둥근 직사각형 12"/>
          <p:cNvSpPr/>
          <p:nvPr/>
        </p:nvSpPr>
        <p:spPr bwMode="auto">
          <a:xfrm>
            <a:off x="6087020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3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0398175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40"/>
            <a:ext cx="9144000" cy="685211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59832" y="260648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(189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sp>
        <p:nvSpPr>
          <p:cNvPr id="17" name="직사각형 16"/>
          <p:cNvSpPr/>
          <p:nvPr/>
        </p:nvSpPr>
        <p:spPr>
          <a:xfrm>
            <a:off x="251520" y="1772816"/>
            <a:ext cx="856895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 smtClean="0"/>
              <a:t>2</a:t>
            </a:r>
            <a:r>
              <a:rPr lang="en-US" altLang="ko-KR" sz="2400" b="1" dirty="0"/>
              <a:t>. [</a:t>
            </a:r>
            <a:r>
              <a:rPr lang="ko-KR" altLang="en-US" sz="2400" b="1" dirty="0"/>
              <a:t>자료</a:t>
            </a:r>
            <a:r>
              <a:rPr lang="en-US" altLang="ko-KR" sz="2400" b="1" dirty="0"/>
              <a:t>2]~[</a:t>
            </a:r>
            <a:r>
              <a:rPr lang="ko-KR" altLang="en-US" sz="2400" b="1" dirty="0"/>
              <a:t>자료</a:t>
            </a:r>
            <a:r>
              <a:rPr lang="en-US" altLang="ko-KR" sz="2400" b="1" dirty="0"/>
              <a:t>3]</a:t>
            </a:r>
            <a:r>
              <a:rPr lang="ko-KR" altLang="en-US" sz="2400" b="1" dirty="0"/>
              <a:t>에 나타난 식량 문제의 발생 원인에 </a:t>
            </a:r>
            <a:r>
              <a:rPr lang="ko-KR" altLang="en-US" sz="2400" b="1" dirty="0" smtClean="0"/>
              <a:t>대해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정리해 보자</a:t>
            </a:r>
            <a:r>
              <a:rPr lang="en-US" altLang="ko-KR" sz="2400" b="1" dirty="0" smtClean="0"/>
              <a:t>.</a:t>
            </a:r>
          </a:p>
          <a:p>
            <a:pPr fontAlgn="base">
              <a:lnSpc>
                <a:spcPct val="50000"/>
              </a:lnSpc>
            </a:pPr>
            <a:endParaRPr lang="ko-KR" altLang="en-US" sz="2400" b="1" dirty="0"/>
          </a:p>
          <a:p>
            <a:pPr marL="342900" indent="-342900" fontAlgn="base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자료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2: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곡물 메이저 기업이 독과점을 행사하면서 곡물 </a:t>
            </a:r>
            <a:endParaRPr lang="en-US" altLang="ko-KR" sz="2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altLang="ko-KR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가격을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상승시킨다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ko-KR" altLang="en-US" sz="240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342900" indent="-342900" fontAlgn="base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자료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3: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곡물을 바이오 연료로 이용하면서 곡물 시장에의 </a:t>
            </a:r>
            <a:endParaRPr lang="en-US" altLang="ko-KR" sz="2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  공급이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줄어들게 되어 가격이 상승하게 된다</a:t>
            </a:r>
            <a:r>
              <a:rPr lang="en-US" altLang="ko-KR" sz="2400" b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pPr marL="342900" indent="-342900" fontAlgn="base">
              <a:lnSpc>
                <a:spcPct val="50000"/>
              </a:lnSpc>
              <a:buFont typeface="Wingdings" panose="05000000000000000000" pitchFamily="2" charset="2"/>
              <a:buChar char="v"/>
            </a:pP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3. [</a:t>
            </a:r>
            <a:r>
              <a:rPr lang="ko-KR" altLang="en-US" sz="2400" b="1" dirty="0"/>
              <a:t>자료</a:t>
            </a:r>
            <a:r>
              <a:rPr lang="en-US" altLang="ko-KR" sz="2400" b="1" dirty="0"/>
              <a:t>3]</a:t>
            </a:r>
            <a:r>
              <a:rPr lang="ko-KR" altLang="en-US" sz="2400" b="1" dirty="0"/>
              <a:t>에 나타난 문제에 대하여 다음 </a:t>
            </a:r>
            <a:r>
              <a:rPr lang="ko-KR" altLang="en-US" sz="2400" b="1" dirty="0" err="1"/>
              <a:t>입장별로</a:t>
            </a:r>
            <a:r>
              <a:rPr lang="ko-KR" altLang="en-US" sz="2400" b="1" dirty="0"/>
              <a:t> </a:t>
            </a:r>
            <a:r>
              <a:rPr lang="ko-KR" altLang="en-US" sz="2400" b="1" dirty="0" err="1"/>
              <a:t>모둠을</a:t>
            </a:r>
            <a:r>
              <a:rPr lang="ko-KR" altLang="en-US" sz="2400" b="1" dirty="0"/>
              <a:t>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</a:t>
            </a:r>
            <a:r>
              <a:rPr lang="ko-KR" altLang="en-US" sz="2400" b="1" dirty="0" smtClean="0"/>
              <a:t>나누어 </a:t>
            </a:r>
            <a:r>
              <a:rPr lang="ko-KR" altLang="en-US" sz="2400" b="1" dirty="0"/>
              <a:t>토론을 진행해 보자</a:t>
            </a:r>
            <a:r>
              <a:rPr lang="en-US" altLang="ko-KR" sz="2400" b="1" dirty="0" smtClean="0"/>
              <a:t>.</a:t>
            </a:r>
          </a:p>
          <a:p>
            <a:pPr fontAlgn="base">
              <a:lnSpc>
                <a:spcPct val="70000"/>
              </a:lnSpc>
            </a:pP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 생략</a:t>
            </a:r>
            <a:endParaRPr lang="ko-KR" altLang="en-US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2" name="Picture 2" descr="C:\Users\ygp\Desktop\형광펜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47983" y="1222998"/>
            <a:ext cx="237203" cy="390773"/>
          </a:xfrm>
          <a:prstGeom prst="rect">
            <a:avLst/>
          </a:prstGeom>
          <a:noFill/>
        </p:spPr>
      </p:pic>
      <p:sp>
        <p:nvSpPr>
          <p:cNvPr id="13" name="직사각형 12"/>
          <p:cNvSpPr/>
          <p:nvPr/>
        </p:nvSpPr>
        <p:spPr>
          <a:xfrm>
            <a:off x="755576" y="1124744"/>
            <a:ext cx="78488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2800" b="1" dirty="0"/>
              <a:t>미래의 식량 문제</a:t>
            </a:r>
            <a:r>
              <a:rPr lang="en-US" altLang="ko-KR" sz="2800" b="1" dirty="0"/>
              <a:t>, </a:t>
            </a:r>
            <a:r>
              <a:rPr lang="ko-KR" altLang="en-US" sz="2800" b="1" dirty="0"/>
              <a:t>어떻게 해결해야 하는가</a:t>
            </a:r>
            <a:r>
              <a:rPr lang="en-US" altLang="ko-KR" sz="2800" b="1" dirty="0"/>
              <a:t>?</a:t>
            </a:r>
            <a:endParaRPr lang="ko-KR" alt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자원과 자원 문제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모서리가 둥근 직사각형 10"/>
          <p:cNvSpPr/>
          <p:nvPr/>
        </p:nvSpPr>
        <p:spPr bwMode="auto">
          <a:xfrm>
            <a:off x="6087020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3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964735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1124744"/>
            <a:ext cx="8712968" cy="5521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fontAlgn="base">
              <a:lnSpc>
                <a:spcPct val="120000"/>
              </a:lnSpc>
              <a:buAutoNum type="arabicPeriod"/>
            </a:pPr>
            <a:r>
              <a:rPr lang="ko-KR" altLang="en-US" sz="2400" b="1" dirty="0" smtClean="0"/>
              <a:t>자연으로부터 </a:t>
            </a:r>
            <a:r>
              <a:rPr lang="ko-KR" altLang="en-US" sz="2400" b="1" dirty="0"/>
              <a:t>얻을 수 있는 것 중에서 인간에게 </a:t>
            </a:r>
            <a:r>
              <a:rPr lang="ko-KR" altLang="en-US" sz="2400" b="1" dirty="0" smtClean="0"/>
              <a:t>유용하면서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기술적</a:t>
            </a:r>
            <a:r>
              <a:rPr lang="en-US" altLang="ko-KR" sz="2400" b="1" dirty="0" smtClean="0"/>
              <a:t>·</a:t>
            </a:r>
            <a:r>
              <a:rPr lang="ko-KR" altLang="en-US" sz="2400" b="1" dirty="0" smtClean="0"/>
              <a:t>경제적으로 </a:t>
            </a:r>
            <a:r>
              <a:rPr lang="ko-KR" altLang="en-US" sz="2400" b="1" dirty="0"/>
              <a:t>이용 가능한 것은</a:t>
            </a:r>
            <a:r>
              <a:rPr lang="en-US" altLang="ko-KR" sz="2400" b="1" dirty="0"/>
              <a:t>? </a:t>
            </a:r>
            <a:endParaRPr lang="en-US" altLang="ko-KR" sz="2400" b="1" dirty="0" smtClean="0"/>
          </a:p>
          <a:p>
            <a:pPr marL="457200" indent="-457200" fontAlgn="base">
              <a:lnSpc>
                <a:spcPct val="50000"/>
              </a:lnSpc>
              <a:buAutoNum type="arabicPeriod"/>
            </a:pPr>
            <a:endParaRPr lang="en-US" altLang="ko-KR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  답</a:t>
            </a:r>
            <a:r>
              <a:rPr lang="en-US" altLang="ko-KR" sz="2400" b="1" dirty="0" smtClean="0"/>
              <a:t>:</a:t>
            </a:r>
            <a:r>
              <a:rPr lang="ko-KR" altLang="en-US" sz="2400" b="1" dirty="0" smtClean="0"/>
              <a:t>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자원</a:t>
            </a:r>
            <a:endParaRPr lang="en-US" altLang="ko-KR" sz="2400" b="1" dirty="0" smtClean="0">
              <a:solidFill>
                <a:srgbClr val="FF0000"/>
              </a:solidFill>
            </a:endParaRPr>
          </a:p>
          <a:p>
            <a:pPr fontAlgn="base">
              <a:lnSpc>
                <a:spcPct val="120000"/>
              </a:lnSpc>
            </a:pP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2. </a:t>
            </a:r>
            <a:r>
              <a:rPr lang="ko-KR" altLang="en-US" sz="2400" b="1" dirty="0"/>
              <a:t>미래의 수요를 고려할 때 지속적인 공급이 어려울 </a:t>
            </a:r>
            <a:r>
              <a:rPr lang="ko-KR" altLang="en-US" sz="2400" b="1" dirty="0" smtClean="0"/>
              <a:t>것으로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예상되는 자원은</a:t>
            </a:r>
            <a:r>
              <a:rPr lang="en-US" altLang="ko-KR" sz="2400" b="1" dirty="0"/>
              <a:t>? </a:t>
            </a:r>
            <a:endParaRPr lang="en-US" altLang="ko-KR" sz="2400" b="1" dirty="0" smtClean="0"/>
          </a:p>
          <a:p>
            <a:pPr fontAlgn="base">
              <a:lnSpc>
                <a:spcPct val="50000"/>
              </a:lnSpc>
            </a:pP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  답</a:t>
            </a:r>
            <a:r>
              <a:rPr lang="en-US" altLang="ko-KR" sz="2400" b="1" dirty="0" smtClean="0"/>
              <a:t>:</a:t>
            </a:r>
            <a:r>
              <a:rPr lang="ko-KR" altLang="en-US" sz="2400" b="1" dirty="0" smtClean="0"/>
              <a:t> </a:t>
            </a:r>
            <a:r>
              <a:rPr lang="ko-KR" altLang="en-US" sz="2400" b="1" dirty="0" err="1">
                <a:solidFill>
                  <a:srgbClr val="FF0000"/>
                </a:solidFill>
              </a:rPr>
              <a:t>비재생</a:t>
            </a:r>
            <a:r>
              <a:rPr lang="ko-KR" altLang="en-US" sz="2400" b="1" dirty="0">
                <a:solidFill>
                  <a:srgbClr val="FF0000"/>
                </a:solidFill>
              </a:rPr>
              <a:t>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자원</a:t>
            </a:r>
            <a:endParaRPr lang="en-US" altLang="ko-KR" sz="2400" b="1" dirty="0" smtClean="0">
              <a:solidFill>
                <a:srgbClr val="FF0000"/>
              </a:solidFill>
            </a:endParaRPr>
          </a:p>
          <a:p>
            <a:pPr fontAlgn="base">
              <a:lnSpc>
                <a:spcPct val="120000"/>
              </a:lnSpc>
            </a:pP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3. </a:t>
            </a:r>
            <a:r>
              <a:rPr lang="ko-KR" altLang="en-US" sz="2400" b="1" dirty="0"/>
              <a:t>산업의 기초가 되어 ‘산업의 쌀’로 불리는 대표적인 금속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</a:t>
            </a:r>
            <a:r>
              <a:rPr lang="ko-KR" altLang="en-US" sz="2400" b="1" dirty="0" smtClean="0"/>
              <a:t>광물 </a:t>
            </a:r>
            <a:r>
              <a:rPr lang="ko-KR" altLang="en-US" sz="2400" b="1" dirty="0"/>
              <a:t>자원은</a:t>
            </a:r>
            <a:r>
              <a:rPr lang="en-US" altLang="ko-KR" sz="2400" b="1" dirty="0"/>
              <a:t>? </a:t>
            </a:r>
            <a:endParaRPr lang="en-US" altLang="ko-KR" sz="2400" b="1" dirty="0" smtClean="0"/>
          </a:p>
          <a:p>
            <a:pPr fontAlgn="base">
              <a:lnSpc>
                <a:spcPct val="50000"/>
              </a:lnSpc>
            </a:pPr>
            <a:endParaRPr lang="en-US" altLang="ko-KR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  답</a:t>
            </a:r>
            <a:r>
              <a:rPr lang="en-US" altLang="ko-KR" sz="2400" b="1" dirty="0" smtClean="0"/>
              <a:t>:</a:t>
            </a:r>
            <a:r>
              <a:rPr lang="ko-KR" altLang="en-US" sz="2400" b="1" dirty="0" smtClean="0"/>
              <a:t> </a:t>
            </a:r>
            <a:r>
              <a:rPr lang="ko-KR" altLang="en-US" sz="2400" b="1" dirty="0">
                <a:solidFill>
                  <a:srgbClr val="FF0000"/>
                </a:solidFill>
              </a:rPr>
              <a:t>철</a:t>
            </a:r>
          </a:p>
        </p:txBody>
      </p:sp>
      <p:pic>
        <p:nvPicPr>
          <p:cNvPr id="10" name="Picture 2" descr="C:\Users\ygp\Desktop\메모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1844824"/>
            <a:ext cx="2157112" cy="1073702"/>
          </a:xfrm>
          <a:prstGeom prst="rect">
            <a:avLst/>
          </a:prstGeom>
          <a:noFill/>
        </p:spPr>
      </p:pic>
      <p:pic>
        <p:nvPicPr>
          <p:cNvPr id="15" name="Picture 2" descr="C:\Users\ygp\Desktop\메모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3789040"/>
            <a:ext cx="2157112" cy="1073702"/>
          </a:xfrm>
          <a:prstGeom prst="rect">
            <a:avLst/>
          </a:prstGeom>
          <a:noFill/>
        </p:spPr>
      </p:pic>
      <p:pic>
        <p:nvPicPr>
          <p:cNvPr id="16" name="Picture 2" descr="C:\Users\ygp\Desktop\메모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5668517"/>
            <a:ext cx="2157112" cy="107370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자원과 자원 문제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모서리가 둥근 직사각형 8"/>
          <p:cNvSpPr/>
          <p:nvPr/>
        </p:nvSpPr>
        <p:spPr bwMode="auto">
          <a:xfrm>
            <a:off x="6087020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3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1124744"/>
            <a:ext cx="8568952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4. ( </a:t>
            </a:r>
            <a:r>
              <a:rPr lang="en-US" altLang="ko-KR" sz="2400" b="1" dirty="0" smtClean="0"/>
              <a:t>        ) </a:t>
            </a:r>
            <a:r>
              <a:rPr lang="ko-KR" altLang="en-US" sz="2400" b="1" dirty="0"/>
              <a:t>금속은 희소한 금속이라는 뜻으로 특수 </a:t>
            </a:r>
            <a:r>
              <a:rPr lang="ko-KR" altLang="en-US" sz="2400" b="1" dirty="0" smtClean="0"/>
              <a:t>합금</a:t>
            </a:r>
            <a:r>
              <a:rPr lang="en-US" altLang="ko-KR" sz="2400" b="1" dirty="0" smtClean="0"/>
              <a:t>,</a:t>
            </a:r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</a:t>
            </a:r>
            <a:r>
              <a:rPr lang="ko-KR" altLang="en-US" sz="2400" b="1" dirty="0"/>
              <a:t>액정 디스플레이 등에 사용된다</a:t>
            </a:r>
            <a:r>
              <a:rPr lang="en-US" altLang="ko-KR" sz="2400" b="1" dirty="0"/>
              <a:t>. </a:t>
            </a:r>
            <a:endParaRPr lang="en-US" altLang="ko-KR" sz="2400" b="1" dirty="0" smtClean="0"/>
          </a:p>
          <a:p>
            <a:pPr fontAlgn="base">
              <a:lnSpc>
                <a:spcPct val="50000"/>
              </a:lnSpc>
            </a:pPr>
            <a:endParaRPr lang="en-US" altLang="ko-KR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  답</a:t>
            </a:r>
            <a:r>
              <a:rPr lang="en-US" altLang="ko-KR" sz="2400" b="1" dirty="0" smtClean="0"/>
              <a:t>:</a:t>
            </a:r>
            <a:r>
              <a:rPr lang="ko-KR" altLang="en-US" sz="2400" b="1" dirty="0" smtClean="0"/>
              <a:t> </a:t>
            </a:r>
            <a:r>
              <a:rPr lang="ko-KR" altLang="en-US" sz="2400" b="1" dirty="0" err="1" smtClean="0">
                <a:solidFill>
                  <a:srgbClr val="FF0000"/>
                </a:solidFill>
              </a:rPr>
              <a:t>희토류</a:t>
            </a:r>
            <a:endParaRPr lang="en-US" altLang="ko-KR" sz="2400" b="1" dirty="0" smtClean="0">
              <a:solidFill>
                <a:srgbClr val="FF0000"/>
              </a:solidFill>
            </a:endParaRPr>
          </a:p>
          <a:p>
            <a:pPr fontAlgn="base">
              <a:lnSpc>
                <a:spcPct val="50000"/>
              </a:lnSpc>
            </a:pP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5. </a:t>
            </a:r>
            <a:r>
              <a:rPr lang="ko-KR" altLang="en-US" sz="2400" b="1" dirty="0"/>
              <a:t>수송과 저장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사용이 편리하여 현재 세계적으로 </a:t>
            </a:r>
            <a:r>
              <a:rPr lang="ko-KR" altLang="en-US" sz="2400" b="1" dirty="0" smtClean="0"/>
              <a:t>가장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</a:t>
            </a:r>
            <a:r>
              <a:rPr lang="ko-KR" altLang="en-US" sz="2400" b="1" dirty="0" smtClean="0"/>
              <a:t>사용 </a:t>
            </a:r>
            <a:r>
              <a:rPr lang="ko-KR" altLang="en-US" sz="2400" b="1" dirty="0"/>
              <a:t>비중이 높은 에너지 자원은</a:t>
            </a:r>
            <a:r>
              <a:rPr lang="en-US" altLang="ko-KR" sz="2400" b="1" dirty="0"/>
              <a:t>? </a:t>
            </a:r>
            <a:endParaRPr lang="en-US" altLang="ko-KR" sz="2400" b="1" dirty="0" smtClean="0"/>
          </a:p>
          <a:p>
            <a:pPr fontAlgn="base">
              <a:lnSpc>
                <a:spcPct val="50000"/>
              </a:lnSpc>
            </a:pP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  답</a:t>
            </a:r>
            <a:r>
              <a:rPr lang="en-US" altLang="ko-KR" sz="2400" b="1" dirty="0" smtClean="0"/>
              <a:t>:</a:t>
            </a:r>
            <a:r>
              <a:rPr lang="ko-KR" altLang="en-US" sz="2400" b="1" dirty="0" smtClean="0"/>
              <a:t>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석유</a:t>
            </a:r>
            <a:endParaRPr lang="en-US" altLang="ko-KR" sz="2400" b="1" dirty="0" smtClean="0">
              <a:solidFill>
                <a:srgbClr val="FF0000"/>
              </a:solidFill>
            </a:endParaRPr>
          </a:p>
          <a:p>
            <a:pPr fontAlgn="base">
              <a:lnSpc>
                <a:spcPct val="50000"/>
              </a:lnSpc>
            </a:pP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6. </a:t>
            </a:r>
            <a:r>
              <a:rPr lang="ko-KR" altLang="en-US" sz="2400" b="1" dirty="0"/>
              <a:t>석유 자원의 고갈 위험을 극복하기 위하여 </a:t>
            </a:r>
            <a:r>
              <a:rPr lang="ko-KR" altLang="en-US" sz="2400" b="1" dirty="0" smtClean="0"/>
              <a:t>개발되었으며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현재 미국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러시아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프랑스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일본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우리나라에서 널리 </a:t>
            </a:r>
            <a:r>
              <a:rPr lang="ko-KR" altLang="en-US" sz="2400" b="1" dirty="0" smtClean="0"/>
              <a:t>사용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</a:t>
            </a:r>
            <a:r>
              <a:rPr lang="ko-KR" altLang="en-US" sz="2400" b="1" dirty="0" smtClean="0"/>
              <a:t>되고 </a:t>
            </a:r>
            <a:r>
              <a:rPr lang="ko-KR" altLang="en-US" sz="2400" b="1" dirty="0"/>
              <a:t>있는 에너지 자원은</a:t>
            </a:r>
            <a:r>
              <a:rPr lang="en-US" altLang="ko-KR" sz="2400" b="1" dirty="0"/>
              <a:t>? </a:t>
            </a:r>
            <a:endParaRPr lang="en-US" altLang="ko-KR" sz="2400" b="1" dirty="0" smtClean="0"/>
          </a:p>
          <a:p>
            <a:pPr fontAlgn="base">
              <a:lnSpc>
                <a:spcPct val="50000"/>
              </a:lnSpc>
            </a:pPr>
            <a:endParaRPr lang="en-US" altLang="ko-KR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  답</a:t>
            </a:r>
            <a:r>
              <a:rPr lang="en-US" altLang="ko-KR" sz="2400" b="1" dirty="0" smtClean="0"/>
              <a:t>:</a:t>
            </a:r>
            <a:r>
              <a:rPr lang="ko-KR" altLang="en-US" sz="2400" b="1" dirty="0" smtClean="0"/>
              <a:t> </a:t>
            </a:r>
            <a:r>
              <a:rPr lang="ko-KR" altLang="en-US" sz="2400" b="1" dirty="0">
                <a:solidFill>
                  <a:srgbClr val="FF0000"/>
                </a:solidFill>
              </a:rPr>
              <a:t>원자력</a:t>
            </a:r>
          </a:p>
        </p:txBody>
      </p:sp>
      <p:pic>
        <p:nvPicPr>
          <p:cNvPr id="16" name="Picture 2" descr="C:\Users\ygp\Desktop\메모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1844824"/>
            <a:ext cx="2050398" cy="1020585"/>
          </a:xfrm>
          <a:prstGeom prst="rect">
            <a:avLst/>
          </a:prstGeom>
          <a:noFill/>
        </p:spPr>
      </p:pic>
      <p:pic>
        <p:nvPicPr>
          <p:cNvPr id="17" name="Picture 2" descr="C:\Users\ygp\Desktop\메모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69278" y="5661248"/>
            <a:ext cx="2050398" cy="1020585"/>
          </a:xfrm>
          <a:prstGeom prst="rect">
            <a:avLst/>
          </a:prstGeom>
          <a:noFill/>
        </p:spPr>
      </p:pic>
      <p:pic>
        <p:nvPicPr>
          <p:cNvPr id="18" name="Picture 2" descr="C:\Users\ygp\Desktop\메모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3573016"/>
            <a:ext cx="2050398" cy="102058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자원과 자원 문제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모서리가 둥근 직사각형 8"/>
          <p:cNvSpPr/>
          <p:nvPr/>
        </p:nvSpPr>
        <p:spPr bwMode="auto">
          <a:xfrm>
            <a:off x="6087020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3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22645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1396622"/>
            <a:ext cx="8568952" cy="4081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7. ( </a:t>
            </a:r>
            <a:r>
              <a:rPr lang="en-US" altLang="ko-KR" sz="2400" b="1" dirty="0" smtClean="0"/>
              <a:t>        ) </a:t>
            </a:r>
            <a:r>
              <a:rPr lang="ko-KR" altLang="en-US" sz="2400" b="1" dirty="0"/>
              <a:t>과정에서 인구가 증가하고 자원 소비량이 </a:t>
            </a:r>
            <a:r>
              <a:rPr lang="ko-KR" altLang="en-US" sz="2400" b="1" dirty="0" smtClean="0"/>
              <a:t>폭발적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</a:t>
            </a:r>
            <a:r>
              <a:rPr lang="ko-KR" altLang="en-US" sz="2400" b="1" dirty="0" smtClean="0"/>
              <a:t>으로 </a:t>
            </a:r>
            <a:r>
              <a:rPr lang="ko-KR" altLang="en-US" sz="2400" b="1" dirty="0"/>
              <a:t>증가하면서 자원 부족 및 고갈 문제가 발생하였다</a:t>
            </a:r>
            <a:r>
              <a:rPr lang="en-US" altLang="ko-KR" sz="2400" b="1" dirty="0"/>
              <a:t>.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endParaRPr lang="en-US" altLang="ko-KR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  답</a:t>
            </a:r>
            <a:r>
              <a:rPr lang="en-US" altLang="ko-KR" sz="2400" b="1" dirty="0" smtClean="0"/>
              <a:t>:</a:t>
            </a:r>
            <a:r>
              <a:rPr lang="ko-KR" altLang="en-US" sz="2400" b="1" dirty="0" smtClean="0"/>
              <a:t>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산업화</a:t>
            </a:r>
            <a:endParaRPr lang="en-US" altLang="ko-KR" sz="2400" b="1" dirty="0" smtClean="0">
              <a:solidFill>
                <a:srgbClr val="FF0000"/>
              </a:solidFill>
            </a:endParaRPr>
          </a:p>
          <a:p>
            <a:pPr fontAlgn="base">
              <a:lnSpc>
                <a:spcPct val="120000"/>
              </a:lnSpc>
            </a:pP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8. </a:t>
            </a:r>
            <a:r>
              <a:rPr lang="ko-KR" altLang="en-US" sz="2400" b="1" dirty="0"/>
              <a:t>자원의 이동과 분배를 둘러싼 문제를 유발하는 자원의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</a:t>
            </a:r>
            <a:r>
              <a:rPr lang="ko-KR" altLang="en-US" sz="2400" b="1" dirty="0" smtClean="0"/>
              <a:t>특성은</a:t>
            </a:r>
            <a:r>
              <a:rPr lang="en-US" altLang="ko-KR" sz="2400" b="1" dirty="0"/>
              <a:t>?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endParaRPr lang="en-US" altLang="ko-KR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  답</a:t>
            </a:r>
            <a:r>
              <a:rPr lang="en-US" altLang="ko-KR" sz="2400" b="1" dirty="0" smtClean="0"/>
              <a:t>:</a:t>
            </a:r>
            <a:r>
              <a:rPr lang="ko-KR" altLang="en-US" sz="2400" b="1" dirty="0" smtClean="0"/>
              <a:t> </a:t>
            </a:r>
            <a:r>
              <a:rPr lang="ko-KR" altLang="en-US" sz="2400" b="1" dirty="0" err="1">
                <a:solidFill>
                  <a:srgbClr val="FF0000"/>
                </a:solidFill>
              </a:rPr>
              <a:t>편재성</a:t>
            </a:r>
            <a:endParaRPr lang="ko-KR" altLang="en-US" sz="2400" b="1" dirty="0">
              <a:solidFill>
                <a:srgbClr val="FF0000"/>
              </a:solidFill>
            </a:endParaRPr>
          </a:p>
        </p:txBody>
      </p:sp>
      <p:pic>
        <p:nvPicPr>
          <p:cNvPr id="10" name="Picture 2" descr="C:\Users\ygp\Desktop\메모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8271" y="4437112"/>
            <a:ext cx="2425149" cy="1207118"/>
          </a:xfrm>
          <a:prstGeom prst="rect">
            <a:avLst/>
          </a:prstGeom>
          <a:noFill/>
        </p:spPr>
      </p:pic>
      <p:pic>
        <p:nvPicPr>
          <p:cNvPr id="13" name="Picture 2" descr="C:\Users\ygp\Desktop\메모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8272" y="2230062"/>
            <a:ext cx="2425149" cy="120711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자원과 자원 문제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모서리가 둥근 직사각형 7"/>
          <p:cNvSpPr/>
          <p:nvPr/>
        </p:nvSpPr>
        <p:spPr bwMode="auto">
          <a:xfrm>
            <a:off x="6087020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3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11043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1763689" y="2967335"/>
            <a:ext cx="6696738" cy="461665"/>
            <a:chOff x="1017673" y="2967335"/>
            <a:chExt cx="6775834" cy="461665"/>
          </a:xfrm>
        </p:grpSpPr>
        <p:sp>
          <p:nvSpPr>
            <p:cNvPr id="3" name="TextBox 2"/>
            <p:cNvSpPr txBox="1"/>
            <p:nvPr/>
          </p:nvSpPr>
          <p:spPr>
            <a:xfrm>
              <a:off x="1384796" y="2967335"/>
              <a:ext cx="64087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 latinLnBrk="0"/>
              <a:r>
                <a:rPr lang="ko-KR" altLang="en-US" sz="2400" b="1" dirty="0" smtClean="0">
                  <a:solidFill>
                    <a:schemeClr val="accent1">
                      <a:lumMod val="50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지속 가능한 발전</a:t>
              </a:r>
              <a:r>
                <a:rPr lang="ko-KR" altLang="en-US" sz="2400" b="1" dirty="0" smtClean="0">
                  <a:latin typeface="맑은 고딕" pitchFamily="50" charset="-127"/>
                  <a:ea typeface="맑은 고딕" pitchFamily="50" charset="-127"/>
                </a:rPr>
                <a:t>에</a:t>
              </a:r>
              <a:r>
                <a:rPr lang="ko-KR" altLang="en-US" sz="2400" b="1" dirty="0" smtClean="0">
                  <a:solidFill>
                    <a:schemeClr val="accent1">
                      <a:lumMod val="50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 </a:t>
              </a:r>
              <a:r>
                <a:rPr lang="ko-KR" altLang="en-US" sz="2400" b="1" dirty="0" smtClean="0">
                  <a:latin typeface="맑은 고딕" pitchFamily="50" charset="-127"/>
                  <a:ea typeface="맑은 고딕" pitchFamily="50" charset="-127"/>
                </a:rPr>
                <a:t>대해 </a:t>
              </a:r>
              <a:r>
                <a:rPr lang="ko-KR" altLang="en-US" sz="2400" b="1" dirty="0">
                  <a:latin typeface="맑은 고딕" pitchFamily="50" charset="-127"/>
                  <a:ea typeface="맑은 고딕" pitchFamily="50" charset="-127"/>
                </a:rPr>
                <a:t>수업합니다</a:t>
              </a:r>
              <a:r>
                <a:rPr lang="en-US" altLang="ko-KR" sz="2400" b="1" dirty="0">
                  <a:latin typeface="맑은 고딕" pitchFamily="50" charset="-127"/>
                  <a:ea typeface="맑은 고딕" pitchFamily="50" charset="-127"/>
                </a:rPr>
                <a:t>.</a:t>
              </a:r>
              <a:endParaRPr lang="ko-KR" altLang="en-US" sz="2400" b="1" dirty="0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4" name="모서리가 둥근 직사각형 3"/>
            <p:cNvSpPr/>
            <p:nvPr/>
          </p:nvSpPr>
          <p:spPr bwMode="auto">
            <a:xfrm>
              <a:off x="1017673" y="3058392"/>
              <a:ext cx="357188" cy="324000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맑은 고딕" pitchFamily="50" charset="-127"/>
                  <a:ea typeface="맑은 고딕" pitchFamily="50" charset="-127"/>
                </a:rPr>
                <a:t>1</a:t>
              </a:r>
              <a:endParaRPr lang="ko-KR" altLang="en-US" sz="1800" b="1" dirty="0">
                <a:latin typeface="맑은 고딕" pitchFamily="50" charset="-127"/>
                <a:ea typeface="맑은 고딕" pitchFamily="50" charset="-127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467544" y="1541574"/>
            <a:ext cx="8280920" cy="2751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70C0"/>
                </a:solidFill>
              </a:rPr>
              <a:t>1. </a:t>
            </a:r>
            <a:r>
              <a:rPr lang="ko-KR" altLang="en-US" sz="2400" b="1" dirty="0">
                <a:solidFill>
                  <a:srgbClr val="0070C0"/>
                </a:solidFill>
              </a:rPr>
              <a:t>자원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① </a:t>
            </a:r>
            <a:r>
              <a:rPr lang="ko-KR" altLang="en-US" sz="2400" b="1" dirty="0"/>
              <a:t>의미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자연으로부터 얻을 수 있는 것 중에서 인간에게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유용하면서 </a:t>
            </a:r>
            <a:r>
              <a:rPr lang="ko-KR" altLang="en-US" sz="2400" b="1" dirty="0"/>
              <a:t>기술적</a:t>
            </a:r>
            <a:r>
              <a:rPr lang="en-US" altLang="ko-KR" sz="2400" b="1" dirty="0"/>
              <a:t>·</a:t>
            </a:r>
            <a:r>
              <a:rPr lang="ko-KR" altLang="en-US" sz="2400" b="1" dirty="0"/>
              <a:t>경제적으로 이용이 가능한 것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② </a:t>
            </a:r>
            <a:r>
              <a:rPr lang="ko-KR" altLang="en-US" sz="2400" b="1" dirty="0"/>
              <a:t>재생 자원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계속 순환하여 없어지지 않는 자원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③ </a:t>
            </a:r>
            <a:r>
              <a:rPr lang="ko-KR" altLang="en-US" sz="2400" b="1" dirty="0" err="1"/>
              <a:t>비재생</a:t>
            </a:r>
            <a:r>
              <a:rPr lang="ko-KR" altLang="en-US" sz="2400" b="1" dirty="0"/>
              <a:t> 자원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사용량에 비해 </a:t>
            </a:r>
            <a:r>
              <a:rPr lang="ko-KR" altLang="en-US" sz="2400" b="1" dirty="0" err="1"/>
              <a:t>보충량이</a:t>
            </a:r>
            <a:r>
              <a:rPr lang="ko-KR" altLang="en-US" sz="2400" b="1" dirty="0"/>
              <a:t> 매우 적어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고갈되는</a:t>
            </a:r>
            <a:r>
              <a:rPr lang="en-US" altLang="ko-KR" sz="2400" b="1" dirty="0"/>
              <a:t> </a:t>
            </a:r>
            <a:r>
              <a:rPr lang="ko-KR" altLang="en-US" sz="2400" b="1" dirty="0" smtClean="0"/>
              <a:t>자원</a:t>
            </a:r>
            <a:endParaRPr lang="en-US" altLang="ko-KR" sz="2400" b="1" dirty="0" smtClean="0"/>
          </a:p>
        </p:txBody>
      </p:sp>
      <p:sp>
        <p:nvSpPr>
          <p:cNvPr id="20" name="TextBox 19"/>
          <p:cNvSpPr txBox="1"/>
          <p:nvPr/>
        </p:nvSpPr>
        <p:spPr>
          <a:xfrm>
            <a:off x="125021" y="210126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(182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자원과 자원 문제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모서리가 둥근 직사각형 6"/>
          <p:cNvSpPr/>
          <p:nvPr/>
        </p:nvSpPr>
        <p:spPr bwMode="auto">
          <a:xfrm>
            <a:off x="6087020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3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868478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323528" y="1124744"/>
            <a:ext cx="7704856" cy="1865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 smtClean="0">
                <a:solidFill>
                  <a:srgbClr val="0070C0"/>
                </a:solidFill>
              </a:rPr>
              <a:t>2. </a:t>
            </a:r>
            <a:r>
              <a:rPr lang="ko-KR" altLang="en-US" sz="2400" b="1" dirty="0" smtClean="0">
                <a:solidFill>
                  <a:srgbClr val="0070C0"/>
                </a:solidFill>
              </a:rPr>
              <a:t>자원의 소비 증가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① 요인</a:t>
            </a:r>
            <a:r>
              <a:rPr lang="en-US" altLang="ko-KR" sz="2400" b="1" dirty="0" smtClean="0"/>
              <a:t>: </a:t>
            </a:r>
            <a:r>
              <a:rPr lang="ko-KR" altLang="en-US" sz="2400" b="1" dirty="0" smtClean="0"/>
              <a:t>인구 증가</a:t>
            </a:r>
            <a:r>
              <a:rPr lang="en-US" altLang="ko-KR" sz="2400" b="1" dirty="0" smtClean="0"/>
              <a:t>, </a:t>
            </a:r>
            <a:r>
              <a:rPr lang="ko-KR" altLang="en-US" sz="2400" b="1" dirty="0" smtClean="0"/>
              <a:t>산업의 발달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② 문제점</a:t>
            </a:r>
            <a:r>
              <a:rPr lang="en-US" altLang="ko-KR" sz="2400" b="1" dirty="0" smtClean="0"/>
              <a:t>: </a:t>
            </a:r>
            <a:r>
              <a:rPr lang="ko-KR" altLang="en-US" sz="2400" b="1" dirty="0" smtClean="0"/>
              <a:t>자원 부족</a:t>
            </a:r>
            <a:r>
              <a:rPr lang="en-US" altLang="ko-KR" sz="2400" b="1" dirty="0" smtClean="0"/>
              <a:t>, </a:t>
            </a:r>
            <a:r>
              <a:rPr lang="ko-KR" altLang="en-US" sz="2400" b="1" dirty="0" smtClean="0"/>
              <a:t>자원의 개발과 이용에 따른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/>
              <a:t>    </a:t>
            </a:r>
            <a:r>
              <a:rPr lang="ko-KR" altLang="en-US" sz="2400" b="1" dirty="0" smtClean="0"/>
              <a:t>환경 파괴 등</a:t>
            </a:r>
            <a:endParaRPr lang="ko-KR" altLang="en-US" sz="24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125021" y="210126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(182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3140968"/>
            <a:ext cx="4900922" cy="330812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자원과 자원 문제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모서리가 둥근 직사각형 8"/>
          <p:cNvSpPr/>
          <p:nvPr/>
        </p:nvSpPr>
        <p:spPr bwMode="auto">
          <a:xfrm>
            <a:off x="6087020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3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179512" y="1186640"/>
            <a:ext cx="8964488" cy="54107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70C0"/>
                </a:solidFill>
              </a:rPr>
              <a:t>3. </a:t>
            </a:r>
            <a:r>
              <a:rPr lang="ko-KR" altLang="en-US" sz="2400" b="1" dirty="0">
                <a:solidFill>
                  <a:srgbClr val="0070C0"/>
                </a:solidFill>
              </a:rPr>
              <a:t>광물 자원의 분포와 소비 실태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① </a:t>
            </a:r>
            <a:r>
              <a:rPr lang="ko-KR" altLang="en-US" sz="2400" b="1" dirty="0"/>
              <a:t>철광석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산업의 기초가 되는 광물 자원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주요 </a:t>
            </a:r>
            <a:r>
              <a:rPr lang="ko-KR" altLang="en-US" sz="2400" b="1" dirty="0" smtClean="0"/>
              <a:t>생산국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(</a:t>
            </a:r>
            <a:r>
              <a:rPr lang="ko-KR" altLang="en-US" sz="2400" b="1" dirty="0" smtClean="0"/>
              <a:t>중국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브라질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오스트레일리아 등</a:t>
            </a:r>
            <a:r>
              <a:rPr lang="en-US" altLang="ko-KR" sz="2400" b="1" dirty="0"/>
              <a:t>), </a:t>
            </a:r>
            <a:r>
              <a:rPr lang="ko-KR" altLang="en-US" sz="2400" b="1" dirty="0"/>
              <a:t>주요 </a:t>
            </a:r>
            <a:r>
              <a:rPr lang="ko-KR" altLang="en-US" sz="2400" b="1" dirty="0" smtClean="0"/>
              <a:t>수입국</a:t>
            </a:r>
            <a:r>
              <a:rPr lang="en-US" altLang="ko-KR" sz="2400" b="1" dirty="0"/>
              <a:t> </a:t>
            </a:r>
            <a:r>
              <a:rPr lang="en-US" altLang="ko-KR" sz="2400" b="1" dirty="0" smtClean="0"/>
              <a:t>(</a:t>
            </a:r>
            <a:r>
              <a:rPr lang="ko-KR" altLang="en-US" sz="2400" b="1" dirty="0"/>
              <a:t>일본</a:t>
            </a:r>
            <a:r>
              <a:rPr lang="en-US" altLang="ko-KR" sz="2400" b="1" dirty="0" smtClean="0"/>
              <a:t>,</a:t>
            </a:r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한국</a:t>
            </a:r>
            <a:r>
              <a:rPr lang="en-US" altLang="ko-KR" sz="2400" b="1" dirty="0"/>
              <a:t> </a:t>
            </a:r>
            <a:r>
              <a:rPr lang="ko-KR" altLang="en-US" sz="2400" b="1" dirty="0" smtClean="0"/>
              <a:t>등</a:t>
            </a:r>
            <a:r>
              <a:rPr lang="en-US" altLang="ko-KR" sz="2400" b="1" dirty="0"/>
              <a:t>)</a:t>
            </a: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② </a:t>
            </a:r>
            <a:r>
              <a:rPr lang="ko-KR" altLang="en-US" sz="2400" b="1" dirty="0"/>
              <a:t>구리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전선과 전기 제품의 재료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주요 생산국</a:t>
            </a:r>
            <a:r>
              <a:rPr lang="en-US" altLang="ko-KR" sz="2400" b="1" dirty="0"/>
              <a:t>(</a:t>
            </a:r>
            <a:r>
              <a:rPr lang="ko-KR" altLang="en-US" sz="2400" b="1" dirty="0"/>
              <a:t>칠레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미국</a:t>
            </a:r>
            <a:r>
              <a:rPr lang="en-US" altLang="ko-KR" sz="2400" b="1" dirty="0"/>
              <a:t>,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캐나다 </a:t>
            </a:r>
            <a:r>
              <a:rPr lang="ko-KR" altLang="en-US" sz="2400" b="1" dirty="0"/>
              <a:t>등</a:t>
            </a:r>
            <a:r>
              <a:rPr lang="en-US" altLang="ko-KR" sz="2400" b="1" dirty="0"/>
              <a:t>)</a:t>
            </a: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③ </a:t>
            </a:r>
            <a:r>
              <a:rPr lang="ko-KR" altLang="en-US" sz="2400" b="1" dirty="0"/>
              <a:t>텅스텐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철과의 합금 원료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주요 생산국</a:t>
            </a:r>
            <a:r>
              <a:rPr lang="en-US" altLang="ko-KR" sz="2400" b="1" dirty="0"/>
              <a:t>(</a:t>
            </a:r>
            <a:r>
              <a:rPr lang="ko-KR" altLang="en-US" sz="2400" b="1" dirty="0"/>
              <a:t>중국</a:t>
            </a:r>
            <a:r>
              <a:rPr lang="en-US" altLang="ko-KR" sz="2400" b="1" dirty="0"/>
              <a:t>)</a:t>
            </a: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④ </a:t>
            </a:r>
            <a:r>
              <a:rPr lang="ko-KR" altLang="en-US" sz="2400" b="1" dirty="0"/>
              <a:t>알루미늄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열대 지방의 보크사이트에서 제련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가볍고 </a:t>
            </a:r>
            <a:r>
              <a:rPr lang="ko-KR" altLang="en-US" sz="2400" b="1" dirty="0" err="1" smtClean="0"/>
              <a:t>튼튼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하여 </a:t>
            </a:r>
            <a:r>
              <a:rPr lang="ko-KR" altLang="en-US" sz="2400" b="1" dirty="0"/>
              <a:t>널리 사용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주요 생산국</a:t>
            </a:r>
            <a:r>
              <a:rPr lang="en-US" altLang="ko-KR" sz="2400" b="1" dirty="0"/>
              <a:t>(</a:t>
            </a:r>
            <a:r>
              <a:rPr lang="ko-KR" altLang="en-US" sz="2400" b="1" dirty="0"/>
              <a:t>수리남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가이아나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브라질 등</a:t>
            </a:r>
            <a:r>
              <a:rPr lang="en-US" altLang="ko-KR" sz="2400" b="1" dirty="0" smtClean="0"/>
              <a:t>),</a:t>
            </a:r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/>
              <a:t>주요 알루미늄 </a:t>
            </a:r>
            <a:r>
              <a:rPr lang="ko-KR" altLang="en-US" sz="2400" b="1" dirty="0" err="1"/>
              <a:t>제련국</a:t>
            </a:r>
            <a:r>
              <a:rPr lang="en-US" altLang="ko-KR" sz="2400" b="1" dirty="0"/>
              <a:t>(</a:t>
            </a:r>
            <a:r>
              <a:rPr lang="ko-KR" altLang="en-US" sz="2400" b="1" dirty="0"/>
              <a:t>중국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러시아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캐나다 등</a:t>
            </a:r>
            <a:r>
              <a:rPr lang="en-US" altLang="ko-KR" sz="2400" b="1" dirty="0"/>
              <a:t>)</a:t>
            </a: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⑤ </a:t>
            </a:r>
            <a:r>
              <a:rPr lang="ko-KR" altLang="en-US" sz="2400" b="1" dirty="0" err="1"/>
              <a:t>희토류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특수 합금과 액정 디스플레이 등에 사용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중국의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생산 </a:t>
            </a:r>
            <a:r>
              <a:rPr lang="ko-KR" altLang="en-US" sz="2400" b="1" dirty="0"/>
              <a:t>비중이 높음</a:t>
            </a:r>
            <a:r>
              <a:rPr lang="en-US" altLang="ko-KR" sz="2400" b="1" dirty="0"/>
              <a:t>.</a:t>
            </a:r>
            <a:endParaRPr lang="ko-KR" altLang="en-US" sz="24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125021" y="210126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(183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자원과 자원 문제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모서리가 둥근 직사각형 6"/>
          <p:cNvSpPr/>
          <p:nvPr/>
        </p:nvSpPr>
        <p:spPr bwMode="auto">
          <a:xfrm>
            <a:off x="6087020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3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75833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27784" y="260648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(183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pic>
        <p:nvPicPr>
          <p:cNvPr id="6" name="Picture 2" descr="C:\Users\ygp\Desktop\형광펜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196752"/>
            <a:ext cx="398082" cy="390773"/>
          </a:xfrm>
          <a:prstGeom prst="rect">
            <a:avLst/>
          </a:prstGeom>
          <a:noFill/>
        </p:spPr>
      </p:pic>
      <p:sp>
        <p:nvSpPr>
          <p:cNvPr id="15" name="직사각형 14"/>
          <p:cNvSpPr/>
          <p:nvPr/>
        </p:nvSpPr>
        <p:spPr>
          <a:xfrm>
            <a:off x="683568" y="1124744"/>
            <a:ext cx="82089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2800" b="1" dirty="0"/>
              <a:t>주요 금속 광물 자원의 분포</a:t>
            </a:r>
            <a:endParaRPr lang="ko-KR" altLang="en-US" sz="2800" dirty="0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40" y="1908768"/>
            <a:ext cx="8874348" cy="441055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자원과 자원 문제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모서리가 둥근 직사각형 8"/>
          <p:cNvSpPr/>
          <p:nvPr/>
        </p:nvSpPr>
        <p:spPr bwMode="auto">
          <a:xfrm>
            <a:off x="6087020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3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702642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27784" y="260648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(183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pic>
        <p:nvPicPr>
          <p:cNvPr id="6" name="Picture 2" descr="C:\Users\ygp\Desktop\형광펜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196752"/>
            <a:ext cx="398082" cy="390773"/>
          </a:xfrm>
          <a:prstGeom prst="rect">
            <a:avLst/>
          </a:prstGeom>
          <a:noFill/>
        </p:spPr>
      </p:pic>
      <p:sp>
        <p:nvSpPr>
          <p:cNvPr id="17" name="직사각형 16"/>
          <p:cNvSpPr/>
          <p:nvPr/>
        </p:nvSpPr>
        <p:spPr>
          <a:xfrm>
            <a:off x="251520" y="1853296"/>
            <a:ext cx="8856984" cy="467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2400" b="1" dirty="0"/>
              <a:t>활동① 지도를 보고 철광석의 주요 생산국과 소비국을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    </a:t>
            </a:r>
            <a:r>
              <a:rPr lang="ko-KR" altLang="en-US" sz="2400" b="1" dirty="0" smtClean="0"/>
              <a:t>정리해 </a:t>
            </a:r>
            <a:r>
              <a:rPr lang="ko-KR" altLang="en-US" sz="2400" b="1" dirty="0"/>
              <a:t>보자</a:t>
            </a:r>
            <a:r>
              <a:rPr lang="en-US" altLang="ko-KR" sz="2400" b="1" dirty="0" smtClean="0"/>
              <a:t>.</a:t>
            </a:r>
          </a:p>
          <a:p>
            <a:pPr fontAlgn="base">
              <a:lnSpc>
                <a:spcPct val="30000"/>
              </a:lnSpc>
            </a:pPr>
            <a:endParaRPr lang="ko-KR" altLang="en-US" sz="2400" b="1" dirty="0"/>
          </a:p>
          <a:p>
            <a:pPr marL="342900" indent="-342900" fontAlgn="base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주요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생산국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: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중국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브라질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오스트레일리아 등</a:t>
            </a:r>
          </a:p>
          <a:p>
            <a:pPr marL="342900" indent="-342900" fontAlgn="base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주요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소비국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: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일본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중국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우리나라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유럽 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등</a:t>
            </a:r>
            <a:endParaRPr lang="en-US" altLang="ko-KR" sz="2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fontAlgn="base"/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활동② </a:t>
            </a:r>
            <a:r>
              <a:rPr lang="ko-KR" altLang="en-US" sz="2400" b="1" dirty="0"/>
              <a:t>지도에서 금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구리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보크사이트의 주요 생산국을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    </a:t>
            </a:r>
            <a:r>
              <a:rPr lang="ko-KR" altLang="en-US" sz="2400" b="1" dirty="0" smtClean="0"/>
              <a:t>찾아보자</a:t>
            </a:r>
            <a:r>
              <a:rPr lang="en-US" altLang="ko-KR" sz="2400" b="1" dirty="0" smtClean="0"/>
              <a:t>.</a:t>
            </a:r>
          </a:p>
          <a:p>
            <a:pPr fontAlgn="base">
              <a:lnSpc>
                <a:spcPct val="30000"/>
              </a:lnSpc>
            </a:pPr>
            <a:endParaRPr lang="ko-KR" altLang="en-US" sz="2400" b="1" dirty="0"/>
          </a:p>
          <a:p>
            <a:pPr marL="342900" indent="-342900" fontAlgn="base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금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: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남아프리카 공화국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오스트레일리아 등</a:t>
            </a:r>
          </a:p>
          <a:p>
            <a:pPr marL="342900" indent="-342900" fontAlgn="base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구리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: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칠레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미국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캐나다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오스트레일리아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ko-KR" altLang="en-US" sz="2400" b="1" dirty="0" err="1" smtClean="0">
                <a:solidFill>
                  <a:schemeClr val="accent2">
                    <a:lumMod val="75000"/>
                  </a:schemeClr>
                </a:solidFill>
              </a:rPr>
              <a:t>잠비아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등</a:t>
            </a:r>
          </a:p>
          <a:p>
            <a:pPr marL="342900" indent="-342900" fontAlgn="base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보크사이트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: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수리남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가이아나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자메이카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브라질 등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자원과 자원 문제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모서리가 둥근 직사각형 8"/>
          <p:cNvSpPr/>
          <p:nvPr/>
        </p:nvSpPr>
        <p:spPr bwMode="auto">
          <a:xfrm>
            <a:off x="6087020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3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683568" y="1124744"/>
            <a:ext cx="82089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2800" b="1" dirty="0"/>
              <a:t>주요 금속 광물 자원의 분포</a:t>
            </a:r>
            <a:endParaRPr lang="ko-KR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8732205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72008" y="1352957"/>
            <a:ext cx="896448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70C0"/>
                </a:solidFill>
              </a:rPr>
              <a:t>4. </a:t>
            </a:r>
            <a:r>
              <a:rPr lang="ko-KR" altLang="en-US" sz="2400" b="1" dirty="0">
                <a:solidFill>
                  <a:srgbClr val="0070C0"/>
                </a:solidFill>
              </a:rPr>
              <a:t>에너지 자원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① </a:t>
            </a:r>
            <a:r>
              <a:rPr lang="ko-KR" altLang="en-US" sz="2400" b="1" dirty="0"/>
              <a:t>석유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가장 사용 비중이 높은 에너지 자원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화학 공업의 원료</a:t>
            </a:r>
            <a:r>
              <a:rPr lang="en-US" altLang="ko-KR" sz="2400" b="1" dirty="0" smtClean="0"/>
              <a:t>,</a:t>
            </a:r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/>
              <a:t>서남아시아가 대표적인 생산지이며 국제적인 </a:t>
            </a:r>
            <a:r>
              <a:rPr lang="ko-KR" altLang="en-US" sz="2400" b="1" dirty="0" err="1"/>
              <a:t>이동량이</a:t>
            </a:r>
            <a:r>
              <a:rPr lang="ko-KR" altLang="en-US" sz="2400" b="1" dirty="0"/>
              <a:t> 많음</a:t>
            </a:r>
            <a:r>
              <a:rPr lang="en-US" altLang="ko-KR" sz="2400" b="1" dirty="0"/>
              <a:t>.</a:t>
            </a: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② </a:t>
            </a:r>
            <a:r>
              <a:rPr lang="ko-KR" altLang="en-US" sz="2400" b="1" dirty="0"/>
              <a:t>석탄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산업 혁명의 원동력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석유보다 저렴하고 </a:t>
            </a:r>
            <a:r>
              <a:rPr lang="ko-KR" altLang="en-US" sz="2400" b="1" dirty="0" err="1"/>
              <a:t>편재성이</a:t>
            </a:r>
            <a:r>
              <a:rPr lang="ko-KR" altLang="en-US" sz="2400" b="1" dirty="0"/>
              <a:t> 약함</a:t>
            </a:r>
            <a:r>
              <a:rPr lang="en-US" altLang="ko-KR" sz="2400" b="1" dirty="0" smtClean="0"/>
              <a:t>,</a:t>
            </a:r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/>
              <a:t>중국</a:t>
            </a:r>
            <a:r>
              <a:rPr lang="en-US" altLang="ko-KR" sz="2400" b="1" dirty="0"/>
              <a:t>·</a:t>
            </a:r>
            <a:r>
              <a:rPr lang="ko-KR" altLang="en-US" sz="2400" b="1" dirty="0"/>
              <a:t>미국</a:t>
            </a:r>
            <a:r>
              <a:rPr lang="en-US" altLang="ko-KR" sz="2400" b="1" dirty="0"/>
              <a:t>·</a:t>
            </a:r>
            <a:r>
              <a:rPr lang="ko-KR" altLang="en-US" sz="2400" b="1" dirty="0"/>
              <a:t>오스트레일리아 등이 대표적인 생산지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③ </a:t>
            </a:r>
            <a:r>
              <a:rPr lang="ko-KR" altLang="en-US" sz="2400" b="1" dirty="0"/>
              <a:t>천연가스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석유와 함께 매장되어 있는 경우가 많음</a:t>
            </a:r>
            <a:r>
              <a:rPr lang="en-US" altLang="ko-KR" sz="2400" b="1" dirty="0"/>
              <a:t>, </a:t>
            </a:r>
            <a:r>
              <a:rPr lang="ko-KR" altLang="en-US" sz="2400" b="1" dirty="0" err="1" smtClean="0"/>
              <a:t>연소시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오염 물질의 배출이 적음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냉동 액화 기술과 수송 기술이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발달하면서 </a:t>
            </a:r>
            <a:r>
              <a:rPr lang="ko-KR" altLang="en-US" sz="2400" b="1" dirty="0"/>
              <a:t>이용이 활발해짐</a:t>
            </a:r>
            <a:r>
              <a:rPr lang="en-US" altLang="ko-KR" sz="2400" b="1" dirty="0"/>
              <a:t>.</a:t>
            </a: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④ 원자력</a:t>
            </a:r>
            <a:r>
              <a:rPr lang="en-US" altLang="ko-KR" sz="2400" b="1" dirty="0" smtClean="0"/>
              <a:t>: </a:t>
            </a:r>
            <a:r>
              <a:rPr lang="ko-KR" altLang="en-US" sz="2400" b="1" dirty="0" smtClean="0"/>
              <a:t>석유의 대체 자원으로 개발</a:t>
            </a:r>
            <a:r>
              <a:rPr lang="en-US" altLang="ko-KR" sz="2400" b="1" dirty="0" smtClean="0"/>
              <a:t>, </a:t>
            </a:r>
            <a:r>
              <a:rPr lang="ko-KR" altLang="en-US" sz="2400" b="1" dirty="0" smtClean="0"/>
              <a:t>연료의 운반과 저장이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 용이</a:t>
            </a:r>
            <a:r>
              <a:rPr lang="en-US" altLang="ko-KR" sz="2400" b="1" dirty="0" smtClean="0"/>
              <a:t>, </a:t>
            </a:r>
            <a:r>
              <a:rPr lang="ko-KR" altLang="en-US" sz="2400" b="1" dirty="0" smtClean="0"/>
              <a:t>발전 단가 저렴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25021" y="210126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(184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자원과 자원 문제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모서리가 둥근 직사각형 6"/>
          <p:cNvSpPr/>
          <p:nvPr/>
        </p:nvSpPr>
        <p:spPr bwMode="auto">
          <a:xfrm>
            <a:off x="6087020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3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890935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1564</TotalTime>
  <Words>2140</Words>
  <Application>Microsoft Office PowerPoint</Application>
  <PresentationFormat>화면 슬라이드 쇼(4:3)</PresentationFormat>
  <Paragraphs>296</Paragraphs>
  <Slides>36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36</vt:i4>
      </vt:variant>
    </vt:vector>
  </HeadingPairs>
  <TitlesOfParts>
    <vt:vector size="37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ygp</dc:creator>
  <cp:lastModifiedBy>김영권</cp:lastModifiedBy>
  <cp:revision>1190</cp:revision>
  <dcterms:created xsi:type="dcterms:W3CDTF">2013-04-05T04:18:36Z</dcterms:created>
  <dcterms:modified xsi:type="dcterms:W3CDTF">2014-02-21T14:49:48Z</dcterms:modified>
</cp:coreProperties>
</file>