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405" r:id="rId7"/>
    <p:sldId id="412" r:id="rId8"/>
    <p:sldId id="406" r:id="rId9"/>
    <p:sldId id="349" r:id="rId10"/>
    <p:sldId id="413" r:id="rId11"/>
    <p:sldId id="414" r:id="rId12"/>
    <p:sldId id="415" r:id="rId13"/>
    <p:sldId id="403" r:id="rId14"/>
    <p:sldId id="272" r:id="rId15"/>
    <p:sldId id="307" r:id="rId16"/>
    <p:sldId id="322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인구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식량</a:t>
              </a:r>
              <a:r>
                <a:rPr lang="en-US" altLang="ko-KR" sz="2400" b="1" dirty="0" smtClean="0">
                  <a:latin typeface="+mj-lt"/>
                </a:rPr>
                <a:t>, </a:t>
              </a:r>
              <a:r>
                <a:rPr lang="ko-KR" altLang="en-US" sz="2400" b="1" dirty="0" smtClean="0">
                  <a:latin typeface="+mj-lt"/>
                </a:rPr>
                <a:t>그리고 자원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세계의 식량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755896"/>
            <a:ext cx="8640960" cy="469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50" b="1" dirty="0"/>
              <a:t>[</a:t>
            </a:r>
            <a:r>
              <a:rPr lang="ko-KR" altLang="en-US" sz="2250" b="1" dirty="0"/>
              <a:t>자료</a:t>
            </a:r>
            <a:r>
              <a:rPr lang="en-US" altLang="ko-KR" sz="2250" b="1" dirty="0"/>
              <a:t>3] </a:t>
            </a:r>
            <a:r>
              <a:rPr lang="ko-KR" altLang="en-US" sz="2250" b="1" dirty="0"/>
              <a:t>곡물 자원 </a:t>
            </a:r>
            <a:r>
              <a:rPr lang="ko-KR" altLang="en-US" sz="2250" b="1" dirty="0" smtClean="0"/>
              <a:t>민족주의</a:t>
            </a:r>
            <a:endParaRPr lang="en-US" altLang="ko-KR" sz="2250" b="1" dirty="0" smtClean="0"/>
          </a:p>
          <a:p>
            <a:pPr fontAlgn="base">
              <a:lnSpc>
                <a:spcPct val="10000"/>
              </a:lnSpc>
            </a:pPr>
            <a:endParaRPr lang="ko-KR" altLang="en-US" sz="225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50" b="1" dirty="0" smtClean="0"/>
              <a:t> ‘</a:t>
            </a:r>
            <a:r>
              <a:rPr lang="ko-KR" altLang="en-US" sz="2250" b="1" dirty="0"/>
              <a:t>쌀 수출국 기구</a:t>
            </a:r>
            <a:r>
              <a:rPr lang="en-US" altLang="ko-KR" sz="2250" b="1" dirty="0"/>
              <a:t>(OREC)’</a:t>
            </a:r>
            <a:r>
              <a:rPr lang="ko-KR" altLang="en-US" sz="2250" b="1" dirty="0"/>
              <a:t>결성 움직임이 국제 사회의 관심사가 </a:t>
            </a:r>
            <a:r>
              <a:rPr lang="ko-KR" altLang="en-US" sz="2250" b="1" dirty="0" smtClean="0"/>
              <a:t>되고 </a:t>
            </a:r>
            <a:r>
              <a:rPr lang="ko-KR" altLang="en-US" sz="2250" b="1" dirty="0"/>
              <a:t>있다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쌀이 부각된 것은 올해 들어 급격히 상승하고 있는 </a:t>
            </a:r>
            <a:r>
              <a:rPr lang="ko-KR" altLang="en-US" sz="2250" b="1" dirty="0" smtClean="0"/>
              <a:t>곡물 </a:t>
            </a:r>
            <a:r>
              <a:rPr lang="ko-KR" altLang="en-US" sz="2250" b="1" dirty="0"/>
              <a:t>가격과 관계가 깊다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곡물 가격이 </a:t>
            </a:r>
            <a:r>
              <a:rPr lang="en-US" altLang="ko-KR" sz="2250" b="1" dirty="0"/>
              <a:t>1</a:t>
            </a:r>
            <a:r>
              <a:rPr lang="ko-KR" altLang="en-US" sz="2250" b="1" dirty="0"/>
              <a:t>년 사이에 </a:t>
            </a:r>
            <a:r>
              <a:rPr lang="en-US" altLang="ko-KR" sz="2250" b="1" dirty="0"/>
              <a:t>2</a:t>
            </a:r>
            <a:r>
              <a:rPr lang="ko-KR" altLang="en-US" sz="2250" b="1" dirty="0"/>
              <a:t>배 이상 급등해 수요 대란이 벌어지고 있는데도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정작 공급자인 생산 국가와 </a:t>
            </a:r>
            <a:r>
              <a:rPr lang="ko-KR" altLang="en-US" sz="2250" b="1" dirty="0" smtClean="0"/>
              <a:t>생산자는 </a:t>
            </a:r>
            <a:r>
              <a:rPr lang="ko-KR" altLang="en-US" sz="2250" b="1" dirty="0"/>
              <a:t>가격 폭등의 혜택을 거의 보지 못하고 있다는 점에서 </a:t>
            </a:r>
            <a:r>
              <a:rPr lang="ko-KR" altLang="en-US" sz="2250" b="1" dirty="0" smtClean="0"/>
              <a:t>기구 </a:t>
            </a:r>
            <a:r>
              <a:rPr lang="ko-KR" altLang="en-US" sz="2250" b="1" dirty="0"/>
              <a:t>결성 필요성이 제기되었다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생산국들은 국제 곡물 시장에서 </a:t>
            </a:r>
            <a:r>
              <a:rPr lang="ko-KR" altLang="en-US" sz="2250" b="1" dirty="0" smtClean="0"/>
              <a:t>자신들이 </a:t>
            </a:r>
            <a:r>
              <a:rPr lang="ko-KR" altLang="en-US" sz="2250" b="1" dirty="0"/>
              <a:t>단합된 목소리를 내지 못하고 있는 것이 혜택에서 </a:t>
            </a:r>
            <a:r>
              <a:rPr lang="ko-KR" altLang="en-US" sz="2250" b="1" dirty="0" smtClean="0"/>
              <a:t>소외되는 </a:t>
            </a:r>
            <a:r>
              <a:rPr lang="ko-KR" altLang="en-US" sz="2250" b="1" dirty="0"/>
              <a:t>근본적인 원인이라고 생각하고 있다</a:t>
            </a:r>
            <a:r>
              <a:rPr lang="en-US" altLang="ko-KR" sz="2250" b="1" dirty="0"/>
              <a:t>. </a:t>
            </a:r>
            <a:r>
              <a:rPr lang="ko-KR" altLang="en-US" sz="2250" b="1" dirty="0"/>
              <a:t>쌀 수출국 기구 결성에 가장 적극적인 국가는 동남아시아의 대표적인 쌀 생산국인 타이</a:t>
            </a:r>
            <a:r>
              <a:rPr lang="en-US" altLang="ko-KR" sz="2250" b="1" dirty="0"/>
              <a:t>, </a:t>
            </a:r>
            <a:r>
              <a:rPr lang="ko-KR" altLang="en-US" sz="2250" b="1" dirty="0" smtClean="0"/>
              <a:t>베트남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라오스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미얀마</a:t>
            </a:r>
            <a:r>
              <a:rPr lang="en-US" altLang="ko-KR" sz="2250" b="1" dirty="0"/>
              <a:t>, </a:t>
            </a:r>
            <a:r>
              <a:rPr lang="ko-KR" altLang="en-US" sz="2250" b="1" dirty="0"/>
              <a:t>캄보디아이다</a:t>
            </a:r>
            <a:r>
              <a:rPr lang="en-US" altLang="ko-KR" sz="2250" b="1" dirty="0"/>
              <a:t>. </a:t>
            </a:r>
            <a:r>
              <a:rPr lang="en-US" altLang="ko-KR" sz="2250" b="1" dirty="0" smtClean="0"/>
              <a:t>               - </a:t>
            </a:r>
            <a:r>
              <a:rPr lang="ko-KR" altLang="en-US" sz="2250" b="1" dirty="0"/>
              <a:t>주간 한국</a:t>
            </a:r>
            <a:r>
              <a:rPr lang="en-US" altLang="ko-KR" sz="2250" b="1" dirty="0"/>
              <a:t>, 2008. 6. 3. -</a:t>
            </a:r>
            <a:endParaRPr lang="ko-KR" altLang="en-US" sz="22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22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879313"/>
            <a:ext cx="871296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1],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보고 영양 결핍 인구 비율이 높은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국가와 </a:t>
            </a:r>
            <a:r>
              <a:rPr lang="ko-KR" altLang="en-US" sz="2400" b="1" dirty="0"/>
              <a:t>성인 비만 인구 비율이 높은 국가의 분포를 </a:t>
            </a:r>
            <a:r>
              <a:rPr lang="ko-KR" altLang="en-US" sz="2400" b="1" dirty="0" smtClean="0"/>
              <a:t>비교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영양 결핍 인구는 주로 아프리카와 인도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남아메리카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등지의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개발 도상국에서 높은 비중을 나타낸다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국가별 성인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비만 인구는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유럽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북아메리카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오스트레일리아 등의 선진국에서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높은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비율로 나타난다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9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79512" y="1973622"/>
            <a:ext cx="8856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보고 곡물 자원 민족주의가 심화될 때 </a:t>
            </a:r>
            <a:r>
              <a:rPr lang="ko-KR" altLang="en-US" sz="2400" b="1" dirty="0" smtClean="0"/>
              <a:t>나타날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수 있는 현상을 곡물 수입국 입장에서 </a:t>
            </a:r>
            <a:r>
              <a:rPr lang="ko-KR" altLang="en-US" sz="2400" b="1" dirty="0" err="1" smtClean="0"/>
              <a:t>모둠별로</a:t>
            </a:r>
            <a:r>
              <a:rPr lang="ko-KR" altLang="en-US" sz="2400" b="1" dirty="0" smtClean="0"/>
              <a:t> 토의해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곡물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자원 민족주의가 심화되면 곡물 수입 가격이 상승할 가능성이 높다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따라서 곡물 수입국에서는 필요한 양만큼 수입하지 못할 가능성이 커진다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94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539552" y="16247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식량 문제 해결을 위한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경작 면적의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농업 생산성 증대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새로운 식량 자원의 탐색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식량 문제 해결을 위한 국제 사회의 협력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71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91281"/>
            <a:ext cx="81724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음식을 </a:t>
            </a:r>
            <a:r>
              <a:rPr lang="ko-KR" altLang="en-US" sz="2400" b="1" dirty="0"/>
              <a:t>만드는 재료가 되는 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식량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자원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식량 자원 중에서 가장 높은 비중을 차지하는 세계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곡물 </a:t>
            </a:r>
            <a:r>
              <a:rPr lang="ko-KR" altLang="en-US" sz="2400" b="1" dirty="0"/>
              <a:t>자원은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옥수수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2634418" cy="13112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2634418" cy="131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91281"/>
            <a:ext cx="813690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식량 부족 문제를 가장 심각하게 겪고 있는 지역은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인구 증가 속도가 빠른 개발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도상국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세계 곡물 시장에서 큰 영향력을 행사하는 초대형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곡물 </a:t>
            </a:r>
            <a:r>
              <a:rPr lang="ko-KR" altLang="en-US" sz="2400" b="1" dirty="0"/>
              <a:t>무역상사를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곡물 메이저</a:t>
            </a: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88840"/>
            <a:ext cx="3096344" cy="1207118"/>
          </a:xfrm>
          <a:prstGeom prst="rect">
            <a:avLst/>
          </a:prstGeom>
          <a:noFill/>
        </p:spPr>
      </p:pic>
      <p:pic>
        <p:nvPicPr>
          <p:cNvPr id="1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616" y="4221088"/>
            <a:ext cx="2425149" cy="12071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081568"/>
            <a:ext cx="3096344" cy="12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곡물 수출국들이 보다 큰 이익을 얻기 위하여 곡물 </a:t>
            </a:r>
            <a:r>
              <a:rPr lang="ko-KR" altLang="en-US" sz="2400" b="1" dirty="0" smtClean="0"/>
              <a:t>자원에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대한 보호 무역주의 조치를 취하는 움직임을 무엇이라고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곡물 자원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민족주의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1970~80</a:t>
            </a:r>
            <a:r>
              <a:rPr lang="ko-KR" altLang="en-US" sz="2400" b="1" dirty="0"/>
              <a:t>년대의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은 많은 수확을 거둘 수 있는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새로운 종자의 </a:t>
            </a:r>
            <a:r>
              <a:rPr lang="ko-KR" altLang="en-US" sz="2400" b="1" dirty="0"/>
              <a:t>개발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비료 사용의 확대 등으로 이루어졌다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녹색 혁명</a:t>
            </a:r>
          </a:p>
        </p:txBody>
      </p:sp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2708920"/>
            <a:ext cx="3384376" cy="1296144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4941168"/>
            <a:ext cx="2425149" cy="12071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89" y="2967335"/>
            <a:ext cx="6696738" cy="461665"/>
            <a:chOff x="1017673" y="2967335"/>
            <a:chExt cx="6775834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84796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자원과 자원 문제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017673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smtClean="0"/>
              <a:t> </a:t>
            </a:r>
            <a:r>
              <a:rPr lang="ko-KR" altLang="en-US" b="1"/>
              <a:t>글로벌 경제적 차원에서 식량의 생산</a:t>
            </a:r>
            <a:r>
              <a:rPr lang="en-US" altLang="ko-KR" b="1" dirty="0"/>
              <a:t>, </a:t>
            </a:r>
            <a:r>
              <a:rPr lang="ko-KR" altLang="en-US" b="1" dirty="0"/>
              <a:t>소비</a:t>
            </a:r>
            <a:r>
              <a:rPr lang="en-US" altLang="ko-KR" b="1" dirty="0"/>
              <a:t>, </a:t>
            </a:r>
            <a:r>
              <a:rPr lang="ko-KR" altLang="en-US" b="1" dirty="0"/>
              <a:t>분배 과정을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이 과정에서 나타나는 식량 문제를 해결하기 위한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4970551"/>
            <a:ext cx="594208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인류가 안고 있는 식량 문제는 무엇이고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이는 해결 가능한 것인가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000236"/>
            <a:ext cx="504056" cy="504056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68"/>
            <a:ext cx="9144000" cy="3172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340768"/>
            <a:ext cx="878497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식량 자원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음식을 만드는 재료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종류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곡물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축산물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수산물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임산물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세계의 곡물 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재배 면적</a:t>
            </a:r>
            <a:r>
              <a:rPr lang="en-US" altLang="ko-KR" sz="2400" b="1" dirty="0"/>
              <a:t>: 15</a:t>
            </a:r>
            <a:r>
              <a:rPr lang="ko-KR" altLang="en-US" sz="2400" b="1" dirty="0"/>
              <a:t>억 </a:t>
            </a:r>
            <a:r>
              <a:rPr lang="en-US" altLang="ko-KR" sz="2400" b="1" dirty="0"/>
              <a:t>ha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세계의 식량 공급량은 소비량보다 약간 많음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대 곡물 자원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옥수수</a:t>
            </a:r>
            <a:r>
              <a:rPr lang="en-US" altLang="ko-KR" sz="2400" b="1" dirty="0"/>
              <a:t>): </a:t>
            </a:r>
            <a:r>
              <a:rPr lang="ko-KR" altLang="en-US" sz="2400" b="1" dirty="0"/>
              <a:t>세계 곡물 교역량 </a:t>
            </a:r>
            <a:r>
              <a:rPr lang="ko-KR" altLang="en-US" sz="2400" b="1" dirty="0" smtClean="0"/>
              <a:t>중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</a:t>
            </a:r>
            <a:r>
              <a:rPr lang="en-US" altLang="ko-KR" sz="2400" b="1" dirty="0" smtClean="0"/>
              <a:t>87~90</a:t>
            </a:r>
            <a:r>
              <a:rPr lang="en-US" altLang="ko-KR" sz="2400" b="1" dirty="0"/>
              <a:t>% </a:t>
            </a:r>
            <a:r>
              <a:rPr lang="ko-KR" altLang="en-US" sz="2400" b="1" dirty="0"/>
              <a:t>차지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주요 곡물 수출국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오스트레일리아 등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</a:t>
            </a:r>
            <a:r>
              <a:rPr lang="ko-KR" altLang="en-US" sz="2400" b="1" dirty="0"/>
              <a:t>주요 곡물 수입국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유럽 연합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멕시코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우리나라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26" y="1484784"/>
            <a:ext cx="2866203" cy="234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556792"/>
            <a:ext cx="882047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3. 3</a:t>
            </a:r>
            <a:r>
              <a:rPr lang="ko-KR" altLang="en-US" sz="2400" b="1" dirty="0">
                <a:solidFill>
                  <a:srgbClr val="0070C0"/>
                </a:solidFill>
              </a:rPr>
              <a:t>대 곡물 자원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고온 다습한 기후 조건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아시아의 계절풍 지역이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주요 </a:t>
            </a:r>
            <a:r>
              <a:rPr lang="ko-KR" altLang="en-US" sz="2400" b="1" dirty="0"/>
              <a:t>생산지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밀에 비해 국제적 </a:t>
            </a:r>
            <a:r>
              <a:rPr lang="ko-KR" altLang="en-US" sz="2400" b="1" dirty="0" err="1"/>
              <a:t>이동량이</a:t>
            </a:r>
            <a:r>
              <a:rPr lang="ko-KR" altLang="en-US" sz="2400" b="1" dirty="0"/>
              <a:t> 적음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밀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기후 적응력이 커서 냉대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반건조</a:t>
            </a:r>
            <a:r>
              <a:rPr lang="ko-KR" altLang="en-US" sz="2400" b="1" dirty="0"/>
              <a:t> 지역에서 재배됨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주로 </a:t>
            </a:r>
            <a:r>
              <a:rPr lang="ko-KR" altLang="en-US" sz="2400" b="1" dirty="0"/>
              <a:t>신대륙에서 구대륙으로 수출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옥수수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주로 가축의 사료 작물로 재배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미국이 세계 </a:t>
            </a:r>
            <a:r>
              <a:rPr lang="ko-KR" altLang="en-US" sz="2400" b="1" dirty="0" smtClean="0"/>
              <a:t>최대의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생산국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최근에는 바이오 연료로의 </a:t>
            </a:r>
            <a:r>
              <a:rPr lang="ko-KR" altLang="en-US" sz="2400" b="1" dirty="0" err="1"/>
              <a:t>이용량</a:t>
            </a:r>
            <a:r>
              <a:rPr lang="ko-KR" altLang="en-US" sz="2400" b="1" dirty="0"/>
              <a:t> 증가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8" y="1124744"/>
            <a:ext cx="4171182" cy="244535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7" y="4250074"/>
            <a:ext cx="4171183" cy="24192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84310"/>
            <a:ext cx="4138806" cy="26850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50" y="1110686"/>
            <a:ext cx="4141183" cy="269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556792"/>
            <a:ext cx="631732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식량 부족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발생 원인</a:t>
            </a:r>
            <a:r>
              <a:rPr lang="en-US" altLang="ko-KR" sz="2400" b="1" dirty="0"/>
              <a:t>: 20</a:t>
            </a:r>
            <a:r>
              <a:rPr lang="ko-KR" altLang="en-US" sz="2400" b="1" dirty="0"/>
              <a:t>세기 후반 이후 인구의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폭발적인 </a:t>
            </a:r>
            <a:r>
              <a:rPr lang="ko-KR" altLang="en-US" sz="2400" b="1" dirty="0"/>
              <a:t>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식량 부족 문제를 겪는 지역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주로 </a:t>
            </a:r>
            <a:r>
              <a:rPr lang="ko-KR" altLang="en-US" sz="2400" b="1" dirty="0" smtClean="0"/>
              <a:t>인구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증가 속도가 </a:t>
            </a:r>
            <a:r>
              <a:rPr lang="ko-KR" altLang="en-US" sz="2400" b="1" dirty="0" smtClean="0"/>
              <a:t>빠른 </a:t>
            </a:r>
            <a:r>
              <a:rPr lang="ko-KR" altLang="en-US" sz="2400" b="1" dirty="0"/>
              <a:t>개발 도상국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식량 생산의 증가를 저해하는 요인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에너지 </a:t>
            </a:r>
            <a:r>
              <a:rPr lang="ko-KR" altLang="en-US" sz="2400" b="1" dirty="0"/>
              <a:t>소비 증대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식량 </a:t>
            </a:r>
            <a:r>
              <a:rPr lang="ko-KR" altLang="en-US" sz="2400" b="1" dirty="0"/>
              <a:t>생산 비용 상승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농경지의 질적 저하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물 부족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바이오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연료의 </a:t>
            </a:r>
            <a:r>
              <a:rPr lang="ko-KR" altLang="en-US" sz="2400" b="1" dirty="0"/>
              <a:t>생산 확대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2467648" cy="28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607539"/>
            <a:ext cx="8640960" cy="226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식량 분배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발생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식량의 불균등한 분배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세계 곡물 시장에서 곡물 메이저 기업의 영향력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증대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 투기 자본의 곡물 시장 개입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곡물 수출국의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보호 </a:t>
            </a:r>
            <a:r>
              <a:rPr lang="ko-KR" altLang="en-US" sz="2400" b="1" dirty="0"/>
              <a:t>무역주의 정책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67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식량 분배의 형평성 문제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07504" y="2437438"/>
            <a:ext cx="4464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[</a:t>
            </a:r>
            <a:r>
              <a:rPr lang="ko-KR" altLang="en-US" sz="2000" b="1" dirty="0"/>
              <a:t>자료</a:t>
            </a:r>
            <a:r>
              <a:rPr lang="en-US" altLang="ko-KR" sz="2000" b="1" dirty="0"/>
              <a:t>1] </a:t>
            </a:r>
            <a:r>
              <a:rPr lang="ko-KR" altLang="en-US" sz="2000" b="1" dirty="0"/>
              <a:t>국가별 영양 결핍 인구 비율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644008" y="2437438"/>
            <a:ext cx="43204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[</a:t>
            </a:r>
            <a:r>
              <a:rPr lang="ko-KR" altLang="en-US" sz="2000" b="1" dirty="0"/>
              <a:t>자료</a:t>
            </a:r>
            <a:r>
              <a:rPr lang="en-US" altLang="ko-KR" sz="2000" b="1" dirty="0"/>
              <a:t>2] </a:t>
            </a:r>
            <a:r>
              <a:rPr lang="ko-KR" altLang="en-US" sz="2000" b="1" dirty="0"/>
              <a:t>국가별 성인 비만 인구 비율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세계의 식량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" y="2996952"/>
            <a:ext cx="8926717" cy="23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836</Words>
  <Application>Microsoft Office PowerPoint</Application>
  <PresentationFormat>화면 슬라이드 쇼(4:3)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1105</cp:revision>
  <dcterms:created xsi:type="dcterms:W3CDTF">2013-04-05T04:18:36Z</dcterms:created>
  <dcterms:modified xsi:type="dcterms:W3CDTF">2014-02-21T14:47:43Z</dcterms:modified>
</cp:coreProperties>
</file>