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media/audio1" ContentType="audio/x-wav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57" r:id="rId4"/>
    <p:sldId id="263" r:id="rId5"/>
    <p:sldId id="337" r:id="rId6"/>
    <p:sldId id="338" r:id="rId7"/>
    <p:sldId id="345" r:id="rId8"/>
    <p:sldId id="346" r:id="rId9"/>
    <p:sldId id="348" r:id="rId10"/>
    <p:sldId id="349" r:id="rId11"/>
    <p:sldId id="278" r:id="rId12"/>
    <p:sldId id="350" r:id="rId13"/>
    <p:sldId id="351" r:id="rId14"/>
    <p:sldId id="352" r:id="rId15"/>
    <p:sldId id="353" r:id="rId16"/>
    <p:sldId id="272" r:id="rId17"/>
    <p:sldId id="307" r:id="rId18"/>
    <p:sldId id="322" r:id="rId19"/>
    <p:sldId id="267" r:id="rId20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5" d="100"/>
          <a:sy n="105" d="100"/>
        </p:scale>
        <p:origin x="-192" y="3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2014-11-06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2014-11-06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2014-11-06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2014-11-06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2014-11-06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2014-11-06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2014-11-06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2014-11-06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2014-11-06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2014-11-06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2014-11-06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EA52AE-EABA-4A33-8D57-FF2FF756E717}" type="datetimeFigureOut">
              <a:rPr lang="ko-KR" altLang="en-US" smtClean="0"/>
              <a:pPr/>
              <a:t>2014-11-06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870"/>
            <a:ext cx="9144000" cy="6846260"/>
          </a:xfrm>
          <a:prstGeom prst="rect">
            <a:avLst/>
          </a:prstGeom>
        </p:spPr>
      </p:pic>
      <p:grpSp>
        <p:nvGrpSpPr>
          <p:cNvPr id="3" name="그룹 2"/>
          <p:cNvGrpSpPr/>
          <p:nvPr/>
        </p:nvGrpSpPr>
        <p:grpSpPr>
          <a:xfrm>
            <a:off x="2771800" y="3682301"/>
            <a:ext cx="4680520" cy="825403"/>
            <a:chOff x="2771800" y="3682301"/>
            <a:chExt cx="4680520" cy="825403"/>
          </a:xfrm>
        </p:grpSpPr>
        <p:sp>
          <p:nvSpPr>
            <p:cNvPr id="4" name="TextBox 3"/>
            <p:cNvSpPr txBox="1"/>
            <p:nvPr/>
          </p:nvSpPr>
          <p:spPr>
            <a:xfrm>
              <a:off x="2771800" y="3682301"/>
              <a:ext cx="4680520" cy="4918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lnSpc>
                  <a:spcPct val="120000"/>
                </a:lnSpc>
              </a:pPr>
              <a:r>
                <a:rPr lang="en-US" altLang="ko-KR" sz="2400" b="1" dirty="0" smtClean="0">
                  <a:latin typeface="+mj-lt"/>
                </a:rPr>
                <a:t>2. </a:t>
              </a:r>
              <a:r>
                <a:rPr lang="ko-KR" altLang="en-US" sz="2400" b="1" dirty="0" smtClean="0">
                  <a:latin typeface="+mj-lt"/>
                </a:rPr>
                <a:t>공간 변화와 대응</a:t>
              </a:r>
              <a:endParaRPr lang="ko-KR" altLang="en-US" sz="2400" dirty="0">
                <a:latin typeface="+mj-lt"/>
              </a:endParaRPr>
            </a:p>
          </p:txBody>
        </p:sp>
        <p:grpSp>
          <p:nvGrpSpPr>
            <p:cNvPr id="5" name="그룹 9"/>
            <p:cNvGrpSpPr/>
            <p:nvPr/>
          </p:nvGrpSpPr>
          <p:grpSpPr>
            <a:xfrm>
              <a:off x="3059832" y="4149080"/>
              <a:ext cx="3600400" cy="358624"/>
              <a:chOff x="3214452" y="4485452"/>
              <a:chExt cx="3600400" cy="358624"/>
            </a:xfrm>
          </p:grpSpPr>
          <p:sp>
            <p:nvSpPr>
              <p:cNvPr id="6" name="TextBox 5"/>
              <p:cNvSpPr txBox="1"/>
              <p:nvPr/>
            </p:nvSpPr>
            <p:spPr>
              <a:xfrm>
                <a:off x="3430476" y="4485452"/>
                <a:ext cx="3384376" cy="3586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ko-KR" altLang="en-US" sz="1600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교통 발달과 공간 변화</a:t>
                </a:r>
                <a:endParaRPr lang="ko-KR" altLang="en-US" sz="1600" b="1" dirty="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7" name="모서리가 둥근 직사각형 6"/>
              <p:cNvSpPr/>
              <p:nvPr/>
            </p:nvSpPr>
            <p:spPr bwMode="auto">
              <a:xfrm>
                <a:off x="3214452" y="4581128"/>
                <a:ext cx="216024" cy="216024"/>
              </a:xfrm>
              <a:prstGeom prst="round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ko-KR" sz="1600" b="1" dirty="0" smtClean="0">
                    <a:latin typeface="+mj-lt"/>
                    <a:ea typeface="맑은 고딕" pitchFamily="50" charset="-127"/>
                  </a:rPr>
                  <a:t>1</a:t>
                </a:r>
                <a:endParaRPr lang="ko-KR" altLang="en-US" sz="1600" b="1" dirty="0">
                  <a:latin typeface="+mj-lt"/>
                  <a:ea typeface="맑은 고딕" pitchFamily="50" charset="-127"/>
                </a:endParaRPr>
              </a:p>
            </p:txBody>
          </p:sp>
        </p:grp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27784" y="260648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(141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pic>
        <p:nvPicPr>
          <p:cNvPr id="6" name="Picture 2" descr="C:\Users\ygp\Desktop\형광펜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196752"/>
            <a:ext cx="398082" cy="390773"/>
          </a:xfrm>
          <a:prstGeom prst="rect">
            <a:avLst/>
          </a:prstGeom>
          <a:noFill/>
        </p:spPr>
      </p:pic>
      <p:sp>
        <p:nvSpPr>
          <p:cNvPr id="15" name="직사각형 14"/>
          <p:cNvSpPr/>
          <p:nvPr/>
        </p:nvSpPr>
        <p:spPr>
          <a:xfrm>
            <a:off x="683568" y="1124744"/>
            <a:ext cx="82089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2600" b="1" dirty="0" smtClean="0"/>
              <a:t> </a:t>
            </a:r>
            <a:r>
              <a:rPr lang="ko-KR" altLang="en-US" sz="2800" b="1" dirty="0"/>
              <a:t>고속 철도</a:t>
            </a:r>
            <a:r>
              <a:rPr lang="en-US" altLang="ko-KR" sz="2800" b="1" dirty="0"/>
              <a:t>(KTX) </a:t>
            </a:r>
            <a:r>
              <a:rPr lang="ko-KR" altLang="en-US" sz="2800" b="1" dirty="0"/>
              <a:t>개통의 영향</a:t>
            </a:r>
            <a:endParaRPr lang="ko-KR" altLang="en-US" sz="2800" dirty="0"/>
          </a:p>
        </p:txBody>
      </p:sp>
      <p:sp>
        <p:nvSpPr>
          <p:cNvPr id="10" name="직사각형 9"/>
          <p:cNvSpPr/>
          <p:nvPr/>
        </p:nvSpPr>
        <p:spPr>
          <a:xfrm>
            <a:off x="144016" y="1772816"/>
            <a:ext cx="8892480" cy="301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 smtClean="0"/>
              <a:t>[</a:t>
            </a:r>
            <a:r>
              <a:rPr lang="ko-KR" altLang="en-US" sz="2400" b="1" dirty="0"/>
              <a:t>자료</a:t>
            </a:r>
            <a:r>
              <a:rPr lang="en-US" altLang="ko-KR" sz="2400" b="1" dirty="0"/>
              <a:t>1] </a:t>
            </a:r>
            <a:r>
              <a:rPr lang="ko-KR" altLang="en-US" sz="2400" b="1" dirty="0"/>
              <a:t>고속 철도</a:t>
            </a:r>
            <a:r>
              <a:rPr lang="en-US" altLang="ko-KR" sz="2400" b="1" dirty="0"/>
              <a:t>(KTX)</a:t>
            </a:r>
            <a:r>
              <a:rPr lang="ko-KR" altLang="en-US" sz="2400" b="1" dirty="0"/>
              <a:t>의 등장과 여객 수송 분담률 </a:t>
            </a:r>
            <a:r>
              <a:rPr lang="ko-KR" altLang="en-US" sz="2400" b="1" dirty="0" smtClean="0"/>
              <a:t>변화</a:t>
            </a:r>
            <a:endParaRPr lang="en-US" altLang="ko-KR" sz="2400" b="1" dirty="0" smtClean="0"/>
          </a:p>
          <a:p>
            <a:pPr fontAlgn="base">
              <a:lnSpc>
                <a:spcPct val="50000"/>
              </a:lnSpc>
            </a:pPr>
            <a:endParaRPr lang="ko-KR" altLang="en-US" sz="2400" b="1" dirty="0"/>
          </a:p>
          <a:p>
            <a:pPr>
              <a:lnSpc>
                <a:spcPct val="120000"/>
              </a:lnSpc>
            </a:pPr>
            <a:r>
              <a:rPr lang="en-US" altLang="ko-KR" sz="2400" b="1" dirty="0" smtClean="0"/>
              <a:t> 1905</a:t>
            </a:r>
            <a:r>
              <a:rPr lang="ko-KR" altLang="en-US" sz="2400" b="1" dirty="0"/>
              <a:t>년 경부선 철도 </a:t>
            </a:r>
            <a:r>
              <a:rPr lang="ko-KR" altLang="en-US" sz="2400" b="1" dirty="0" err="1"/>
              <a:t>개통시</a:t>
            </a:r>
            <a:r>
              <a:rPr lang="ko-KR" altLang="en-US" sz="2400" b="1" dirty="0"/>
              <a:t> 약 </a:t>
            </a:r>
            <a:r>
              <a:rPr lang="en-US" altLang="ko-KR" sz="2400" b="1" dirty="0"/>
              <a:t>17</a:t>
            </a:r>
            <a:r>
              <a:rPr lang="ko-KR" altLang="en-US" sz="2400" b="1" dirty="0"/>
              <a:t>시간이 소요되던 서울 </a:t>
            </a:r>
            <a:r>
              <a:rPr lang="en-US" altLang="ko-KR" sz="2400" b="1" dirty="0"/>
              <a:t>- </a:t>
            </a:r>
            <a:r>
              <a:rPr lang="ko-KR" altLang="en-US" sz="2400" b="1" dirty="0"/>
              <a:t>부산 구간이 </a:t>
            </a:r>
            <a:r>
              <a:rPr lang="en-US" altLang="ko-KR" sz="2400" b="1" dirty="0"/>
              <a:t>2004</a:t>
            </a:r>
            <a:r>
              <a:rPr lang="ko-KR" altLang="en-US" sz="2400" b="1" dirty="0"/>
              <a:t>년 </a:t>
            </a:r>
            <a:r>
              <a:rPr lang="en-US" altLang="ko-KR" sz="2400" b="1" dirty="0"/>
              <a:t>4</a:t>
            </a:r>
            <a:r>
              <a:rPr lang="ko-KR" altLang="en-US" sz="2400" b="1" dirty="0"/>
              <a:t>월 </a:t>
            </a:r>
            <a:r>
              <a:rPr lang="en-US" altLang="ko-KR" sz="2400" b="1" dirty="0"/>
              <a:t>1</a:t>
            </a:r>
            <a:r>
              <a:rPr lang="ko-KR" altLang="en-US" sz="2400" b="1" dirty="0"/>
              <a:t>단계 고속 철도 개통으로 </a:t>
            </a:r>
            <a:r>
              <a:rPr lang="en-US" altLang="ko-KR" sz="2400" b="1" dirty="0"/>
              <a:t>2</a:t>
            </a:r>
            <a:r>
              <a:rPr lang="ko-KR" altLang="en-US" sz="2400" b="1" dirty="0"/>
              <a:t>시간 </a:t>
            </a:r>
            <a:r>
              <a:rPr lang="en-US" altLang="ko-KR" sz="2400" b="1" dirty="0"/>
              <a:t>40</a:t>
            </a:r>
            <a:r>
              <a:rPr lang="ko-KR" altLang="en-US" sz="2400" b="1" dirty="0"/>
              <a:t>분</a:t>
            </a:r>
            <a:r>
              <a:rPr lang="en-US" altLang="ko-KR" sz="2400" b="1" dirty="0" smtClean="0"/>
              <a:t>, 2010</a:t>
            </a:r>
            <a:r>
              <a:rPr lang="ko-KR" altLang="en-US" sz="2400" b="1" dirty="0"/>
              <a:t>년 </a:t>
            </a:r>
            <a:r>
              <a:rPr lang="en-US" altLang="ko-KR" sz="2400" b="1" dirty="0"/>
              <a:t>2</a:t>
            </a:r>
            <a:r>
              <a:rPr lang="ko-KR" altLang="en-US" sz="2400" b="1" dirty="0"/>
              <a:t>단계 개통으로 </a:t>
            </a:r>
            <a:r>
              <a:rPr lang="en-US" altLang="ko-KR" sz="2400" b="1" dirty="0"/>
              <a:t>2</a:t>
            </a:r>
            <a:r>
              <a:rPr lang="ko-KR" altLang="en-US" sz="2400" b="1" dirty="0"/>
              <a:t>시간으로 단축되었다</a:t>
            </a:r>
            <a:r>
              <a:rPr lang="en-US" altLang="ko-KR" sz="2400" b="1" dirty="0"/>
              <a:t>. </a:t>
            </a:r>
            <a:r>
              <a:rPr lang="ko-KR" altLang="en-US" sz="2400" b="1" dirty="0"/>
              <a:t>고속 철도의 </a:t>
            </a:r>
            <a:r>
              <a:rPr lang="ko-KR" altLang="en-US" sz="2400" b="1" dirty="0" smtClean="0"/>
              <a:t>등장으로 </a:t>
            </a:r>
            <a:r>
              <a:rPr lang="ko-KR" altLang="en-US" sz="2400" b="1" dirty="0"/>
              <a:t>인한 속도 혁명은 전국 주요 대도시를 </a:t>
            </a:r>
            <a:r>
              <a:rPr lang="en-US" altLang="ko-KR" sz="2400" b="1" dirty="0"/>
              <a:t>2</a:t>
            </a:r>
            <a:r>
              <a:rPr lang="ko-KR" altLang="en-US" sz="2400" b="1" dirty="0"/>
              <a:t>시간 내에 </a:t>
            </a:r>
            <a:r>
              <a:rPr lang="ko-KR" altLang="en-US" sz="2400" b="1" dirty="0" smtClean="0"/>
              <a:t>연결할 </a:t>
            </a:r>
            <a:r>
              <a:rPr lang="ko-KR" altLang="en-US" sz="2400" b="1" dirty="0"/>
              <a:t>수 있도록 하였다</a:t>
            </a:r>
            <a:r>
              <a:rPr lang="en-US" altLang="ko-KR" sz="2400" b="1" dirty="0"/>
              <a:t>.</a:t>
            </a:r>
            <a:endParaRPr lang="ko-KR" altLang="en-US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교통 발달과 공간 변화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모서리가 둥근 직사각형 11"/>
          <p:cNvSpPr/>
          <p:nvPr/>
        </p:nvSpPr>
        <p:spPr bwMode="auto">
          <a:xfrm>
            <a:off x="5366940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1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-180528" y="5805264"/>
            <a:ext cx="4076966" cy="583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lnSpc>
                <a:spcPct val="120000"/>
              </a:lnSpc>
            </a:pPr>
            <a:r>
              <a:rPr lang="ko-KR" altLang="en-US" sz="1400" b="1" dirty="0" smtClean="0"/>
              <a:t>▶ 서울</a:t>
            </a:r>
            <a:r>
              <a:rPr lang="en-US" altLang="ko-KR" sz="1400" b="1" dirty="0" smtClean="0"/>
              <a:t>-</a:t>
            </a:r>
            <a:r>
              <a:rPr lang="ko-KR" altLang="en-US" sz="1400" b="1" dirty="0" smtClean="0"/>
              <a:t>부산 구간 고속 철도 개통에 따른 </a:t>
            </a:r>
            <a:endParaRPr lang="en-US" altLang="ko-KR" sz="1400" b="1" dirty="0" smtClean="0"/>
          </a:p>
          <a:p>
            <a:pPr algn="r" fontAlgn="base">
              <a:lnSpc>
                <a:spcPct val="120000"/>
              </a:lnSpc>
            </a:pPr>
            <a:r>
              <a:rPr lang="en-US" altLang="ko-KR" sz="1400" b="1" dirty="0"/>
              <a:t> </a:t>
            </a:r>
            <a:r>
              <a:rPr lang="en-US" altLang="ko-KR" sz="1400" b="1" dirty="0" smtClean="0"/>
              <a:t> </a:t>
            </a:r>
            <a:r>
              <a:rPr lang="ko-KR" altLang="en-US" sz="1400" b="1" dirty="0" smtClean="0"/>
              <a:t>교통수단별 여객 수송 분담률 변화</a:t>
            </a:r>
            <a:endParaRPr lang="ko-KR" altLang="en-US" sz="1400" b="1" dirty="0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79912" y="4437112"/>
            <a:ext cx="5234217" cy="1990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702642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27784" y="260648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(141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pic>
        <p:nvPicPr>
          <p:cNvPr id="6" name="Picture 2" descr="C:\Users\ygp\Desktop\형광펜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196752"/>
            <a:ext cx="398082" cy="390773"/>
          </a:xfrm>
          <a:prstGeom prst="rect">
            <a:avLst/>
          </a:prstGeom>
          <a:noFill/>
        </p:spPr>
      </p:pic>
      <p:sp>
        <p:nvSpPr>
          <p:cNvPr id="15" name="직사각형 14"/>
          <p:cNvSpPr/>
          <p:nvPr/>
        </p:nvSpPr>
        <p:spPr>
          <a:xfrm>
            <a:off x="683568" y="1124744"/>
            <a:ext cx="82089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2600" b="1" dirty="0" smtClean="0"/>
              <a:t> </a:t>
            </a:r>
            <a:r>
              <a:rPr lang="ko-KR" altLang="en-US" sz="2800" b="1" dirty="0"/>
              <a:t>고속 철도</a:t>
            </a:r>
            <a:r>
              <a:rPr lang="en-US" altLang="ko-KR" sz="2800" b="1" dirty="0"/>
              <a:t>(KTX) </a:t>
            </a:r>
            <a:r>
              <a:rPr lang="ko-KR" altLang="en-US" sz="2800" b="1" dirty="0"/>
              <a:t>개통의 영향</a:t>
            </a:r>
            <a:endParaRPr lang="ko-KR" alt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교통 발달과 공간 변화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모서리가 둥근 직사각형 11"/>
          <p:cNvSpPr/>
          <p:nvPr/>
        </p:nvSpPr>
        <p:spPr bwMode="auto">
          <a:xfrm>
            <a:off x="5366940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1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1331640" y="6309320"/>
            <a:ext cx="33843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1500" b="1" dirty="0" smtClean="0"/>
              <a:t>▲ 고속 철도 네트워크 현황 및 전망</a:t>
            </a:r>
            <a:endParaRPr lang="ko-KR" altLang="en-US" sz="1500" b="1" dirty="0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11760" y="1628800"/>
            <a:ext cx="4296018" cy="4961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609809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27784" y="260648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(141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pic>
        <p:nvPicPr>
          <p:cNvPr id="6" name="Picture 2" descr="C:\Users\ygp\Desktop\형광펜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196752"/>
            <a:ext cx="398082" cy="390773"/>
          </a:xfrm>
          <a:prstGeom prst="rect">
            <a:avLst/>
          </a:prstGeom>
          <a:noFill/>
        </p:spPr>
      </p:pic>
      <p:sp>
        <p:nvSpPr>
          <p:cNvPr id="15" name="직사각형 14"/>
          <p:cNvSpPr/>
          <p:nvPr/>
        </p:nvSpPr>
        <p:spPr>
          <a:xfrm>
            <a:off x="683568" y="1124744"/>
            <a:ext cx="82089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2600" b="1" dirty="0" smtClean="0"/>
              <a:t> </a:t>
            </a:r>
            <a:r>
              <a:rPr lang="ko-KR" altLang="en-US" sz="2800" b="1" dirty="0"/>
              <a:t>고속 철도</a:t>
            </a:r>
            <a:r>
              <a:rPr lang="en-US" altLang="ko-KR" sz="2800" b="1" dirty="0"/>
              <a:t>(KTX) </a:t>
            </a:r>
            <a:r>
              <a:rPr lang="ko-KR" altLang="en-US" sz="2800" b="1" dirty="0"/>
              <a:t>개통의 영향</a:t>
            </a:r>
            <a:endParaRPr lang="ko-KR" altLang="en-US" sz="2800" dirty="0"/>
          </a:p>
        </p:txBody>
      </p:sp>
      <p:sp>
        <p:nvSpPr>
          <p:cNvPr id="10" name="직사각형 9"/>
          <p:cNvSpPr/>
          <p:nvPr/>
        </p:nvSpPr>
        <p:spPr>
          <a:xfrm>
            <a:off x="144016" y="1982679"/>
            <a:ext cx="8892480" cy="38225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[</a:t>
            </a:r>
            <a:r>
              <a:rPr lang="ko-KR" altLang="en-US" sz="2400" b="1" dirty="0"/>
              <a:t>자료</a:t>
            </a:r>
            <a:r>
              <a:rPr lang="en-US" altLang="ko-KR" sz="2400" b="1" dirty="0"/>
              <a:t>2] </a:t>
            </a:r>
            <a:r>
              <a:rPr lang="ko-KR" altLang="en-US" sz="2400" b="1" dirty="0"/>
              <a:t>고속 철도</a:t>
            </a:r>
            <a:r>
              <a:rPr lang="en-US" altLang="ko-KR" sz="2400" b="1" dirty="0"/>
              <a:t>(KTX) </a:t>
            </a:r>
            <a:r>
              <a:rPr lang="ko-KR" altLang="en-US" sz="2400" b="1" dirty="0"/>
              <a:t>개통이 지역에 끼친 </a:t>
            </a:r>
            <a:r>
              <a:rPr lang="ko-KR" altLang="en-US" sz="2400" b="1" dirty="0" smtClean="0"/>
              <a:t>영향</a:t>
            </a:r>
            <a:endParaRPr lang="en-US" altLang="ko-KR" sz="2400" b="1" dirty="0" smtClean="0"/>
          </a:p>
          <a:p>
            <a:pPr fontAlgn="base">
              <a:lnSpc>
                <a:spcPct val="50000"/>
              </a:lnSpc>
            </a:pP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고속 </a:t>
            </a:r>
            <a:r>
              <a:rPr lang="ko-KR" altLang="en-US" sz="2400" b="1" dirty="0"/>
              <a:t>철도의 개통은 막대한 경제적 효과를 가져온다</a:t>
            </a:r>
            <a:r>
              <a:rPr lang="en-US" altLang="ko-KR" sz="2400" b="1" dirty="0"/>
              <a:t>. </a:t>
            </a:r>
            <a:r>
              <a:rPr lang="ko-KR" altLang="en-US" sz="2400" b="1" dirty="0"/>
              <a:t>호남 고속 철도 개통으로 전라북도 주민이 얻을 수 있는 시간 절감 비용 등의 경제 효과는 약</a:t>
            </a:r>
            <a:r>
              <a:rPr lang="en-US" altLang="ko-KR" sz="2400" b="1" dirty="0"/>
              <a:t>1</a:t>
            </a:r>
            <a:r>
              <a:rPr lang="ko-KR" altLang="en-US" sz="2400" b="1" dirty="0"/>
              <a:t>조 원에 이를 것으로 추정되고 있다</a:t>
            </a:r>
            <a:r>
              <a:rPr lang="en-US" altLang="ko-KR" sz="2400" b="1" dirty="0"/>
              <a:t>.</a:t>
            </a: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/>
              <a:t>고속 철도가 정차하는 도시는 중심지로 부상할 가능성이 </a:t>
            </a:r>
            <a:r>
              <a:rPr lang="ko-KR" altLang="en-US" sz="2400" b="1" dirty="0" smtClean="0"/>
              <a:t>높아지며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지역 이미지 개선 등의 효과를 얻을 수 있다</a:t>
            </a:r>
            <a:r>
              <a:rPr lang="en-US" altLang="ko-KR" sz="2400" b="1" dirty="0"/>
              <a:t>. </a:t>
            </a:r>
            <a:r>
              <a:rPr lang="ko-KR" altLang="en-US" sz="2400" b="1" dirty="0"/>
              <a:t>또한 </a:t>
            </a:r>
            <a:r>
              <a:rPr lang="ko-KR" altLang="en-US" sz="2400" b="1" dirty="0" err="1" smtClean="0"/>
              <a:t>정차역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주변은 해당 도시의 교통 중심지로 다양한 산업을 유인할 수 있어 지역 경제가 활성화된다</a:t>
            </a:r>
            <a:r>
              <a:rPr lang="en-US" altLang="ko-KR" sz="2400" b="1" dirty="0" smtClean="0"/>
              <a:t>.</a:t>
            </a:r>
            <a:endParaRPr lang="ko-KR" altLang="en-US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교통 발달과 공간 변화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모서리가 둥근 직사각형 11"/>
          <p:cNvSpPr/>
          <p:nvPr/>
        </p:nvSpPr>
        <p:spPr bwMode="auto">
          <a:xfrm>
            <a:off x="5366940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1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19406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27784" y="260648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(141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pic>
        <p:nvPicPr>
          <p:cNvPr id="6" name="Picture 2" descr="C:\Users\ygp\Desktop\형광펜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196752"/>
            <a:ext cx="398082" cy="390773"/>
          </a:xfrm>
          <a:prstGeom prst="rect">
            <a:avLst/>
          </a:prstGeom>
          <a:noFill/>
        </p:spPr>
      </p:pic>
      <p:sp>
        <p:nvSpPr>
          <p:cNvPr id="15" name="직사각형 14"/>
          <p:cNvSpPr/>
          <p:nvPr/>
        </p:nvSpPr>
        <p:spPr>
          <a:xfrm>
            <a:off x="683568" y="1124744"/>
            <a:ext cx="82089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2600" b="1" dirty="0" smtClean="0"/>
              <a:t> </a:t>
            </a:r>
            <a:r>
              <a:rPr lang="ko-KR" altLang="en-US" sz="2800" b="1" dirty="0"/>
              <a:t>고속 철도</a:t>
            </a:r>
            <a:r>
              <a:rPr lang="en-US" altLang="ko-KR" sz="2800" b="1" dirty="0"/>
              <a:t>(KTX) </a:t>
            </a:r>
            <a:r>
              <a:rPr lang="ko-KR" altLang="en-US" sz="2800" b="1" dirty="0"/>
              <a:t>개통의 영향</a:t>
            </a:r>
            <a:endParaRPr lang="ko-KR" altLang="en-US" sz="2800" dirty="0"/>
          </a:p>
        </p:txBody>
      </p:sp>
      <p:sp>
        <p:nvSpPr>
          <p:cNvPr id="10" name="직사각형 9"/>
          <p:cNvSpPr/>
          <p:nvPr/>
        </p:nvSpPr>
        <p:spPr>
          <a:xfrm>
            <a:off x="144016" y="1719093"/>
            <a:ext cx="8892480" cy="48782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2370" b="1" dirty="0" smtClean="0"/>
              <a:t> 고속 </a:t>
            </a:r>
            <a:r>
              <a:rPr lang="ko-KR" altLang="en-US" sz="2370" b="1" dirty="0"/>
              <a:t>철도의 개통으로 교통이 </a:t>
            </a:r>
            <a:r>
              <a:rPr lang="ko-KR" altLang="en-US" sz="2370" b="1" dirty="0" smtClean="0"/>
              <a:t>편리</a:t>
            </a:r>
            <a:endParaRPr lang="en-US" altLang="ko-KR" sz="2370" b="1" dirty="0" smtClean="0"/>
          </a:p>
          <a:p>
            <a:pPr fontAlgn="base">
              <a:lnSpc>
                <a:spcPct val="120000"/>
              </a:lnSpc>
            </a:pPr>
            <a:r>
              <a:rPr lang="ko-KR" altLang="en-US" sz="2370" b="1" dirty="0" smtClean="0"/>
              <a:t>해지면 </a:t>
            </a:r>
            <a:r>
              <a:rPr lang="ko-KR" altLang="en-US" sz="2370" b="1" dirty="0"/>
              <a:t>지역 간 교류가 증대되는데</a:t>
            </a:r>
            <a:r>
              <a:rPr lang="en-US" altLang="ko-KR" sz="2370" b="1" dirty="0"/>
              <a:t>, </a:t>
            </a:r>
            <a:endParaRPr lang="en-US" altLang="ko-KR" sz="2370" b="1" dirty="0" smtClean="0"/>
          </a:p>
          <a:p>
            <a:pPr fontAlgn="base">
              <a:lnSpc>
                <a:spcPct val="120000"/>
              </a:lnSpc>
            </a:pPr>
            <a:r>
              <a:rPr lang="ko-KR" altLang="en-US" sz="2370" b="1" dirty="0" smtClean="0"/>
              <a:t>그 </a:t>
            </a:r>
            <a:r>
              <a:rPr lang="ko-KR" altLang="en-US" sz="2370" b="1" dirty="0"/>
              <a:t>과정에서 수도권에 비해 </a:t>
            </a:r>
            <a:r>
              <a:rPr lang="ko-KR" altLang="en-US" sz="2370" b="1" dirty="0" smtClean="0"/>
              <a:t>상대적</a:t>
            </a:r>
            <a:endParaRPr lang="en-US" altLang="ko-KR" sz="2370" b="1" dirty="0" smtClean="0"/>
          </a:p>
          <a:p>
            <a:pPr fontAlgn="base">
              <a:lnSpc>
                <a:spcPct val="120000"/>
              </a:lnSpc>
            </a:pPr>
            <a:r>
              <a:rPr lang="ko-KR" altLang="en-US" sz="2370" b="1" dirty="0" err="1" smtClean="0"/>
              <a:t>으로</a:t>
            </a:r>
            <a:r>
              <a:rPr lang="ko-KR" altLang="en-US" sz="2370" b="1" dirty="0" smtClean="0"/>
              <a:t> </a:t>
            </a:r>
            <a:r>
              <a:rPr lang="ko-KR" altLang="en-US" sz="2370" b="1" dirty="0"/>
              <a:t>경쟁력이 떨어지는 지역의 </a:t>
            </a:r>
            <a:r>
              <a:rPr lang="ko-KR" altLang="en-US" sz="2370" b="1" dirty="0" smtClean="0"/>
              <a:t>경제</a:t>
            </a:r>
            <a:endParaRPr lang="en-US" altLang="ko-KR" sz="2370" b="1" dirty="0" smtClean="0"/>
          </a:p>
          <a:p>
            <a:pPr fontAlgn="base">
              <a:lnSpc>
                <a:spcPct val="120000"/>
              </a:lnSpc>
            </a:pPr>
            <a:r>
              <a:rPr lang="ko-KR" altLang="en-US" sz="2370" b="1" dirty="0" smtClean="0"/>
              <a:t>활동이 위축되는 ‘</a:t>
            </a:r>
            <a:r>
              <a:rPr lang="ko-KR" altLang="en-US" sz="2370" b="1" dirty="0"/>
              <a:t>빨대 효과’가 </a:t>
            </a:r>
            <a:r>
              <a:rPr lang="ko-KR" altLang="en-US" sz="2370" b="1" dirty="0" smtClean="0"/>
              <a:t>발생할</a:t>
            </a:r>
            <a:endParaRPr lang="en-US" altLang="ko-KR" sz="2370" b="1" dirty="0" smtClean="0"/>
          </a:p>
          <a:p>
            <a:pPr fontAlgn="base">
              <a:lnSpc>
                <a:spcPct val="120000"/>
              </a:lnSpc>
            </a:pPr>
            <a:r>
              <a:rPr lang="ko-KR" altLang="en-US" sz="2370" b="1" dirty="0" smtClean="0"/>
              <a:t>수 </a:t>
            </a:r>
            <a:r>
              <a:rPr lang="ko-KR" altLang="en-US" sz="2370" b="1" dirty="0"/>
              <a:t>있다</a:t>
            </a:r>
            <a:r>
              <a:rPr lang="en-US" altLang="ko-KR" sz="2370" b="1" dirty="0"/>
              <a:t>. </a:t>
            </a:r>
            <a:r>
              <a:rPr lang="ko-KR" altLang="en-US" sz="2370" b="1" dirty="0"/>
              <a:t>즉</a:t>
            </a:r>
            <a:r>
              <a:rPr lang="en-US" altLang="ko-KR" sz="2370" b="1" dirty="0"/>
              <a:t>, </a:t>
            </a:r>
            <a:r>
              <a:rPr lang="ko-KR" altLang="en-US" sz="2370" b="1" dirty="0"/>
              <a:t>관광</a:t>
            </a:r>
            <a:r>
              <a:rPr lang="en-US" altLang="ko-KR" sz="2370" b="1" dirty="0"/>
              <a:t>·</a:t>
            </a:r>
            <a:r>
              <a:rPr lang="ko-KR" altLang="en-US" sz="2370" b="1" dirty="0"/>
              <a:t>쇼핑</a:t>
            </a:r>
            <a:r>
              <a:rPr lang="en-US" altLang="ko-KR" sz="2370" b="1" dirty="0"/>
              <a:t>·</a:t>
            </a:r>
            <a:r>
              <a:rPr lang="ko-KR" altLang="en-US" sz="2370" b="1" dirty="0"/>
              <a:t>교육</a:t>
            </a:r>
            <a:r>
              <a:rPr lang="en-US" altLang="ko-KR" sz="2370" b="1" dirty="0"/>
              <a:t>·</a:t>
            </a:r>
            <a:r>
              <a:rPr lang="ko-KR" altLang="en-US" sz="2370" b="1" dirty="0"/>
              <a:t>의료</a:t>
            </a:r>
            <a:r>
              <a:rPr lang="en-US" altLang="ko-KR" sz="2370" b="1" dirty="0"/>
              <a:t>·</a:t>
            </a:r>
            <a:r>
              <a:rPr lang="ko-KR" altLang="en-US" sz="2370" b="1" dirty="0" smtClean="0"/>
              <a:t>문화</a:t>
            </a:r>
            <a:endParaRPr lang="en-US" altLang="ko-KR" sz="2370" b="1" dirty="0" smtClean="0"/>
          </a:p>
          <a:p>
            <a:pPr fontAlgn="base">
              <a:lnSpc>
                <a:spcPct val="120000"/>
              </a:lnSpc>
            </a:pPr>
            <a:r>
              <a:rPr lang="ko-KR" altLang="en-US" sz="2370" b="1" dirty="0" smtClean="0"/>
              <a:t>활동 </a:t>
            </a:r>
            <a:r>
              <a:rPr lang="ko-KR" altLang="en-US" sz="2370" b="1" dirty="0"/>
              <a:t>등의 수요가 고속 철도를 </a:t>
            </a:r>
            <a:r>
              <a:rPr lang="ko-KR" altLang="en-US" sz="2370" b="1" dirty="0" smtClean="0"/>
              <a:t>통해 </a:t>
            </a:r>
            <a:r>
              <a:rPr lang="ko-KR" altLang="en-US" sz="2370" b="1" dirty="0"/>
              <a:t>수도권으로 이동할 수 있다</a:t>
            </a:r>
            <a:r>
              <a:rPr lang="en-US" altLang="ko-KR" sz="2370" b="1" dirty="0"/>
              <a:t>. </a:t>
            </a:r>
            <a:r>
              <a:rPr lang="ko-KR" altLang="en-US" sz="2370" b="1" dirty="0"/>
              <a:t>하지만 </a:t>
            </a:r>
            <a:r>
              <a:rPr lang="ko-KR" altLang="en-US" sz="2370" b="1" dirty="0" smtClean="0"/>
              <a:t>이러한 </a:t>
            </a:r>
            <a:r>
              <a:rPr lang="ko-KR" altLang="en-US" sz="2370" b="1" dirty="0"/>
              <a:t>빨대 효과의 </a:t>
            </a:r>
            <a:r>
              <a:rPr lang="ko-KR" altLang="en-US" sz="2370" b="1" dirty="0" smtClean="0"/>
              <a:t>실제 </a:t>
            </a:r>
            <a:r>
              <a:rPr lang="ko-KR" altLang="en-US" sz="2370" b="1" dirty="0"/>
              <a:t>발생 여부와 관련해서는 </a:t>
            </a:r>
            <a:r>
              <a:rPr lang="ko-KR" altLang="en-US" sz="2370" b="1" dirty="0" smtClean="0"/>
              <a:t>논란이 </a:t>
            </a:r>
            <a:r>
              <a:rPr lang="ko-KR" altLang="en-US" sz="2370" b="1" dirty="0"/>
              <a:t>있다</a:t>
            </a:r>
            <a:r>
              <a:rPr lang="en-US" altLang="ko-KR" sz="2370" b="1" dirty="0" smtClean="0"/>
              <a:t>.</a:t>
            </a:r>
          </a:p>
          <a:p>
            <a:pPr fontAlgn="base">
              <a:lnSpc>
                <a:spcPct val="20000"/>
              </a:lnSpc>
            </a:pPr>
            <a:endParaRPr lang="ko-KR" altLang="en-US" sz="1900" b="1" dirty="0"/>
          </a:p>
          <a:p>
            <a:pPr fontAlgn="base">
              <a:lnSpc>
                <a:spcPct val="120000"/>
              </a:lnSpc>
            </a:pPr>
            <a:r>
              <a:rPr lang="en-US" altLang="ko-KR" b="1" dirty="0" smtClean="0"/>
              <a:t>* </a:t>
            </a:r>
            <a:r>
              <a:rPr lang="ko-KR" altLang="en-US" b="1" dirty="0" smtClean="0"/>
              <a:t>빨대 </a:t>
            </a:r>
            <a:r>
              <a:rPr lang="ko-KR" altLang="en-US" b="1" dirty="0"/>
              <a:t>효과</a:t>
            </a:r>
            <a:r>
              <a:rPr lang="en-US" altLang="ko-KR" b="1" dirty="0"/>
              <a:t>: </a:t>
            </a:r>
            <a:r>
              <a:rPr lang="ko-KR" altLang="en-US" b="1" dirty="0"/>
              <a:t>고속 국도나 고속 철도 등의 개통으로 대도시가 주변 중소 </a:t>
            </a:r>
            <a:r>
              <a:rPr lang="ko-KR" altLang="en-US" b="1" dirty="0" smtClean="0"/>
              <a:t>도시의 </a:t>
            </a:r>
            <a:endParaRPr lang="en-US" altLang="ko-KR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b="1" dirty="0"/>
              <a:t> </a:t>
            </a:r>
            <a:r>
              <a:rPr lang="ko-KR" altLang="en-US" b="1" dirty="0" smtClean="0"/>
              <a:t>인구나 </a:t>
            </a:r>
            <a:r>
              <a:rPr lang="ko-KR" altLang="en-US" b="1" dirty="0"/>
              <a:t>경제력을 흡수하는 현상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교통 발달과 공간 변화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모서리가 둥근 직사각형 11"/>
          <p:cNvSpPr/>
          <p:nvPr/>
        </p:nvSpPr>
        <p:spPr bwMode="auto">
          <a:xfrm>
            <a:off x="5366940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1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45534" y="1732418"/>
            <a:ext cx="3107104" cy="2565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475555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27784" y="260648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(141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pic>
        <p:nvPicPr>
          <p:cNvPr id="6" name="Picture 2" descr="C:\Users\ygp\Desktop\형광펜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196752"/>
            <a:ext cx="398082" cy="390773"/>
          </a:xfrm>
          <a:prstGeom prst="rect">
            <a:avLst/>
          </a:prstGeom>
          <a:noFill/>
        </p:spPr>
      </p:pic>
      <p:sp>
        <p:nvSpPr>
          <p:cNvPr id="15" name="직사각형 14"/>
          <p:cNvSpPr/>
          <p:nvPr/>
        </p:nvSpPr>
        <p:spPr>
          <a:xfrm>
            <a:off x="683568" y="1124744"/>
            <a:ext cx="82089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2600" b="1" dirty="0" smtClean="0"/>
              <a:t> </a:t>
            </a:r>
            <a:r>
              <a:rPr lang="ko-KR" altLang="en-US" sz="2800" b="1" dirty="0"/>
              <a:t>고속 철도</a:t>
            </a:r>
            <a:r>
              <a:rPr lang="en-US" altLang="ko-KR" sz="2800" b="1" dirty="0"/>
              <a:t>(KTX) </a:t>
            </a:r>
            <a:r>
              <a:rPr lang="ko-KR" altLang="en-US" sz="2800" b="1" dirty="0"/>
              <a:t>개통의 영향</a:t>
            </a:r>
            <a:endParaRPr lang="ko-KR" altLang="en-US" sz="2800" dirty="0"/>
          </a:p>
        </p:txBody>
      </p:sp>
      <p:sp>
        <p:nvSpPr>
          <p:cNvPr id="10" name="직사각형 9"/>
          <p:cNvSpPr/>
          <p:nvPr/>
        </p:nvSpPr>
        <p:spPr>
          <a:xfrm>
            <a:off x="179512" y="1628800"/>
            <a:ext cx="8892480" cy="51848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2350" b="1" dirty="0" smtClean="0"/>
              <a:t> </a:t>
            </a:r>
            <a:r>
              <a:rPr lang="ko-KR" altLang="en-US" sz="2350" b="1" dirty="0"/>
              <a:t>활동① </a:t>
            </a:r>
            <a:r>
              <a:rPr lang="en-US" altLang="ko-KR" sz="2350" b="1" dirty="0"/>
              <a:t>[</a:t>
            </a:r>
            <a:r>
              <a:rPr lang="ko-KR" altLang="en-US" sz="2350" b="1" dirty="0"/>
              <a:t>자료</a:t>
            </a:r>
            <a:r>
              <a:rPr lang="en-US" altLang="ko-KR" sz="2350" b="1" dirty="0"/>
              <a:t>1]</a:t>
            </a:r>
            <a:r>
              <a:rPr lang="ko-KR" altLang="en-US" sz="2350" b="1" dirty="0"/>
              <a:t>을 통해 고속 철도 개통 이전과 이후의 </a:t>
            </a:r>
            <a:r>
              <a:rPr lang="ko-KR" altLang="en-US" sz="2350" b="1" dirty="0" smtClean="0"/>
              <a:t>서울 </a:t>
            </a:r>
            <a:r>
              <a:rPr lang="en-US" altLang="ko-KR" sz="2350" b="1" dirty="0" smtClean="0"/>
              <a:t>– </a:t>
            </a:r>
            <a:endParaRPr lang="en-US" altLang="ko-KR" sz="2350" b="1" dirty="0"/>
          </a:p>
          <a:p>
            <a:pPr fontAlgn="base">
              <a:lnSpc>
                <a:spcPct val="120000"/>
              </a:lnSpc>
            </a:pPr>
            <a:r>
              <a:rPr lang="en-US" altLang="ko-KR" sz="2350" b="1" dirty="0" smtClean="0"/>
              <a:t>         </a:t>
            </a:r>
            <a:r>
              <a:rPr lang="ko-KR" altLang="en-US" sz="2350" b="1" dirty="0" smtClean="0"/>
              <a:t>부산 간 </a:t>
            </a:r>
            <a:r>
              <a:rPr lang="ko-KR" altLang="en-US" sz="2350" b="1" dirty="0"/>
              <a:t>교통수단별 여객 수송 분담률 변화의 </a:t>
            </a:r>
            <a:r>
              <a:rPr lang="ko-KR" altLang="en-US" sz="2350" b="1" dirty="0" smtClean="0"/>
              <a:t>특징을 말해</a:t>
            </a:r>
            <a:endParaRPr lang="en-US" altLang="ko-KR" sz="235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350" b="1" dirty="0"/>
              <a:t> </a:t>
            </a:r>
            <a:r>
              <a:rPr lang="en-US" altLang="ko-KR" sz="2350" b="1" dirty="0" smtClean="0"/>
              <a:t>       </a:t>
            </a:r>
            <a:r>
              <a:rPr lang="ko-KR" altLang="en-US" sz="2350" b="1" dirty="0" smtClean="0"/>
              <a:t> </a:t>
            </a:r>
            <a:r>
              <a:rPr lang="ko-KR" altLang="en-US" sz="2350" b="1" dirty="0"/>
              <a:t>보자</a:t>
            </a:r>
            <a:r>
              <a:rPr lang="en-US" altLang="ko-KR" sz="2350" b="1" dirty="0" smtClean="0"/>
              <a:t>.</a:t>
            </a:r>
          </a:p>
          <a:p>
            <a:pPr fontAlgn="base">
              <a:lnSpc>
                <a:spcPct val="30000"/>
              </a:lnSpc>
            </a:pPr>
            <a:endParaRPr lang="ko-KR" altLang="en-US" sz="2350" b="1" dirty="0"/>
          </a:p>
          <a:p>
            <a:pPr fontAlgn="base">
              <a:lnSpc>
                <a:spcPct val="120000"/>
              </a:lnSpc>
            </a:pPr>
            <a:r>
              <a:rPr lang="ko-KR" altLang="en-US" sz="2350" b="1" dirty="0" smtClean="0"/>
              <a:t>  </a:t>
            </a:r>
            <a:r>
              <a:rPr lang="ko-KR" altLang="en-US" sz="2350" b="1" dirty="0" smtClean="0">
                <a:solidFill>
                  <a:schemeClr val="accent2">
                    <a:lumMod val="75000"/>
                  </a:schemeClr>
                </a:solidFill>
              </a:rPr>
              <a:t>항공의 </a:t>
            </a:r>
            <a:r>
              <a:rPr lang="ko-KR" altLang="en-US" sz="2350" b="1" dirty="0">
                <a:solidFill>
                  <a:schemeClr val="accent2">
                    <a:lumMod val="75000"/>
                  </a:schemeClr>
                </a:solidFill>
              </a:rPr>
              <a:t>이용 비중이 감소하고</a:t>
            </a:r>
            <a:r>
              <a:rPr lang="en-US" altLang="ko-KR" sz="235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ko-KR" altLang="en-US" sz="2350" b="1" dirty="0">
                <a:solidFill>
                  <a:schemeClr val="accent2">
                    <a:lumMod val="75000"/>
                  </a:schemeClr>
                </a:solidFill>
              </a:rPr>
              <a:t>철도</a:t>
            </a:r>
            <a:r>
              <a:rPr lang="en-US" altLang="ko-KR" sz="2350" b="1" dirty="0">
                <a:solidFill>
                  <a:schemeClr val="accent2">
                    <a:lumMod val="75000"/>
                  </a:schemeClr>
                </a:solidFill>
              </a:rPr>
              <a:t>(KTX </a:t>
            </a:r>
            <a:r>
              <a:rPr lang="ko-KR" altLang="en-US" sz="2350" b="1" dirty="0">
                <a:solidFill>
                  <a:schemeClr val="accent2">
                    <a:lumMod val="75000"/>
                  </a:schemeClr>
                </a:solidFill>
              </a:rPr>
              <a:t>포함</a:t>
            </a:r>
            <a:r>
              <a:rPr lang="en-US" altLang="ko-KR" sz="2350" b="1" dirty="0">
                <a:solidFill>
                  <a:schemeClr val="accent2">
                    <a:lumMod val="75000"/>
                  </a:schemeClr>
                </a:solidFill>
              </a:rPr>
              <a:t>)</a:t>
            </a:r>
            <a:r>
              <a:rPr lang="ko-KR" altLang="en-US" sz="2350" b="1" dirty="0">
                <a:solidFill>
                  <a:schemeClr val="accent2">
                    <a:lumMod val="75000"/>
                  </a:schemeClr>
                </a:solidFill>
              </a:rPr>
              <a:t>의 이용 비중이 </a:t>
            </a:r>
            <a:endParaRPr lang="en-US" altLang="ko-KR" sz="235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en-US" altLang="ko-KR" sz="235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ko-KR" altLang="en-US" sz="2350" b="1" dirty="0" smtClean="0">
                <a:solidFill>
                  <a:schemeClr val="accent2">
                    <a:lumMod val="75000"/>
                  </a:schemeClr>
                </a:solidFill>
              </a:rPr>
              <a:t>크게 </a:t>
            </a:r>
            <a:r>
              <a:rPr lang="ko-KR" altLang="en-US" sz="2350" b="1" dirty="0">
                <a:solidFill>
                  <a:schemeClr val="accent2">
                    <a:lumMod val="75000"/>
                  </a:schemeClr>
                </a:solidFill>
              </a:rPr>
              <a:t>증가하였다</a:t>
            </a:r>
            <a:r>
              <a:rPr lang="en-US" altLang="ko-KR" sz="2350" b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pPr fontAlgn="base">
              <a:lnSpc>
                <a:spcPct val="50000"/>
              </a:lnSpc>
            </a:pPr>
            <a:endParaRPr lang="ko-KR" altLang="en-US" sz="2350" b="1" dirty="0"/>
          </a:p>
          <a:p>
            <a:pPr fontAlgn="base">
              <a:lnSpc>
                <a:spcPct val="120000"/>
              </a:lnSpc>
            </a:pPr>
            <a:r>
              <a:rPr lang="ko-KR" altLang="en-US" sz="2350" b="1" dirty="0"/>
              <a:t>활동② </a:t>
            </a:r>
            <a:r>
              <a:rPr lang="en-US" altLang="ko-KR" sz="2350" b="1" dirty="0"/>
              <a:t>[</a:t>
            </a:r>
            <a:r>
              <a:rPr lang="ko-KR" altLang="en-US" sz="2350" b="1" dirty="0"/>
              <a:t>자료</a:t>
            </a:r>
            <a:r>
              <a:rPr lang="en-US" altLang="ko-KR" sz="2350" b="1" dirty="0"/>
              <a:t>2]</a:t>
            </a:r>
            <a:r>
              <a:rPr lang="ko-KR" altLang="en-US" sz="2350" b="1" dirty="0"/>
              <a:t>를 통해 고속 철도 개통이 지역 및 주민 </a:t>
            </a:r>
            <a:r>
              <a:rPr lang="ko-KR" altLang="en-US" sz="2350" b="1" dirty="0" smtClean="0"/>
              <a:t>생활에</a:t>
            </a:r>
            <a:endParaRPr lang="en-US" altLang="ko-KR" sz="235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350" b="1" dirty="0"/>
              <a:t> </a:t>
            </a:r>
            <a:r>
              <a:rPr lang="en-US" altLang="ko-KR" sz="2350" b="1" dirty="0" smtClean="0"/>
              <a:t>      </a:t>
            </a:r>
            <a:r>
              <a:rPr lang="ko-KR" altLang="en-US" sz="2350" b="1" dirty="0" smtClean="0"/>
              <a:t> </a:t>
            </a:r>
            <a:r>
              <a:rPr lang="ko-KR" altLang="en-US" sz="2350" b="1" dirty="0"/>
              <a:t>끼치는 영향을 설명해 보고</a:t>
            </a:r>
            <a:r>
              <a:rPr lang="en-US" altLang="ko-KR" sz="2350" b="1" dirty="0"/>
              <a:t>, </a:t>
            </a:r>
            <a:r>
              <a:rPr lang="ko-KR" altLang="en-US" sz="2350" b="1" dirty="0"/>
              <a:t>빨대 효과의 발생 여부를 </a:t>
            </a:r>
            <a:endParaRPr lang="en-US" altLang="ko-KR" sz="235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350" b="1" dirty="0"/>
              <a:t> </a:t>
            </a:r>
            <a:r>
              <a:rPr lang="en-US" altLang="ko-KR" sz="2350" b="1" dirty="0" smtClean="0"/>
              <a:t>       </a:t>
            </a:r>
            <a:r>
              <a:rPr lang="ko-KR" altLang="en-US" sz="2350" b="1" dirty="0" smtClean="0"/>
              <a:t>토의해 </a:t>
            </a:r>
            <a:r>
              <a:rPr lang="ko-KR" altLang="en-US" sz="2350" b="1" dirty="0"/>
              <a:t>보자</a:t>
            </a:r>
            <a:r>
              <a:rPr lang="en-US" altLang="ko-KR" sz="2350" b="1" dirty="0" smtClean="0"/>
              <a:t>.</a:t>
            </a:r>
          </a:p>
          <a:p>
            <a:pPr fontAlgn="base">
              <a:lnSpc>
                <a:spcPct val="20000"/>
              </a:lnSpc>
            </a:pPr>
            <a:endParaRPr lang="ko-KR" altLang="en-US" sz="2350" b="1" dirty="0"/>
          </a:p>
          <a:p>
            <a:pPr fontAlgn="base">
              <a:lnSpc>
                <a:spcPct val="120000"/>
              </a:lnSpc>
            </a:pPr>
            <a:r>
              <a:rPr lang="ko-KR" altLang="en-US" sz="2350" b="1" dirty="0" smtClean="0">
                <a:solidFill>
                  <a:schemeClr val="accent2">
                    <a:lumMod val="75000"/>
                  </a:schemeClr>
                </a:solidFill>
              </a:rPr>
              <a:t> 고속 </a:t>
            </a:r>
            <a:r>
              <a:rPr lang="ko-KR" altLang="en-US" sz="2350" b="1" dirty="0">
                <a:solidFill>
                  <a:schemeClr val="accent2">
                    <a:lumMod val="75000"/>
                  </a:schemeClr>
                </a:solidFill>
              </a:rPr>
              <a:t>철도 개통은 경제적 효과뿐만 아니라 지역 이미지 개선 </a:t>
            </a:r>
            <a:endParaRPr lang="en-US" altLang="ko-KR" sz="235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ko-KR" altLang="en-US" sz="2350" b="1" dirty="0" smtClean="0">
                <a:solidFill>
                  <a:schemeClr val="accent2">
                    <a:lumMod val="75000"/>
                  </a:schemeClr>
                </a:solidFill>
              </a:rPr>
              <a:t>등의 </a:t>
            </a:r>
            <a:r>
              <a:rPr lang="ko-KR" altLang="en-US" sz="2350" b="1" dirty="0">
                <a:solidFill>
                  <a:schemeClr val="accent2">
                    <a:lumMod val="75000"/>
                  </a:schemeClr>
                </a:solidFill>
              </a:rPr>
              <a:t>긍정적인 영향을 주지만</a:t>
            </a:r>
            <a:r>
              <a:rPr lang="en-US" altLang="ko-KR" sz="235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ko-KR" altLang="en-US" sz="2350" b="1" dirty="0">
                <a:solidFill>
                  <a:schemeClr val="accent2">
                    <a:lumMod val="75000"/>
                  </a:schemeClr>
                </a:solidFill>
              </a:rPr>
              <a:t>빨대 효과가 발생할 경우 지역 </a:t>
            </a:r>
            <a:endParaRPr lang="en-US" altLang="ko-KR" sz="235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ko-KR" altLang="en-US" sz="2350" b="1" dirty="0" smtClean="0">
                <a:solidFill>
                  <a:schemeClr val="accent2">
                    <a:lumMod val="75000"/>
                  </a:schemeClr>
                </a:solidFill>
              </a:rPr>
              <a:t>경제의 </a:t>
            </a:r>
            <a:r>
              <a:rPr lang="ko-KR" altLang="en-US" sz="2350" b="1" dirty="0">
                <a:solidFill>
                  <a:schemeClr val="accent2">
                    <a:lumMod val="75000"/>
                  </a:schemeClr>
                </a:solidFill>
              </a:rPr>
              <a:t>악화를 가져올 수도 있다</a:t>
            </a:r>
            <a:r>
              <a:rPr lang="en-US" altLang="ko-KR" sz="2350" b="1" dirty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ko-KR" altLang="en-US" sz="235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교통 발달과 공간 변화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모서리가 둥근 직사각형 11"/>
          <p:cNvSpPr/>
          <p:nvPr/>
        </p:nvSpPr>
        <p:spPr bwMode="auto">
          <a:xfrm>
            <a:off x="5366940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1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461916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27784" y="260648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(141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pic>
        <p:nvPicPr>
          <p:cNvPr id="6" name="Picture 2" descr="C:\Users\ygp\Desktop\형광펜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196752"/>
            <a:ext cx="398082" cy="390773"/>
          </a:xfrm>
          <a:prstGeom prst="rect">
            <a:avLst/>
          </a:prstGeom>
          <a:noFill/>
        </p:spPr>
      </p:pic>
      <p:sp>
        <p:nvSpPr>
          <p:cNvPr id="15" name="직사각형 14"/>
          <p:cNvSpPr/>
          <p:nvPr/>
        </p:nvSpPr>
        <p:spPr>
          <a:xfrm>
            <a:off x="683568" y="1124744"/>
            <a:ext cx="82089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2600" b="1" dirty="0" smtClean="0"/>
              <a:t> </a:t>
            </a:r>
            <a:r>
              <a:rPr lang="ko-KR" altLang="en-US" sz="2800" b="1" dirty="0"/>
              <a:t>고속 철도</a:t>
            </a:r>
            <a:r>
              <a:rPr lang="en-US" altLang="ko-KR" sz="2800" b="1" dirty="0"/>
              <a:t>(KTX) </a:t>
            </a:r>
            <a:r>
              <a:rPr lang="ko-KR" altLang="en-US" sz="2800" b="1" dirty="0"/>
              <a:t>개통의 영향</a:t>
            </a:r>
            <a:endParaRPr lang="ko-KR" altLang="en-US" sz="2800" dirty="0"/>
          </a:p>
        </p:txBody>
      </p:sp>
      <p:sp>
        <p:nvSpPr>
          <p:cNvPr id="10" name="직사각형 9"/>
          <p:cNvSpPr/>
          <p:nvPr/>
        </p:nvSpPr>
        <p:spPr>
          <a:xfrm>
            <a:off x="107504" y="1772816"/>
            <a:ext cx="88924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2300" b="1" dirty="0" smtClean="0"/>
              <a:t> </a:t>
            </a:r>
            <a:r>
              <a:rPr lang="ko-KR" altLang="en-US" sz="2400" b="1" dirty="0"/>
              <a:t>활동③ 고속 철도가 지역 및 주민 생활에 끼치는 영향과 </a:t>
            </a:r>
            <a:r>
              <a:rPr lang="ko-KR" altLang="en-US" sz="2400" b="1" dirty="0" smtClean="0"/>
              <a:t>관련된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    </a:t>
            </a:r>
            <a:r>
              <a:rPr lang="ko-KR" altLang="en-US" sz="2400" b="1" dirty="0" smtClean="0"/>
              <a:t> 실제 사례를 </a:t>
            </a:r>
            <a:r>
              <a:rPr lang="ko-KR" altLang="en-US" sz="2400" b="1" dirty="0"/>
              <a:t>인터넷에서 조사하여 발표해 보자</a:t>
            </a:r>
            <a:r>
              <a:rPr lang="en-US" altLang="ko-KR" sz="2400" b="1" dirty="0" smtClean="0"/>
              <a:t>.</a:t>
            </a:r>
          </a:p>
          <a:p>
            <a:pPr fontAlgn="base">
              <a:lnSpc>
                <a:spcPct val="120000"/>
              </a:lnSpc>
            </a:pP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/>
              <a:t> </a:t>
            </a:r>
            <a:r>
              <a:rPr lang="en-US" altLang="ko-KR" sz="2400" b="1" dirty="0" smtClean="0">
                <a:solidFill>
                  <a:schemeClr val="accent2">
                    <a:lumMod val="75000"/>
                  </a:schemeClr>
                </a:solidFill>
              </a:rPr>
              <a:t>KTX </a:t>
            </a:r>
            <a:r>
              <a:rPr lang="ko-KR" altLang="en-US" sz="2400" b="1" dirty="0" err="1">
                <a:solidFill>
                  <a:schemeClr val="accent2">
                    <a:lumMod val="75000"/>
                  </a:schemeClr>
                </a:solidFill>
              </a:rPr>
              <a:t>통근족과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KTX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부부 등 다양한 실제 사례를 인터넷을 통해 조사해 본다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ko-KR" altLang="en-US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교통 발달과 공간 변화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모서리가 둥근 직사각형 11"/>
          <p:cNvSpPr/>
          <p:nvPr/>
        </p:nvSpPr>
        <p:spPr bwMode="auto">
          <a:xfrm>
            <a:off x="5366940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1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89663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1341806"/>
            <a:ext cx="8640960" cy="50044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fontAlgn="base">
              <a:lnSpc>
                <a:spcPct val="120000"/>
              </a:lnSpc>
              <a:buAutoNum type="arabicPeriod"/>
            </a:pPr>
            <a:r>
              <a:rPr lang="ko-KR" altLang="en-US" sz="2400" b="1" dirty="0" smtClean="0"/>
              <a:t>물자를 </a:t>
            </a:r>
            <a:r>
              <a:rPr lang="ko-KR" altLang="en-US" sz="2400" b="1" dirty="0"/>
              <a:t>한 장소에서 다른 장소로 이동시키는 수송을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무엇이라고 </a:t>
            </a:r>
            <a:r>
              <a:rPr lang="ko-KR" altLang="en-US" sz="2400" b="1" dirty="0"/>
              <a:t>하는가</a:t>
            </a:r>
            <a:r>
              <a:rPr lang="en-US" altLang="ko-KR" sz="2400" b="1" dirty="0"/>
              <a:t>? </a:t>
            </a:r>
            <a:endParaRPr lang="en-US" altLang="ko-KR" sz="2400" b="1" dirty="0" smtClean="0"/>
          </a:p>
          <a:p>
            <a:pPr fontAlgn="base">
              <a:lnSpc>
                <a:spcPct val="50000"/>
              </a:lnSpc>
            </a:pP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  답</a:t>
            </a:r>
            <a:r>
              <a:rPr lang="en-US" altLang="ko-KR" sz="2400" b="1" dirty="0"/>
              <a:t>:</a:t>
            </a:r>
            <a:r>
              <a:rPr lang="ko-KR" altLang="en-US" sz="2400" b="1" dirty="0" smtClean="0"/>
              <a:t>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교통</a:t>
            </a:r>
            <a:endParaRPr lang="en-US" altLang="ko-KR" sz="2400" b="1" dirty="0" smtClean="0">
              <a:solidFill>
                <a:srgbClr val="FF0000"/>
              </a:solidFill>
            </a:endParaRPr>
          </a:p>
          <a:p>
            <a:pPr fontAlgn="base">
              <a:lnSpc>
                <a:spcPct val="50000"/>
              </a:lnSpc>
            </a:pP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2. </a:t>
            </a:r>
            <a:r>
              <a:rPr lang="ko-KR" altLang="en-US" sz="2400" b="1" dirty="0"/>
              <a:t>교통과 통신의 발달은 시간과 물리적 </a:t>
            </a:r>
            <a:r>
              <a:rPr lang="en-US" altLang="ko-KR" sz="2400" b="1" dirty="0" smtClean="0"/>
              <a:t>(      </a:t>
            </a:r>
            <a:r>
              <a:rPr lang="en-US" altLang="ko-KR" sz="2400" b="1" dirty="0"/>
              <a:t>)</a:t>
            </a:r>
            <a:r>
              <a:rPr lang="ko-KR" altLang="en-US" sz="2400" b="1" dirty="0"/>
              <a:t>의 제약을 </a:t>
            </a:r>
            <a:r>
              <a:rPr lang="ko-KR" altLang="en-US" sz="2400" b="1" dirty="0" smtClean="0"/>
              <a:t>감소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</a:t>
            </a:r>
            <a:r>
              <a:rPr lang="ko-KR" altLang="en-US" sz="2400" b="1" dirty="0" smtClean="0"/>
              <a:t>시켜 </a:t>
            </a:r>
            <a:r>
              <a:rPr lang="ko-KR" altLang="en-US" sz="2400" b="1" dirty="0"/>
              <a:t>지역 간 교류가 증대된다</a:t>
            </a:r>
            <a:r>
              <a:rPr lang="en-US" altLang="ko-KR" sz="2400" b="1" dirty="0"/>
              <a:t>. </a:t>
            </a:r>
            <a:endParaRPr lang="en-US" altLang="ko-KR" sz="2400" b="1" dirty="0" smtClean="0"/>
          </a:p>
          <a:p>
            <a:pPr fontAlgn="base">
              <a:lnSpc>
                <a:spcPct val="50000"/>
              </a:lnSpc>
            </a:pPr>
            <a:endParaRPr lang="en-US" altLang="ko-KR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  답</a:t>
            </a:r>
            <a:r>
              <a:rPr lang="en-US" altLang="ko-KR" sz="2400" b="1" dirty="0" smtClean="0"/>
              <a:t>:</a:t>
            </a:r>
            <a:r>
              <a:rPr lang="ko-KR" altLang="en-US" sz="2400" b="1" dirty="0" smtClean="0"/>
              <a:t>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공간</a:t>
            </a:r>
            <a:endParaRPr lang="en-US" altLang="ko-KR" sz="2400" b="1" dirty="0" smtClean="0">
              <a:solidFill>
                <a:srgbClr val="FF0000"/>
              </a:solidFill>
            </a:endParaRPr>
          </a:p>
          <a:p>
            <a:pPr fontAlgn="base">
              <a:lnSpc>
                <a:spcPct val="50000"/>
              </a:lnSpc>
            </a:pP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3. </a:t>
            </a:r>
            <a:r>
              <a:rPr lang="ko-KR" altLang="en-US" sz="2400" b="1" dirty="0"/>
              <a:t>교통과 통신의 발달로 세계가 하나의 마을과 같은 </a:t>
            </a:r>
            <a:r>
              <a:rPr lang="ko-KR" altLang="en-US" sz="2400" b="1" dirty="0" smtClean="0"/>
              <a:t>생활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장소가 되는 것을 무엇이라고 하는가</a:t>
            </a:r>
            <a:r>
              <a:rPr lang="en-US" altLang="ko-KR" sz="2400" b="1" dirty="0"/>
              <a:t>? </a:t>
            </a:r>
            <a:endParaRPr lang="en-US" altLang="ko-KR" sz="2400" b="1" dirty="0" smtClean="0"/>
          </a:p>
          <a:p>
            <a:pPr fontAlgn="base">
              <a:lnSpc>
                <a:spcPct val="50000"/>
              </a:lnSpc>
            </a:pPr>
            <a:endParaRPr lang="en-US" altLang="ko-KR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  답</a:t>
            </a:r>
            <a:r>
              <a:rPr lang="en-US" altLang="ko-KR" sz="2400" b="1" dirty="0" smtClean="0"/>
              <a:t>:</a:t>
            </a:r>
            <a:r>
              <a:rPr lang="ko-KR" altLang="en-US" sz="2400" b="1" dirty="0" smtClean="0"/>
              <a:t>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지구촌</a:t>
            </a:r>
            <a:endParaRPr lang="ko-KR" altLang="en-US" sz="2400" b="1" dirty="0">
              <a:solidFill>
                <a:srgbClr val="FF0000"/>
              </a:solidFill>
            </a:endParaRPr>
          </a:p>
        </p:txBody>
      </p:sp>
      <p:pic>
        <p:nvPicPr>
          <p:cNvPr id="17" name="Picture 2" descr="C:\Users\ygp\Desktop\메모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09033" y="2131703"/>
            <a:ext cx="1855257" cy="923454"/>
          </a:xfrm>
          <a:prstGeom prst="rect">
            <a:avLst/>
          </a:prstGeom>
          <a:noFill/>
        </p:spPr>
      </p:pic>
      <p:pic>
        <p:nvPicPr>
          <p:cNvPr id="11" name="Picture 2" descr="C:\Users\ygp\Desktop\메모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09033" y="5517232"/>
            <a:ext cx="1855257" cy="923454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교통 발달과 공간 변화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" name="모서리가 둥근 직사각형 12"/>
          <p:cNvSpPr/>
          <p:nvPr/>
        </p:nvSpPr>
        <p:spPr bwMode="auto">
          <a:xfrm>
            <a:off x="5366940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1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pic>
        <p:nvPicPr>
          <p:cNvPr id="15" name="Picture 2" descr="C:\Users\ygp\Desktop\메모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3839" y="3817363"/>
            <a:ext cx="1855257" cy="9234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1352957"/>
            <a:ext cx="862219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 smtClean="0"/>
              <a:t>4</a:t>
            </a:r>
            <a:r>
              <a:rPr lang="en-US" altLang="ko-KR" sz="2400" b="1" dirty="0"/>
              <a:t>. </a:t>
            </a:r>
            <a:r>
              <a:rPr lang="ko-KR" altLang="en-US" sz="2400" b="1" dirty="0"/>
              <a:t>교통이 발달하면 지역 간 </a:t>
            </a:r>
            <a:r>
              <a:rPr lang="en-US" altLang="ko-KR" sz="2400" b="1" dirty="0" smtClean="0"/>
              <a:t>(         </a:t>
            </a:r>
            <a:r>
              <a:rPr lang="en-US" altLang="ko-KR" sz="2400" b="1" dirty="0"/>
              <a:t>)</a:t>
            </a:r>
            <a:r>
              <a:rPr lang="ko-KR" altLang="en-US" sz="2400" b="1" dirty="0"/>
              <a:t>이 향상되고 지역 간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</a:t>
            </a:r>
            <a:r>
              <a:rPr lang="ko-KR" altLang="en-US" sz="2400" b="1" dirty="0" smtClean="0"/>
              <a:t>상호 </a:t>
            </a:r>
            <a:r>
              <a:rPr lang="ko-KR" altLang="en-US" sz="2400" b="1" dirty="0"/>
              <a:t>의존성이 </a:t>
            </a:r>
            <a:r>
              <a:rPr lang="en-US" altLang="ko-KR" sz="2400" b="1" dirty="0"/>
              <a:t>( </a:t>
            </a:r>
            <a:r>
              <a:rPr lang="en-US" altLang="ko-KR" sz="2400" b="1" dirty="0" smtClean="0"/>
              <a:t>     )</a:t>
            </a:r>
            <a:r>
              <a:rPr lang="ko-KR" altLang="en-US" sz="2400" b="1" dirty="0"/>
              <a:t>진다</a:t>
            </a:r>
            <a:r>
              <a:rPr lang="en-US" altLang="ko-KR" sz="2400" b="1" dirty="0"/>
              <a:t>.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  답</a:t>
            </a:r>
            <a:r>
              <a:rPr lang="en-US" altLang="ko-KR" sz="2400" b="1" dirty="0" smtClean="0"/>
              <a:t>:</a:t>
            </a:r>
            <a:r>
              <a:rPr lang="ko-KR" altLang="en-US" sz="2400" b="1" dirty="0" smtClean="0"/>
              <a:t> </a:t>
            </a:r>
            <a:r>
              <a:rPr lang="ko-KR" altLang="en-US" sz="2400" b="1" dirty="0" err="1">
                <a:solidFill>
                  <a:srgbClr val="FF0000"/>
                </a:solidFill>
              </a:rPr>
              <a:t>접근성</a:t>
            </a:r>
            <a:r>
              <a:rPr lang="en-US" altLang="ko-KR" sz="2400" b="1" dirty="0">
                <a:solidFill>
                  <a:srgbClr val="FF0000"/>
                </a:solidFill>
              </a:rPr>
              <a:t>,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높아</a:t>
            </a:r>
            <a:endParaRPr lang="en-US" altLang="ko-KR" sz="2400" b="1" dirty="0" smtClean="0">
              <a:solidFill>
                <a:srgbClr val="FF0000"/>
              </a:solidFill>
            </a:endParaRPr>
          </a:p>
          <a:p>
            <a:pPr fontAlgn="base">
              <a:lnSpc>
                <a:spcPct val="120000"/>
              </a:lnSpc>
            </a:pPr>
            <a:endParaRPr lang="ko-KR" altLang="en-US" sz="2400" b="1" dirty="0">
              <a:solidFill>
                <a:srgbClr val="FF0000"/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5. </a:t>
            </a:r>
            <a:r>
              <a:rPr lang="ko-KR" altLang="en-US" sz="2400" b="1" dirty="0"/>
              <a:t>교통 혁신으로 인해 경제 활동이 지나치게 집중되어 </a:t>
            </a:r>
            <a:r>
              <a:rPr lang="ko-KR" altLang="en-US" sz="2400" b="1" dirty="0" smtClean="0"/>
              <a:t>교통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혼잡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지가 상승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환경 오염 등의 </a:t>
            </a:r>
            <a:r>
              <a:rPr lang="en-US" altLang="ko-KR" sz="2400" b="1" dirty="0"/>
              <a:t>( </a:t>
            </a:r>
            <a:r>
              <a:rPr lang="en-US" altLang="ko-KR" sz="2400" b="1" dirty="0" smtClean="0"/>
              <a:t>             )</a:t>
            </a:r>
            <a:r>
              <a:rPr lang="ko-KR" altLang="en-US" sz="2400" b="1" dirty="0"/>
              <a:t>이 </a:t>
            </a:r>
            <a:r>
              <a:rPr lang="ko-KR" altLang="en-US" sz="2400" b="1" dirty="0" smtClean="0"/>
              <a:t>발생하기도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한다</a:t>
            </a:r>
            <a:r>
              <a:rPr lang="en-US" altLang="ko-KR" sz="2400" b="1" dirty="0"/>
              <a:t>.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  답</a:t>
            </a:r>
            <a:r>
              <a:rPr lang="en-US" altLang="ko-KR" sz="2400" b="1" dirty="0" smtClean="0"/>
              <a:t>:</a:t>
            </a:r>
            <a:r>
              <a:rPr lang="ko-KR" altLang="en-US" sz="2400" b="1" dirty="0" smtClean="0"/>
              <a:t> </a:t>
            </a:r>
            <a:r>
              <a:rPr lang="ko-KR" altLang="en-US" sz="2400" b="1" dirty="0">
                <a:solidFill>
                  <a:srgbClr val="FF0000"/>
                </a:solidFill>
              </a:rPr>
              <a:t>직접 불이익</a:t>
            </a:r>
          </a:p>
        </p:txBody>
      </p:sp>
      <p:pic>
        <p:nvPicPr>
          <p:cNvPr id="24" name="Picture 2" descr="C:\Users\ygp\Desktop\메모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2185588"/>
            <a:ext cx="2629272" cy="1308720"/>
          </a:xfrm>
          <a:prstGeom prst="rect">
            <a:avLst/>
          </a:prstGeom>
          <a:noFill/>
        </p:spPr>
      </p:pic>
      <p:pic>
        <p:nvPicPr>
          <p:cNvPr id="28" name="Picture 2" descr="C:\Users\ygp\Desktop\메모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4715506"/>
            <a:ext cx="2629272" cy="130872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교통 발달과 공간 변화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모서리가 둥근 직사각형 9"/>
          <p:cNvSpPr/>
          <p:nvPr/>
        </p:nvSpPr>
        <p:spPr bwMode="auto">
          <a:xfrm>
            <a:off x="5366940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1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22645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1513632"/>
            <a:ext cx="8784976" cy="4081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 smtClean="0"/>
              <a:t>6</a:t>
            </a:r>
            <a:r>
              <a:rPr lang="en-US" altLang="ko-KR" sz="2400" b="1" dirty="0"/>
              <a:t>. </a:t>
            </a:r>
            <a:r>
              <a:rPr lang="ko-KR" altLang="en-US" sz="2400" b="1" dirty="0"/>
              <a:t>교통의 발달에 따른 물자의 이동을 통해 외래 생물종이 </a:t>
            </a:r>
            <a:r>
              <a:rPr lang="ko-KR" altLang="en-US" sz="2400" b="1" dirty="0" smtClean="0"/>
              <a:t>전파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되어 </a:t>
            </a:r>
            <a:r>
              <a:rPr lang="en-US" altLang="ko-KR" sz="2400" b="1" dirty="0"/>
              <a:t>( </a:t>
            </a:r>
            <a:r>
              <a:rPr lang="en-US" altLang="ko-KR" sz="2400" b="1" dirty="0" smtClean="0"/>
              <a:t>        )</a:t>
            </a:r>
            <a:r>
              <a:rPr lang="ko-KR" altLang="en-US" sz="2400" b="1" dirty="0"/>
              <a:t>의 혼란을 초래하기도 한다</a:t>
            </a:r>
            <a:r>
              <a:rPr lang="en-US" altLang="ko-KR" sz="2400" b="1" dirty="0"/>
              <a:t>.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  답</a:t>
            </a:r>
            <a:r>
              <a:rPr lang="en-US" altLang="ko-KR" sz="2400" b="1" dirty="0" smtClean="0"/>
              <a:t>:</a:t>
            </a:r>
            <a:r>
              <a:rPr lang="ko-KR" altLang="en-US" sz="2400" b="1" dirty="0" smtClean="0"/>
              <a:t>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생태계</a:t>
            </a:r>
            <a:endParaRPr lang="en-US" altLang="ko-KR" sz="2400" b="1" dirty="0" smtClean="0">
              <a:solidFill>
                <a:srgbClr val="FF0000"/>
              </a:solidFill>
            </a:endParaRPr>
          </a:p>
          <a:p>
            <a:pPr fontAlgn="base">
              <a:lnSpc>
                <a:spcPct val="120000"/>
              </a:lnSpc>
            </a:pPr>
            <a:endParaRPr lang="ko-KR" altLang="en-US" sz="2400" b="1" dirty="0">
              <a:solidFill>
                <a:srgbClr val="FF0000"/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7. </a:t>
            </a:r>
            <a:r>
              <a:rPr lang="ko-KR" altLang="en-US" sz="2400" b="1" dirty="0"/>
              <a:t>고속 국도나 고속 철도 등의 개통으로 대도시가 주변 </a:t>
            </a:r>
            <a:r>
              <a:rPr lang="ko-KR" altLang="en-US" sz="2400" b="1" dirty="0" smtClean="0"/>
              <a:t>중소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도시의 인구나 경제력을 흡수하는 현상을 </a:t>
            </a:r>
            <a:r>
              <a:rPr lang="ko-KR" altLang="en-US" sz="2400" b="1" dirty="0" smtClean="0"/>
              <a:t>무엇이라고</a:t>
            </a:r>
            <a:r>
              <a:rPr lang="en-US" altLang="ko-KR" sz="2400" b="1" dirty="0"/>
              <a:t> </a:t>
            </a:r>
            <a:r>
              <a:rPr lang="ko-KR" altLang="en-US" sz="2400" b="1" dirty="0" smtClean="0"/>
              <a:t>하는가</a:t>
            </a:r>
            <a:r>
              <a:rPr lang="en-US" altLang="ko-KR" sz="2400" b="1" dirty="0" smtClean="0"/>
              <a:t>?</a:t>
            </a:r>
          </a:p>
          <a:p>
            <a:pPr fontAlgn="base">
              <a:lnSpc>
                <a:spcPct val="120000"/>
              </a:lnSpc>
            </a:pP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  답</a:t>
            </a:r>
            <a:r>
              <a:rPr lang="en-US" altLang="ko-KR" sz="2400" b="1" dirty="0" smtClean="0"/>
              <a:t>:</a:t>
            </a:r>
            <a:r>
              <a:rPr lang="ko-KR" altLang="en-US" sz="2400" b="1" dirty="0" smtClean="0"/>
              <a:t> </a:t>
            </a:r>
            <a:r>
              <a:rPr lang="ko-KR" altLang="en-US" sz="2400" b="1" dirty="0">
                <a:solidFill>
                  <a:srgbClr val="FF0000"/>
                </a:solidFill>
              </a:rPr>
              <a:t>빨대 효과</a:t>
            </a:r>
          </a:p>
        </p:txBody>
      </p:sp>
      <p:pic>
        <p:nvPicPr>
          <p:cNvPr id="15" name="Picture 2" descr="C:\Users\ygp\Desktop\메모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2390018"/>
            <a:ext cx="2448272" cy="1218627"/>
          </a:xfrm>
          <a:prstGeom prst="rect">
            <a:avLst/>
          </a:prstGeom>
          <a:noFill/>
        </p:spPr>
      </p:pic>
      <p:pic>
        <p:nvPicPr>
          <p:cNvPr id="11" name="Picture 2" descr="C:\Users\ygp\Desktop\메모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4586637"/>
            <a:ext cx="2448272" cy="1218627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교통 발달과 공간 변화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모서리가 둥근 직사각형 7"/>
          <p:cNvSpPr/>
          <p:nvPr/>
        </p:nvSpPr>
        <p:spPr bwMode="auto">
          <a:xfrm>
            <a:off x="5366940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1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1043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1475656" y="2967335"/>
            <a:ext cx="6696744" cy="461665"/>
            <a:chOff x="944814" y="2967335"/>
            <a:chExt cx="6775841" cy="461665"/>
          </a:xfrm>
        </p:grpSpPr>
        <p:sp>
          <p:nvSpPr>
            <p:cNvPr id="3" name="TextBox 2"/>
            <p:cNvSpPr txBox="1"/>
            <p:nvPr/>
          </p:nvSpPr>
          <p:spPr>
            <a:xfrm>
              <a:off x="1311944" y="2967335"/>
              <a:ext cx="64087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 latinLnBrk="0"/>
              <a:r>
                <a:rPr lang="ko-KR" altLang="en-US" sz="2400" b="1" dirty="0" smtClean="0">
                  <a:solidFill>
                    <a:schemeClr val="accent1">
                      <a:lumMod val="50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도시화</a:t>
              </a:r>
              <a:r>
                <a:rPr lang="en-US" altLang="ko-KR" sz="2400" b="1" dirty="0" smtClean="0">
                  <a:solidFill>
                    <a:schemeClr val="tx2">
                      <a:lumMod val="50000"/>
                    </a:schemeClr>
                  </a:solidFill>
                </a:rPr>
                <a:t>·</a:t>
              </a:r>
              <a:r>
                <a:rPr lang="ko-KR" altLang="en-US" sz="2400" b="1" dirty="0" smtClean="0">
                  <a:solidFill>
                    <a:schemeClr val="accent1">
                      <a:lumMod val="50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산업화의 영향</a:t>
              </a:r>
              <a:r>
                <a:rPr lang="ko-KR" altLang="en-US" sz="2400" b="1" dirty="0" smtClean="0">
                  <a:latin typeface="맑은 고딕" pitchFamily="50" charset="-127"/>
                  <a:ea typeface="맑은 고딕" pitchFamily="50" charset="-127"/>
                </a:rPr>
                <a:t>에</a:t>
              </a:r>
              <a:r>
                <a:rPr lang="ko-KR" altLang="en-US" sz="2400" b="1" dirty="0" smtClean="0">
                  <a:solidFill>
                    <a:schemeClr val="accent1">
                      <a:lumMod val="50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 </a:t>
              </a:r>
              <a:r>
                <a:rPr lang="ko-KR" altLang="en-US" sz="2400" b="1" dirty="0" smtClean="0">
                  <a:latin typeface="맑은 고딕" pitchFamily="50" charset="-127"/>
                  <a:ea typeface="맑은 고딕" pitchFamily="50" charset="-127"/>
                </a:rPr>
                <a:t>대해 </a:t>
              </a:r>
              <a:r>
                <a:rPr lang="ko-KR" altLang="en-US" sz="2400" b="1" dirty="0">
                  <a:latin typeface="맑은 고딕" pitchFamily="50" charset="-127"/>
                  <a:ea typeface="맑은 고딕" pitchFamily="50" charset="-127"/>
                </a:rPr>
                <a:t>수업합니다</a:t>
              </a:r>
              <a:r>
                <a:rPr lang="en-US" altLang="ko-KR" sz="2400" b="1" dirty="0">
                  <a:latin typeface="맑은 고딕" pitchFamily="50" charset="-127"/>
                  <a:ea typeface="맑은 고딕" pitchFamily="50" charset="-127"/>
                </a:rPr>
                <a:t>.</a:t>
              </a:r>
              <a:endParaRPr lang="ko-KR" altLang="en-US" sz="2400" b="1" dirty="0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4" name="모서리가 둥근 직사각형 3"/>
            <p:cNvSpPr/>
            <p:nvPr/>
          </p:nvSpPr>
          <p:spPr bwMode="auto">
            <a:xfrm>
              <a:off x="944814" y="3058392"/>
              <a:ext cx="357188" cy="324000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맑은 고딕" pitchFamily="50" charset="-127"/>
                  <a:ea typeface="맑은 고딕" pitchFamily="50" charset="-127"/>
                </a:rPr>
                <a:t>2</a:t>
              </a:r>
              <a:endParaRPr lang="ko-KR" altLang="en-US" sz="1800" b="1" dirty="0">
                <a:latin typeface="맑은 고딕" pitchFamily="50" charset="-127"/>
                <a:ea typeface="맑은 고딕" pitchFamily="50" charset="-127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39752" y="3050838"/>
            <a:ext cx="212576" cy="2005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83768" y="2924944"/>
            <a:ext cx="5388820" cy="10567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b="1" dirty="0" smtClean="0"/>
              <a:t> </a:t>
            </a:r>
            <a:r>
              <a:rPr lang="ko-KR" altLang="en-US" b="1" dirty="0"/>
              <a:t>과학 기술과 교통수단의 발달이 공간 확대</a:t>
            </a:r>
            <a:r>
              <a:rPr lang="en-US" altLang="ko-KR" b="1" dirty="0"/>
              <a:t>, </a:t>
            </a:r>
            <a:r>
              <a:rPr lang="ko-KR" altLang="en-US" b="1" dirty="0"/>
              <a:t>시간</a:t>
            </a:r>
            <a:r>
              <a:rPr lang="en-US" altLang="ko-KR" b="1" dirty="0"/>
              <a:t>․</a:t>
            </a:r>
            <a:r>
              <a:rPr lang="ko-KR" altLang="en-US" b="1" dirty="0"/>
              <a:t>거리의 축소 등에 미친 영향을 이해하고</a:t>
            </a:r>
            <a:r>
              <a:rPr lang="en-US" altLang="ko-KR" b="1" dirty="0"/>
              <a:t>, </a:t>
            </a:r>
            <a:r>
              <a:rPr lang="ko-KR" altLang="en-US" b="1" dirty="0"/>
              <a:t>이로 인한 인간 생활과 생태 환경 변화를 탐구할 수 있다</a:t>
            </a:r>
            <a:r>
              <a:rPr lang="en-US" altLang="ko-KR" b="1" dirty="0"/>
              <a:t>.</a:t>
            </a:r>
            <a:endParaRPr lang="ko-KR" altLang="en-US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교통 발달과 공간 변화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모서리가 둥근 직사각형 2"/>
          <p:cNvSpPr/>
          <p:nvPr/>
        </p:nvSpPr>
        <p:spPr bwMode="auto">
          <a:xfrm>
            <a:off x="5366940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1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27784" y="260648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(139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115616" y="4394487"/>
            <a:ext cx="7776864" cy="935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2400" b="1" dirty="0" smtClean="0">
                <a:latin typeface="맑은 고딕" pitchFamily="50" charset="-127"/>
                <a:ea typeface="맑은 고딕" pitchFamily="50" charset="-127"/>
              </a:rPr>
              <a:t> 교통수단의 발달은 인류의 공간 인식과 삶에</a:t>
            </a:r>
            <a:r>
              <a:rPr lang="en-US" altLang="ko-KR" sz="2400" b="1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400" b="1" dirty="0" smtClean="0">
                <a:latin typeface="맑은 고딕" pitchFamily="50" charset="-127"/>
                <a:ea typeface="맑은 고딕" pitchFamily="50" charset="-127"/>
              </a:rPr>
              <a:t>어떠한 </a:t>
            </a:r>
            <a:endParaRPr lang="en-US" altLang="ko-KR" sz="2400" b="1" dirty="0" smtClean="0"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20000"/>
              </a:lnSpc>
            </a:pPr>
            <a:r>
              <a:rPr lang="ko-KR" altLang="en-US" sz="2400" b="1" dirty="0" smtClean="0">
                <a:latin typeface="맑은 고딕" pitchFamily="50" charset="-127"/>
                <a:ea typeface="맑은 고딕" pitchFamily="50" charset="-127"/>
              </a:rPr>
              <a:t>영향을 주었을까</a:t>
            </a:r>
            <a:r>
              <a:rPr lang="en-US" altLang="ko-KR" sz="2400" b="1" dirty="0" smtClean="0">
                <a:latin typeface="맑은 고딕" pitchFamily="50" charset="-127"/>
                <a:ea typeface="맑은 고딕" pitchFamily="50" charset="-127"/>
              </a:rPr>
              <a:t>?</a:t>
            </a:r>
          </a:p>
        </p:txBody>
      </p:sp>
      <p:pic>
        <p:nvPicPr>
          <p:cNvPr id="8" name="Picture 4" descr="C:\Users\ygp\Desktop\나침반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4424172"/>
            <a:ext cx="504056" cy="504056"/>
          </a:xfrm>
          <a:prstGeom prst="rect">
            <a:avLst/>
          </a:prstGeom>
          <a:noFill/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988840"/>
            <a:ext cx="9144000" cy="20574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323528" y="1628800"/>
            <a:ext cx="5472608" cy="2751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fontAlgn="base">
              <a:lnSpc>
                <a:spcPct val="120000"/>
              </a:lnSpc>
              <a:buAutoNum type="arabicPeriod"/>
            </a:pPr>
            <a:r>
              <a:rPr lang="ko-KR" altLang="en-US" sz="2400" b="1" dirty="0" smtClean="0">
                <a:solidFill>
                  <a:srgbClr val="0070C0"/>
                </a:solidFill>
              </a:rPr>
              <a:t>교통의 발달</a:t>
            </a:r>
            <a:endParaRPr lang="en-US" altLang="ko-KR" sz="2400" b="1" dirty="0" smtClean="0">
              <a:solidFill>
                <a:srgbClr val="0070C0"/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① </a:t>
            </a:r>
            <a:r>
              <a:rPr lang="ko-KR" altLang="en-US" sz="2400" b="1" dirty="0"/>
              <a:t>교통의 의미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사람이나 물자를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/>
              <a:t>    </a:t>
            </a:r>
            <a:r>
              <a:rPr lang="ko-KR" altLang="en-US" sz="2400" b="1" dirty="0" smtClean="0"/>
              <a:t>한 </a:t>
            </a:r>
            <a:r>
              <a:rPr lang="ko-KR" altLang="en-US" sz="2400" b="1" dirty="0"/>
              <a:t>장소에서 다른 </a:t>
            </a:r>
            <a:r>
              <a:rPr lang="ko-KR" altLang="en-US" sz="2400" b="1" dirty="0" smtClean="0"/>
              <a:t>장소로</a:t>
            </a:r>
            <a:r>
              <a:rPr lang="en-US" altLang="ko-KR" sz="2400" b="1" dirty="0"/>
              <a:t>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이동시키는 수송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ko-KR" altLang="en-US" sz="2400" b="1" dirty="0" smtClean="0"/>
              <a:t>② </a:t>
            </a:r>
            <a:r>
              <a:rPr lang="ko-KR" altLang="en-US" sz="2400" b="1" dirty="0"/>
              <a:t>교통의 발달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범선 → 증기 </a:t>
            </a:r>
            <a:r>
              <a:rPr lang="ko-KR" altLang="en-US" sz="2400" b="1" dirty="0" smtClean="0"/>
              <a:t>기관차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→ 자동차 → 비행기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25021" y="210126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(139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교통 발달과 공간 변화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모서리가 둥근 직사각형 8"/>
          <p:cNvSpPr/>
          <p:nvPr/>
        </p:nvSpPr>
        <p:spPr bwMode="auto">
          <a:xfrm>
            <a:off x="5366940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1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94630" y="1417491"/>
            <a:ext cx="3120805" cy="487849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467544" y="1340768"/>
            <a:ext cx="8208912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70C0"/>
                </a:solidFill>
              </a:rPr>
              <a:t>2. </a:t>
            </a:r>
            <a:r>
              <a:rPr lang="ko-KR" altLang="en-US" sz="2400" b="1" dirty="0">
                <a:solidFill>
                  <a:srgbClr val="0070C0"/>
                </a:solidFill>
              </a:rPr>
              <a:t>교통 발달의 영향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시간과 물리적 공간 제약 감소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</a:t>
            </a:r>
            <a:r>
              <a:rPr lang="ko-KR" altLang="en-US" sz="2400" b="1" dirty="0" smtClean="0"/>
              <a:t>→ </a:t>
            </a:r>
            <a:r>
              <a:rPr lang="ko-KR" altLang="en-US" sz="2400" b="1" dirty="0"/>
              <a:t>이동 범위 확대 → 지역 간 교류 증대 → 지구촌 형성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25021" y="210126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(139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교통 발달과 공간 변화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모서리가 둥근 직사각형 8"/>
          <p:cNvSpPr/>
          <p:nvPr/>
        </p:nvSpPr>
        <p:spPr bwMode="auto">
          <a:xfrm>
            <a:off x="5366940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1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2559163"/>
            <a:ext cx="8759630" cy="4038189"/>
          </a:xfrm>
          <a:prstGeom prst="rect">
            <a:avLst/>
          </a:prstGeom>
        </p:spPr>
      </p:pic>
      <p:sp>
        <p:nvSpPr>
          <p:cNvPr id="11" name="직사각형 10"/>
          <p:cNvSpPr/>
          <p:nvPr/>
        </p:nvSpPr>
        <p:spPr>
          <a:xfrm>
            <a:off x="344954" y="3367741"/>
            <a:ext cx="1477035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1100" b="1" dirty="0" smtClean="0">
                <a:latin typeface="맑은 고딕" pitchFamily="50" charset="-127"/>
                <a:ea typeface="맑은 고딕" pitchFamily="50" charset="-127"/>
              </a:rPr>
              <a:t>항공 교통을 이용해</a:t>
            </a:r>
            <a:endParaRPr lang="en-US" altLang="ko-KR" sz="1100" b="1" dirty="0" smtClean="0">
              <a:latin typeface="맑은 고딕" pitchFamily="50" charset="-127"/>
              <a:ea typeface="맑은 고딕" pitchFamily="50" charset="-127"/>
            </a:endParaRPr>
          </a:p>
          <a:p>
            <a:pPr algn="ctr"/>
            <a:r>
              <a:rPr lang="ko-KR" altLang="en-US" sz="1100" b="1" dirty="0" smtClean="0">
                <a:latin typeface="맑은 고딕" pitchFamily="50" charset="-127"/>
                <a:ea typeface="맑은 고딕" pitchFamily="50" charset="-127"/>
              </a:rPr>
              <a:t>세계 여러 곳을 쉽게</a:t>
            </a:r>
            <a:endParaRPr lang="en-US" altLang="ko-KR" sz="1100" b="1" dirty="0" smtClean="0">
              <a:latin typeface="맑은 고딕" pitchFamily="50" charset="-127"/>
              <a:ea typeface="맑은 고딕" pitchFamily="50" charset="-127"/>
            </a:endParaRPr>
          </a:p>
          <a:p>
            <a:pPr algn="ctr"/>
            <a:r>
              <a:rPr lang="ko-KR" altLang="en-US" sz="1100" b="1" dirty="0" smtClean="0">
                <a:latin typeface="맑은 고딕" pitchFamily="50" charset="-127"/>
                <a:ea typeface="맑은 고딕" pitchFamily="50" charset="-127"/>
              </a:rPr>
              <a:t>여행할 수 있어요</a:t>
            </a:r>
            <a:r>
              <a:rPr lang="en-US" altLang="ko-KR" sz="1100" b="1" dirty="0" smtClean="0">
                <a:latin typeface="맑은 고딕" pitchFamily="50" charset="-127"/>
                <a:ea typeface="맑은 고딕" pitchFamily="50" charset="-127"/>
              </a:rPr>
              <a:t>.</a:t>
            </a:r>
            <a:endParaRPr lang="ko-KR" altLang="en-US" sz="11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2254037" y="5527981"/>
            <a:ext cx="1477035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1100" b="1" dirty="0" smtClean="0">
                <a:latin typeface="맑은 고딕" pitchFamily="50" charset="-127"/>
                <a:ea typeface="맑은 고딕" pitchFamily="50" charset="-127"/>
              </a:rPr>
              <a:t>멀리 떨어진 지역의 물건도 쉽게 전달 </a:t>
            </a:r>
            <a:endParaRPr lang="en-US" altLang="ko-KR" sz="1100" b="1" dirty="0" smtClean="0">
              <a:latin typeface="맑은 고딕" pitchFamily="50" charset="-127"/>
              <a:ea typeface="맑은 고딕" pitchFamily="50" charset="-127"/>
            </a:endParaRPr>
          </a:p>
          <a:p>
            <a:pPr algn="ctr"/>
            <a:r>
              <a:rPr lang="ko-KR" altLang="en-US" sz="1100" b="1" dirty="0" smtClean="0">
                <a:latin typeface="맑은 고딕" pitchFamily="50" charset="-127"/>
                <a:ea typeface="맑은 고딕" pitchFamily="50" charset="-127"/>
              </a:rPr>
              <a:t>받을 수 있어요</a:t>
            </a:r>
            <a:r>
              <a:rPr lang="en-US" altLang="ko-KR" sz="1100" b="1" dirty="0" smtClean="0">
                <a:latin typeface="맑은 고딕" pitchFamily="50" charset="-127"/>
                <a:ea typeface="맑은 고딕" pitchFamily="50" charset="-127"/>
              </a:rPr>
              <a:t>.</a:t>
            </a:r>
            <a:endParaRPr lang="ko-KR" altLang="en-US" sz="11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3088588" y="2599753"/>
            <a:ext cx="1613721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1100" b="1" dirty="0" smtClean="0">
                <a:latin typeface="맑은 고딕" pitchFamily="50" charset="-127"/>
                <a:ea typeface="맑은 고딕" pitchFamily="50" charset="-127"/>
              </a:rPr>
              <a:t>인터넷</a:t>
            </a:r>
            <a:r>
              <a:rPr lang="en-US" altLang="ko-KR" sz="1100" b="1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100" b="1" dirty="0" smtClean="0">
                <a:latin typeface="맑은 고딕" pitchFamily="50" charset="-127"/>
                <a:ea typeface="맑은 고딕" pitchFamily="50" charset="-127"/>
              </a:rPr>
              <a:t>텔레비전 등을 통해 세계의 소식을 </a:t>
            </a:r>
            <a:endParaRPr lang="en-US" altLang="ko-KR" sz="1100" b="1" dirty="0" smtClean="0">
              <a:latin typeface="맑은 고딕" pitchFamily="50" charset="-127"/>
              <a:ea typeface="맑은 고딕" pitchFamily="50" charset="-127"/>
            </a:endParaRPr>
          </a:p>
          <a:p>
            <a:pPr algn="ctr"/>
            <a:r>
              <a:rPr lang="ko-KR" altLang="en-US" sz="1100" b="1" dirty="0" smtClean="0">
                <a:latin typeface="맑은 고딕" pitchFamily="50" charset="-127"/>
                <a:ea typeface="맑은 고딕" pitchFamily="50" charset="-127"/>
              </a:rPr>
              <a:t>알 수 있어요</a:t>
            </a:r>
            <a:r>
              <a:rPr lang="en-US" altLang="ko-KR" sz="1100" b="1" dirty="0" smtClean="0">
                <a:latin typeface="맑은 고딕" pitchFamily="50" charset="-127"/>
                <a:ea typeface="맑은 고딕" pitchFamily="50" charset="-127"/>
              </a:rPr>
              <a:t>.</a:t>
            </a:r>
            <a:endParaRPr lang="ko-KR" altLang="en-US" sz="11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7006565" y="3969066"/>
            <a:ext cx="176506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1100" b="1" dirty="0" smtClean="0">
                <a:latin typeface="맑은 고딕" pitchFamily="50" charset="-127"/>
                <a:ea typeface="맑은 고딕" pitchFamily="50" charset="-127"/>
              </a:rPr>
              <a:t>생산한 제품을 세계 여러 곳에 판매할 수 있어요</a:t>
            </a:r>
            <a:r>
              <a:rPr lang="en-US" altLang="ko-KR" sz="1100" b="1" dirty="0" smtClean="0">
                <a:latin typeface="맑은 고딕" pitchFamily="50" charset="-127"/>
                <a:ea typeface="맑은 고딕" pitchFamily="50" charset="-127"/>
              </a:rPr>
              <a:t>.</a:t>
            </a:r>
            <a:endParaRPr lang="ko-KR" altLang="en-US" sz="11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6790541" y="4951917"/>
            <a:ext cx="1728192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1100" b="1" dirty="0" smtClean="0">
                <a:latin typeface="맑은 고딕" pitchFamily="50" charset="-127"/>
                <a:ea typeface="맑은 고딕" pitchFamily="50" charset="-127"/>
              </a:rPr>
              <a:t>인터넷을 통해 필요한 </a:t>
            </a:r>
            <a:endParaRPr lang="en-US" altLang="ko-KR" sz="1100" b="1" dirty="0" smtClean="0">
              <a:latin typeface="맑은 고딕" pitchFamily="50" charset="-127"/>
              <a:ea typeface="맑은 고딕" pitchFamily="50" charset="-127"/>
            </a:endParaRPr>
          </a:p>
          <a:p>
            <a:pPr algn="ctr"/>
            <a:r>
              <a:rPr lang="ko-KR" altLang="en-US" sz="1100" b="1" dirty="0" smtClean="0">
                <a:latin typeface="맑은 고딕" pitchFamily="50" charset="-127"/>
                <a:ea typeface="맑은 고딕" pitchFamily="50" charset="-127"/>
              </a:rPr>
              <a:t>물건을 쉽게 구입할 </a:t>
            </a:r>
            <a:endParaRPr lang="en-US" altLang="ko-KR" sz="1100" b="1" dirty="0" smtClean="0">
              <a:latin typeface="맑은 고딕" pitchFamily="50" charset="-127"/>
              <a:ea typeface="맑은 고딕" pitchFamily="50" charset="-127"/>
            </a:endParaRPr>
          </a:p>
          <a:p>
            <a:pPr algn="ctr"/>
            <a:r>
              <a:rPr lang="ko-KR" altLang="en-US" sz="1100" b="1" dirty="0" smtClean="0">
                <a:latin typeface="맑은 고딕" pitchFamily="50" charset="-127"/>
                <a:ea typeface="맑은 고딕" pitchFamily="50" charset="-127"/>
              </a:rPr>
              <a:t>수 있어요</a:t>
            </a:r>
            <a:r>
              <a:rPr lang="en-US" altLang="ko-KR" sz="1100" b="1" dirty="0" smtClean="0">
                <a:latin typeface="맑은 고딕" pitchFamily="50" charset="-127"/>
                <a:ea typeface="맑은 고딕" pitchFamily="50" charset="-127"/>
              </a:rPr>
              <a:t>.</a:t>
            </a:r>
            <a:endParaRPr lang="ko-KR" altLang="en-US" sz="11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539552" y="6327343"/>
            <a:ext cx="2376264" cy="3420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1500" b="1" dirty="0" smtClean="0"/>
              <a:t>▲ 교통과 통신의 역할</a:t>
            </a:r>
            <a:endParaRPr lang="ko-KR" altLang="en-US" sz="1500" b="1" dirty="0"/>
          </a:p>
        </p:txBody>
      </p:sp>
    </p:spTree>
    <p:extLst>
      <p:ext uri="{BB962C8B-B14F-4D97-AF65-F5344CB8AC3E}">
        <p14:creationId xmlns:p14="http://schemas.microsoft.com/office/powerpoint/2010/main" xmlns="" val="34502683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323528" y="1447265"/>
            <a:ext cx="6120680" cy="4081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70C0"/>
                </a:solidFill>
              </a:rPr>
              <a:t>3. </a:t>
            </a:r>
            <a:r>
              <a:rPr lang="ko-KR" altLang="en-US" sz="2400" b="1" dirty="0">
                <a:solidFill>
                  <a:srgbClr val="0070C0"/>
                </a:solidFill>
              </a:rPr>
              <a:t>교통 발달로 인한 변화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① </a:t>
            </a:r>
            <a:r>
              <a:rPr lang="ko-KR" altLang="en-US" sz="2400" b="1" dirty="0"/>
              <a:t>지역 간 </a:t>
            </a:r>
            <a:r>
              <a:rPr lang="ko-KR" altLang="en-US" sz="2400" b="1" dirty="0" err="1"/>
              <a:t>접근성</a:t>
            </a:r>
            <a:r>
              <a:rPr lang="ko-KR" altLang="en-US" sz="2400" b="1" dirty="0"/>
              <a:t> 향상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② </a:t>
            </a:r>
            <a:r>
              <a:rPr lang="ko-KR" altLang="en-US" sz="2400" b="1" dirty="0"/>
              <a:t>대도시는 통근권과 상권 확대</a:t>
            </a:r>
            <a:r>
              <a:rPr lang="en-US" altLang="ko-KR" sz="2400" b="1" dirty="0"/>
              <a:t>,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중소 </a:t>
            </a:r>
            <a:r>
              <a:rPr lang="ko-KR" altLang="en-US" sz="2400" b="1" dirty="0"/>
              <a:t>도시는 주거</a:t>
            </a:r>
            <a:r>
              <a:rPr lang="en-US" altLang="ko-KR" sz="2400" b="1" dirty="0"/>
              <a:t>·</a:t>
            </a:r>
            <a:r>
              <a:rPr lang="ko-KR" altLang="en-US" sz="2400" b="1" dirty="0"/>
              <a:t>공업</a:t>
            </a:r>
            <a:r>
              <a:rPr lang="en-US" altLang="ko-KR" sz="2400" b="1" dirty="0"/>
              <a:t>·</a:t>
            </a:r>
            <a:r>
              <a:rPr lang="ko-KR" altLang="en-US" sz="2400" b="1" dirty="0" smtClean="0"/>
              <a:t>관광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/>
              <a:t> </a:t>
            </a:r>
            <a:r>
              <a:rPr lang="ko-KR" altLang="en-US" sz="2400" b="1" dirty="0" smtClean="0"/>
              <a:t>등의 </a:t>
            </a:r>
            <a:r>
              <a:rPr lang="ko-KR" altLang="en-US" sz="2400" b="1" dirty="0"/>
              <a:t>전문 기능 향상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③ </a:t>
            </a:r>
            <a:r>
              <a:rPr lang="ko-KR" altLang="en-US" sz="2400" b="1" dirty="0"/>
              <a:t>새로운 교통로 발달로 교통 조건이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불리해진 </a:t>
            </a:r>
            <a:r>
              <a:rPr lang="ko-KR" altLang="en-US" sz="2400" b="1" dirty="0"/>
              <a:t>지역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지역 </a:t>
            </a:r>
            <a:r>
              <a:rPr lang="ko-KR" altLang="en-US" sz="2400" b="1" dirty="0" smtClean="0"/>
              <a:t>경제 </a:t>
            </a:r>
            <a:r>
              <a:rPr lang="ko-KR" altLang="en-US" sz="2400" b="1" dirty="0"/>
              <a:t>쇠퇴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④ </a:t>
            </a:r>
            <a:r>
              <a:rPr lang="ko-KR" altLang="en-US" sz="2400" b="1" dirty="0"/>
              <a:t>교통 혁신으로 급속한 성장이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이루어지는 </a:t>
            </a:r>
            <a:r>
              <a:rPr lang="ko-KR" altLang="en-US" sz="2400" b="1" dirty="0"/>
              <a:t>지역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집적 </a:t>
            </a:r>
            <a:r>
              <a:rPr lang="ko-KR" altLang="en-US" sz="2400" b="1" dirty="0" smtClean="0"/>
              <a:t>불이익 </a:t>
            </a:r>
            <a:r>
              <a:rPr lang="ko-KR" altLang="en-US" sz="2400" b="1" dirty="0"/>
              <a:t>발생 </a:t>
            </a:r>
            <a:r>
              <a:rPr lang="ko-KR" altLang="en-US" sz="2400" b="1" dirty="0" smtClean="0"/>
              <a:t>가능</a:t>
            </a:r>
            <a:endParaRPr lang="ko-KR" altLang="en-US" sz="24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125021" y="210126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(140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교통 발달과 공간 변화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모서리가 둥근 직사각형 6"/>
          <p:cNvSpPr/>
          <p:nvPr/>
        </p:nvSpPr>
        <p:spPr bwMode="auto">
          <a:xfrm>
            <a:off x="5366940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1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68144" y="1052736"/>
            <a:ext cx="2937841" cy="5746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170870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840"/>
            <a:ext cx="9144000" cy="6856320"/>
          </a:xfrm>
          <a:prstGeom prst="rect">
            <a:avLst/>
          </a:prstGeom>
        </p:spPr>
      </p:pic>
      <p:sp>
        <p:nvSpPr>
          <p:cNvPr id="2" name="직사각형 1"/>
          <p:cNvSpPr/>
          <p:nvPr/>
        </p:nvSpPr>
        <p:spPr>
          <a:xfrm>
            <a:off x="251520" y="2084187"/>
            <a:ext cx="8640960" cy="4081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 fontAlgn="base">
              <a:lnSpc>
                <a:spcPct val="120000"/>
              </a:lnSpc>
            </a:pPr>
            <a:r>
              <a:rPr lang="ko-KR" altLang="en-US" sz="2400" b="1" dirty="0" smtClean="0"/>
              <a:t> 영화 </a:t>
            </a:r>
            <a:r>
              <a:rPr lang="ko-KR" altLang="en-US" sz="2400" b="1" dirty="0"/>
              <a:t>속 주인공은 화려한 성공과 갈채를 꿈꾸며 자동차 경주 우승을 인생의 모든 것이라고 생각한다</a:t>
            </a:r>
            <a:r>
              <a:rPr lang="en-US" altLang="ko-KR" sz="2400" b="1" dirty="0"/>
              <a:t>. </a:t>
            </a:r>
            <a:r>
              <a:rPr lang="ko-KR" altLang="en-US" sz="2400" b="1" dirty="0"/>
              <a:t>그런데 경주 대회에 참가하기 위해 달리던 중 경쟁과 함성과는 동떨어진 ㉠‘</a:t>
            </a:r>
            <a:r>
              <a:rPr lang="ko-KR" altLang="en-US" sz="2400" b="1" dirty="0" err="1"/>
              <a:t>래디에이터</a:t>
            </a:r>
            <a:r>
              <a:rPr lang="ko-KR" altLang="en-US" sz="2400" b="1" dirty="0"/>
              <a:t> </a:t>
            </a:r>
            <a:r>
              <a:rPr lang="ko-KR" altLang="en-US" sz="2400" b="1" dirty="0" err="1"/>
              <a:t>스프링스</a:t>
            </a:r>
            <a:r>
              <a:rPr lang="ko-KR" altLang="en-US" sz="2400" b="1" dirty="0"/>
              <a:t>’라는 한적한 시골로 들어서게 된다</a:t>
            </a:r>
            <a:r>
              <a:rPr lang="en-US" altLang="ko-KR" sz="2400" b="1" dirty="0"/>
              <a:t>. </a:t>
            </a:r>
            <a:r>
              <a:rPr lang="ko-KR" altLang="en-US" sz="2400" b="1" dirty="0"/>
              <a:t>그곳은 불과 </a:t>
            </a:r>
            <a:r>
              <a:rPr lang="ko-KR" altLang="en-US" sz="2400" b="1" dirty="0" err="1"/>
              <a:t>몇십</a:t>
            </a:r>
            <a:r>
              <a:rPr lang="ko-KR" altLang="en-US" sz="2400" b="1" dirty="0"/>
              <a:t> 년 전만 하더라도 </a:t>
            </a:r>
            <a:r>
              <a:rPr lang="en-US" altLang="ko-KR" sz="2400" b="1" dirty="0"/>
              <a:t>66</a:t>
            </a:r>
            <a:r>
              <a:rPr lang="ko-KR" altLang="en-US" sz="2400" b="1" dirty="0"/>
              <a:t>번 국도가 지나 많은 길손이 </a:t>
            </a:r>
            <a:endParaRPr lang="en-US" altLang="ko-KR" sz="2400" b="1" dirty="0" smtClean="0"/>
          </a:p>
          <a:p>
            <a:pPr algn="just" fontAlgn="base">
              <a:lnSpc>
                <a:spcPct val="120000"/>
              </a:lnSpc>
            </a:pPr>
            <a:r>
              <a:rPr lang="ko-KR" altLang="en-US" sz="2400" b="1" dirty="0" smtClean="0"/>
              <a:t>찾던 </a:t>
            </a:r>
            <a:r>
              <a:rPr lang="ko-KR" altLang="en-US" sz="2400" b="1" dirty="0"/>
              <a:t>곳이었는데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새롭게 ㉡ </a:t>
            </a:r>
            <a:r>
              <a:rPr lang="en-US" altLang="ko-KR" sz="2400" b="1" dirty="0"/>
              <a:t>40</a:t>
            </a:r>
            <a:r>
              <a:rPr lang="ko-KR" altLang="en-US" sz="2400" b="1" dirty="0"/>
              <a:t>번 고속 국도가 생기면서 찾는 사람이 줄어들고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지역 경제는 쇠퇴하였다</a:t>
            </a:r>
            <a:r>
              <a:rPr lang="en-US" altLang="ko-KR" sz="2400" b="1" dirty="0"/>
              <a:t>.</a:t>
            </a:r>
            <a:endParaRPr lang="ko-KR" altLang="en-US" sz="2400" b="1" dirty="0"/>
          </a:p>
          <a:p>
            <a:pPr algn="just" fontAlgn="base">
              <a:lnSpc>
                <a:spcPct val="120000"/>
              </a:lnSpc>
            </a:pPr>
            <a:r>
              <a:rPr lang="ko-KR" altLang="en-US" sz="2400" b="1" dirty="0"/>
              <a:t>주인공은 처음에는 이곳을 빨리 떠나고 싶어했지만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점차 그가 알지 못했던 다른 삶의 미덕을 깨닫게 된다</a:t>
            </a:r>
            <a:r>
              <a:rPr lang="en-US" altLang="ko-KR" sz="2400" b="1" dirty="0"/>
              <a:t>. </a:t>
            </a:r>
            <a:endParaRPr lang="ko-KR" alt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교통 발달과 공간 변화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모서리가 둥근 직사각형 6"/>
          <p:cNvSpPr/>
          <p:nvPr/>
        </p:nvSpPr>
        <p:spPr bwMode="auto">
          <a:xfrm>
            <a:off x="5366940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1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65381" y="260648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(140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pic>
        <p:nvPicPr>
          <p:cNvPr id="11" name="Picture 3" descr="C:\Users\ygp\Desktop\전구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23528" y="1347588"/>
            <a:ext cx="478802" cy="281212"/>
          </a:xfrm>
          <a:prstGeom prst="rect">
            <a:avLst/>
          </a:prstGeom>
          <a:noFill/>
        </p:spPr>
      </p:pic>
      <p:sp>
        <p:nvSpPr>
          <p:cNvPr id="5" name="직사각형 4"/>
          <p:cNvSpPr/>
          <p:nvPr/>
        </p:nvSpPr>
        <p:spPr>
          <a:xfrm>
            <a:off x="802330" y="1268760"/>
            <a:ext cx="834167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2600" b="1" dirty="0"/>
              <a:t>지역을 바꾸는 교통</a:t>
            </a:r>
            <a:r>
              <a:rPr lang="en-US" altLang="ko-KR" sz="2600" b="1" dirty="0"/>
              <a:t>, ‘</a:t>
            </a:r>
            <a:r>
              <a:rPr lang="ko-KR" altLang="en-US" sz="2600" b="1" dirty="0"/>
              <a:t>카</a:t>
            </a:r>
            <a:r>
              <a:rPr lang="en-US" altLang="ko-KR" sz="2600" b="1" dirty="0"/>
              <a:t>(Cars)'</a:t>
            </a:r>
            <a:r>
              <a:rPr lang="ko-KR" altLang="en-US" sz="2600" b="1" dirty="0"/>
              <a:t>가 들려주는 지리 이야기</a:t>
            </a:r>
            <a:endParaRPr lang="ko-KR" altLang="en-US" sz="2600" dirty="0"/>
          </a:p>
        </p:txBody>
      </p:sp>
    </p:spTree>
    <p:extLst>
      <p:ext uri="{BB962C8B-B14F-4D97-AF65-F5344CB8AC3E}">
        <p14:creationId xmlns:p14="http://schemas.microsoft.com/office/powerpoint/2010/main" xmlns="" val="10897620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840"/>
            <a:ext cx="9144000" cy="6856320"/>
          </a:xfrm>
          <a:prstGeom prst="rect">
            <a:avLst/>
          </a:prstGeom>
        </p:spPr>
      </p:pic>
      <p:sp>
        <p:nvSpPr>
          <p:cNvPr id="2" name="직사각형 1"/>
          <p:cNvSpPr/>
          <p:nvPr/>
        </p:nvSpPr>
        <p:spPr>
          <a:xfrm>
            <a:off x="251520" y="2084187"/>
            <a:ext cx="8640960" cy="2751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20000"/>
              </a:lnSpc>
            </a:pPr>
            <a:r>
              <a:rPr lang="ko-KR" altLang="en-US" sz="2400" b="1" dirty="0" smtClean="0"/>
              <a:t> </a:t>
            </a:r>
            <a:r>
              <a:rPr lang="ko-KR" altLang="en-US" sz="2400" b="1" dirty="0"/>
              <a:t>남보다 더 빨리 목적을 성취하기를 원하고 많은 경제적 </a:t>
            </a:r>
            <a:r>
              <a:rPr lang="ko-KR" altLang="en-US" sz="2400" b="1" dirty="0" smtClean="0"/>
              <a:t>이익을 </a:t>
            </a:r>
            <a:r>
              <a:rPr lang="ko-KR" altLang="en-US" sz="2400" b="1" dirty="0"/>
              <a:t>얻기 위해 달려가는 현대인의 모습과 달리 자연과 </a:t>
            </a:r>
            <a:r>
              <a:rPr lang="ko-KR" altLang="en-US" sz="2400" b="1" dirty="0" smtClean="0"/>
              <a:t>어울려 </a:t>
            </a:r>
            <a:r>
              <a:rPr lang="ko-KR" altLang="en-US" sz="2400" b="1" dirty="0"/>
              <a:t>전통을 지키며 살아가는 마을 사람들을 만나면서</a:t>
            </a:r>
            <a:r>
              <a:rPr lang="en-US" altLang="ko-KR" sz="2400" b="1" dirty="0"/>
              <a:t>, </a:t>
            </a:r>
            <a:r>
              <a:rPr lang="ko-KR" altLang="en-US" sz="2400" b="1" dirty="0" smtClean="0"/>
              <a:t>인생이란 </a:t>
            </a:r>
            <a:r>
              <a:rPr lang="ko-KR" altLang="en-US" sz="2400" b="1" dirty="0"/>
              <a:t>목적지가 아닌 여행의 과정이라는 것을 깨닫고</a:t>
            </a:r>
            <a:r>
              <a:rPr lang="en-US" altLang="ko-KR" sz="2400" b="1" dirty="0"/>
              <a:t>, </a:t>
            </a:r>
            <a:r>
              <a:rPr lang="ko-KR" altLang="en-US" sz="2400" b="1" dirty="0" smtClean="0"/>
              <a:t>명성과 </a:t>
            </a:r>
            <a:r>
              <a:rPr lang="ko-KR" altLang="en-US" sz="2400" b="1" dirty="0"/>
              <a:t>스폰서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트로피 뒤에 가려졌던 ㉢ 소중한 가치를 알게 된다</a:t>
            </a:r>
            <a:r>
              <a:rPr lang="en-US" altLang="ko-KR" sz="2400" b="1" dirty="0"/>
              <a:t>. </a:t>
            </a:r>
            <a:r>
              <a:rPr lang="en-US" altLang="ko-KR" sz="2400" b="1" dirty="0" smtClean="0"/>
              <a:t>‘</a:t>
            </a:r>
            <a:r>
              <a:rPr lang="ko-KR" altLang="en-US" sz="2400" b="1" dirty="0" smtClean="0"/>
              <a:t>인생이란 </a:t>
            </a:r>
            <a:r>
              <a:rPr lang="ko-KR" altLang="en-US" sz="2400" b="1" dirty="0"/>
              <a:t>결승선 없는 즐거운 여정’이라는 것을</a:t>
            </a:r>
            <a:r>
              <a:rPr lang="en-US" altLang="ko-KR" sz="2400" b="1" dirty="0"/>
              <a:t>…….</a:t>
            </a:r>
            <a:endParaRPr lang="ko-KR" alt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교통 발달과 공간 변화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모서리가 둥근 직사각형 6"/>
          <p:cNvSpPr/>
          <p:nvPr/>
        </p:nvSpPr>
        <p:spPr bwMode="auto">
          <a:xfrm>
            <a:off x="5366940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1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65381" y="260648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(140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pic>
        <p:nvPicPr>
          <p:cNvPr id="11" name="Picture 3" descr="C:\Users\ygp\Desktop\전구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23528" y="1347588"/>
            <a:ext cx="478802" cy="281212"/>
          </a:xfrm>
          <a:prstGeom prst="rect">
            <a:avLst/>
          </a:prstGeom>
          <a:noFill/>
        </p:spPr>
      </p:pic>
      <p:sp>
        <p:nvSpPr>
          <p:cNvPr id="5" name="직사각형 4"/>
          <p:cNvSpPr/>
          <p:nvPr/>
        </p:nvSpPr>
        <p:spPr>
          <a:xfrm>
            <a:off x="802330" y="1268760"/>
            <a:ext cx="834167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2600" b="1" dirty="0"/>
              <a:t>지역을 바꾸는 교통</a:t>
            </a:r>
            <a:r>
              <a:rPr lang="en-US" altLang="ko-KR" sz="2600" b="1" dirty="0"/>
              <a:t>, ‘</a:t>
            </a:r>
            <a:r>
              <a:rPr lang="ko-KR" altLang="en-US" sz="2600" b="1" dirty="0"/>
              <a:t>카</a:t>
            </a:r>
            <a:r>
              <a:rPr lang="en-US" altLang="ko-KR" sz="2600" b="1" dirty="0"/>
              <a:t>(Cars)'</a:t>
            </a:r>
            <a:r>
              <a:rPr lang="ko-KR" altLang="en-US" sz="2600" b="1" dirty="0"/>
              <a:t>가 들려주는 지리 이야기</a:t>
            </a:r>
            <a:endParaRPr lang="ko-KR" altLang="en-US" sz="2600" dirty="0"/>
          </a:p>
        </p:txBody>
      </p:sp>
    </p:spTree>
    <p:extLst>
      <p:ext uri="{BB962C8B-B14F-4D97-AF65-F5344CB8AC3E}">
        <p14:creationId xmlns:p14="http://schemas.microsoft.com/office/powerpoint/2010/main" xmlns="" val="41150138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840"/>
            <a:ext cx="9144000" cy="6856320"/>
          </a:xfrm>
          <a:prstGeom prst="rect">
            <a:avLst/>
          </a:prstGeom>
        </p:spPr>
      </p:pic>
      <p:sp>
        <p:nvSpPr>
          <p:cNvPr id="2" name="직사각형 1"/>
          <p:cNvSpPr/>
          <p:nvPr/>
        </p:nvSpPr>
        <p:spPr>
          <a:xfrm>
            <a:off x="179512" y="2074895"/>
            <a:ext cx="8784976" cy="44504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</a:t>
            </a:r>
            <a:r>
              <a:rPr lang="ko-KR" altLang="en-US" sz="2400" b="1" dirty="0"/>
              <a:t>① ㉠ 지역에 ㉡이 건설된 후 어떻게 변화했을지 말해 보고</a:t>
            </a:r>
            <a:r>
              <a:rPr lang="en-US" altLang="ko-KR" sz="2400" b="1" dirty="0" smtClean="0"/>
              <a:t>,</a:t>
            </a:r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/>
              <a:t>교통이 지역에 끼친 영향을 설명해 보자</a:t>
            </a:r>
            <a:r>
              <a:rPr lang="en-US" altLang="ko-KR" sz="2400" b="1" dirty="0" smtClean="0"/>
              <a:t>.</a:t>
            </a:r>
          </a:p>
          <a:p>
            <a:pPr fontAlgn="base">
              <a:lnSpc>
                <a:spcPct val="50000"/>
              </a:lnSpc>
            </a:pP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새로운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고속 국도의 건설로 기존 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66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번 국도를 이용하는 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사람들이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감소하면서 지역 경제가 쇠퇴하였다</a:t>
            </a:r>
            <a:r>
              <a:rPr lang="en-US" altLang="ko-KR" sz="2400" b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pPr fontAlgn="base">
              <a:lnSpc>
                <a:spcPct val="120000"/>
              </a:lnSpc>
            </a:pPr>
            <a:endParaRPr lang="ko-KR" altLang="en-US" sz="2400" b="1" dirty="0">
              <a:solidFill>
                <a:schemeClr val="accent2">
                  <a:lumMod val="75000"/>
                </a:schemeClr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ko-KR" altLang="en-US" sz="2400" b="1" dirty="0"/>
              <a:t>② ㉢</a:t>
            </a:r>
            <a:r>
              <a:rPr lang="ko-KR" altLang="en-US" sz="2400" b="1" dirty="0" smtClean="0"/>
              <a:t>의 ‘</a:t>
            </a:r>
            <a:r>
              <a:rPr lang="ko-KR" altLang="en-US" sz="2400" b="1" dirty="0"/>
              <a:t>소중한 가치’가 무엇인지 자신의 생각을 정리해 보자</a:t>
            </a:r>
            <a:r>
              <a:rPr lang="en-US" altLang="ko-KR" sz="2400" b="1" dirty="0" smtClean="0"/>
              <a:t>.</a:t>
            </a:r>
          </a:p>
          <a:p>
            <a:pPr fontAlgn="base">
              <a:lnSpc>
                <a:spcPct val="50000"/>
              </a:lnSpc>
            </a:pP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시간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거리 단축에 따른 경제적 이익보다는 함께 어울려 </a:t>
            </a:r>
            <a:r>
              <a:rPr lang="ko-KR" altLang="en-US" sz="2400" b="1" dirty="0" err="1" smtClean="0">
                <a:solidFill>
                  <a:schemeClr val="accent2">
                    <a:lumMod val="75000"/>
                  </a:schemeClr>
                </a:solidFill>
              </a:rPr>
              <a:t>살아감으로서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얻을 수 있는 행복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여유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인간다운 삶 등의 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가치를 말한다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ko-KR" altLang="en-US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교통 발달과 공간 변화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모서리가 둥근 직사각형 6"/>
          <p:cNvSpPr/>
          <p:nvPr/>
        </p:nvSpPr>
        <p:spPr bwMode="auto">
          <a:xfrm>
            <a:off x="5366940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1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65381" y="260648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(140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pic>
        <p:nvPicPr>
          <p:cNvPr id="11" name="Picture 3" descr="C:\Users\ygp\Desktop\전구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23528" y="1347588"/>
            <a:ext cx="478802" cy="281212"/>
          </a:xfrm>
          <a:prstGeom prst="rect">
            <a:avLst/>
          </a:prstGeom>
          <a:noFill/>
        </p:spPr>
      </p:pic>
      <p:sp>
        <p:nvSpPr>
          <p:cNvPr id="5" name="직사각형 4"/>
          <p:cNvSpPr/>
          <p:nvPr/>
        </p:nvSpPr>
        <p:spPr>
          <a:xfrm>
            <a:off x="802330" y="1268760"/>
            <a:ext cx="834167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2600" b="1" dirty="0"/>
              <a:t>지역을 바꾸는 교통</a:t>
            </a:r>
            <a:r>
              <a:rPr lang="en-US" altLang="ko-KR" sz="2600" b="1" dirty="0"/>
              <a:t>, ‘</a:t>
            </a:r>
            <a:r>
              <a:rPr lang="ko-KR" altLang="en-US" sz="2600" b="1" dirty="0"/>
              <a:t>카</a:t>
            </a:r>
            <a:r>
              <a:rPr lang="en-US" altLang="ko-KR" sz="2600" b="1" dirty="0"/>
              <a:t>(Cars)'</a:t>
            </a:r>
            <a:r>
              <a:rPr lang="ko-KR" altLang="en-US" sz="2600" b="1" dirty="0"/>
              <a:t>가 들려주는 지리 이야기</a:t>
            </a:r>
            <a:endParaRPr lang="ko-KR" altLang="en-US" sz="2600" dirty="0"/>
          </a:p>
        </p:txBody>
      </p:sp>
    </p:spTree>
    <p:extLst>
      <p:ext uri="{BB962C8B-B14F-4D97-AF65-F5344CB8AC3E}">
        <p14:creationId xmlns:p14="http://schemas.microsoft.com/office/powerpoint/2010/main" xmlns="" val="38709076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1171</TotalTime>
  <Words>1214</Words>
  <Application>Microsoft Office PowerPoint</Application>
  <PresentationFormat>화면 슬라이드 쇼(4:3)</PresentationFormat>
  <Paragraphs>174</Paragraphs>
  <Slides>19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19</vt:i4>
      </vt:variant>
    </vt:vector>
  </HeadingPairs>
  <TitlesOfParts>
    <vt:vector size="20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  <vt:lpstr>슬라이드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ygp</dc:creator>
  <cp:lastModifiedBy>Windows XP</cp:lastModifiedBy>
  <cp:revision>720</cp:revision>
  <dcterms:created xsi:type="dcterms:W3CDTF">2013-04-05T04:18:36Z</dcterms:created>
  <dcterms:modified xsi:type="dcterms:W3CDTF">2014-11-05T15:45:58Z</dcterms:modified>
</cp:coreProperties>
</file>