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audio1" ContentType="audio/x-wav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337" r:id="rId6"/>
    <p:sldId id="338" r:id="rId7"/>
    <p:sldId id="340" r:id="rId8"/>
    <p:sldId id="278" r:id="rId9"/>
    <p:sldId id="335" r:id="rId10"/>
    <p:sldId id="339" r:id="rId11"/>
    <p:sldId id="272" r:id="rId12"/>
    <p:sldId id="307" r:id="rId13"/>
    <p:sldId id="322" r:id="rId14"/>
    <p:sldId id="267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92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70"/>
            <a:ext cx="9144000" cy="684626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123728" y="3682301"/>
            <a:ext cx="4680520" cy="825403"/>
            <a:chOff x="2123728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2123728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1. </a:t>
              </a:r>
              <a:r>
                <a:rPr lang="ko-KR" altLang="en-US" sz="2400" b="1" dirty="0" smtClean="0">
                  <a:latin typeface="+mj-lt"/>
                </a:rPr>
                <a:t>과학 기술의 발달과 정보화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2411760" y="4149080"/>
              <a:ext cx="3600400" cy="358624"/>
              <a:chOff x="2566380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782404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공간 정보 기술의 발달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2566380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2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공간 정보 기술을 활용한 최첨단 씨의 하루</a:t>
            </a:r>
            <a:endParaRPr lang="ko-KR" altLang="en-US" sz="2800" dirty="0"/>
          </a:p>
        </p:txBody>
      </p:sp>
      <p:sp>
        <p:nvSpPr>
          <p:cNvPr id="13" name="직사각형 12"/>
          <p:cNvSpPr/>
          <p:nvPr/>
        </p:nvSpPr>
        <p:spPr>
          <a:xfrm>
            <a:off x="144016" y="1772816"/>
            <a:ext cx="8892480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100" b="1" dirty="0" smtClean="0"/>
              <a:t> </a:t>
            </a:r>
            <a:r>
              <a:rPr lang="ko-KR" altLang="en-US" sz="2400" b="1" dirty="0"/>
              <a:t>활동② 최첨단 씨가 얻은 정보 중 사생활 침해의 우려가 </a:t>
            </a:r>
            <a:r>
              <a:rPr lang="ko-KR" altLang="en-US" sz="2400" b="1" dirty="0" smtClean="0"/>
              <a:t>있는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것을 찾아보자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8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여자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친구의 위치를 파악하기 위해 위치 정보를 사용하는 것은 본인의 동의가 없이 행해질 경우 심각한 사생활 침해 사례에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해당된다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활동③ 공간 정보 기술의 발달로 인해 나타날 </a:t>
            </a:r>
            <a:r>
              <a:rPr lang="en-US" altLang="ko-KR" sz="2400" b="1" dirty="0"/>
              <a:t>10</a:t>
            </a:r>
            <a:r>
              <a:rPr lang="ko-KR" altLang="en-US" sz="2400" b="1" dirty="0"/>
              <a:t>년 후의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미래 </a:t>
            </a:r>
            <a:r>
              <a:rPr lang="ko-KR" altLang="en-US" sz="2400" b="1" dirty="0"/>
              <a:t>사회 모습에 대해 토의해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8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공간 정보 기술 발달로 크게 바뀔 미래 사회 모습을 생각해 본다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공간 정보 기술의 발달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59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341806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컴퓨터를 </a:t>
            </a:r>
            <a:r>
              <a:rPr lang="ko-KR" altLang="en-US" sz="2400" b="1" dirty="0"/>
              <a:t>이용하여 다양한 공간 정보와 속성 정보를 </a:t>
            </a:r>
            <a:r>
              <a:rPr lang="ko-KR" altLang="en-US" sz="2400" b="1" dirty="0" smtClean="0"/>
              <a:t>결합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하여 </a:t>
            </a:r>
            <a:r>
              <a:rPr lang="ko-KR" altLang="en-US" sz="2400" b="1" dirty="0"/>
              <a:t>입력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저장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처리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분석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표현하는 종합적인 관리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시스템은</a:t>
            </a:r>
            <a:r>
              <a:rPr lang="en-US" altLang="ko-KR" sz="2400" b="1" dirty="0" smtClean="0"/>
              <a:t>?</a:t>
            </a:r>
          </a:p>
          <a:p>
            <a:pPr marL="457200" indent="-457200" fontAlgn="base">
              <a:lnSpc>
                <a:spcPct val="120000"/>
              </a:lnSpc>
              <a:buAutoNum type="arabicPeriod"/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지리 정보 시스템</a:t>
            </a:r>
            <a:r>
              <a:rPr lang="en-US" altLang="ko-KR" sz="2400" b="1" dirty="0">
                <a:solidFill>
                  <a:srgbClr val="FF0000"/>
                </a:solidFill>
              </a:rPr>
              <a:t>(GIS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인공위성에서 보내는 신호를 수신해 사용자의 현재 </a:t>
            </a:r>
            <a:r>
              <a:rPr lang="ko-KR" altLang="en-US" sz="2400" b="1" dirty="0" smtClean="0"/>
              <a:t>위치를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알려주는 시스템은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위치 정보 시스템</a:t>
            </a:r>
            <a:r>
              <a:rPr lang="en-US" altLang="ko-KR" sz="2400" b="1" dirty="0">
                <a:solidFill>
                  <a:srgbClr val="FF0000"/>
                </a:solidFill>
              </a:rPr>
              <a:t>(GPS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569850"/>
            <a:ext cx="2448272" cy="1218627"/>
          </a:xfrm>
          <a:prstGeom prst="rect">
            <a:avLst/>
          </a:prstGeom>
          <a:noFill/>
        </p:spPr>
      </p:pic>
      <p:pic>
        <p:nvPicPr>
          <p:cNvPr id="1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062" y="4832389"/>
            <a:ext cx="2448272" cy="121862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공간 정보 기술의 발달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641858"/>
            <a:ext cx="2448272" cy="1218627"/>
          </a:xfrm>
          <a:prstGeom prst="rect">
            <a:avLst/>
          </a:prstGeom>
          <a:noFill/>
        </p:spPr>
      </p:pic>
      <p:pic>
        <p:nvPicPr>
          <p:cNvPr id="1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6576" y="4904397"/>
            <a:ext cx="244827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52957"/>
            <a:ext cx="8622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3</a:t>
            </a:r>
            <a:r>
              <a:rPr lang="en-US" altLang="ko-KR" sz="2400" b="1" dirty="0"/>
              <a:t>. </a:t>
            </a:r>
            <a:r>
              <a:rPr lang="en-US" altLang="ko-KR" sz="2400" b="1" dirty="0" smtClean="0"/>
              <a:t>(          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은 국가 기반 시설의 관리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재난 피해 </a:t>
            </a:r>
            <a:r>
              <a:rPr lang="ko-KR" altLang="en-US" sz="2400" b="1" dirty="0" smtClean="0"/>
              <a:t>방재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시스템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공공의 안전과 자연환경 관리 등에 활용되고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공간 정보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기술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사용자가 장소에 상관없이 자유롭게 네트워크에 </a:t>
            </a:r>
            <a:r>
              <a:rPr lang="ko-KR" altLang="en-US" sz="2400" b="1" dirty="0" smtClean="0"/>
              <a:t>접속하여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인간의 생활에 관련된 많은 부분을 원거리에서 이용 혹은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제어할 </a:t>
            </a:r>
            <a:r>
              <a:rPr lang="ko-KR" altLang="en-US" sz="2400" b="1" dirty="0"/>
              <a:t>수 있는 시스템은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>
                <a:solidFill>
                  <a:srgbClr val="FF0000"/>
                </a:solidFill>
              </a:rPr>
              <a:t>유비쿼터스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192288"/>
            <a:ext cx="2629272" cy="130872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공간 정보 기술의 발달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97152"/>
            <a:ext cx="2629272" cy="130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64107"/>
            <a:ext cx="8496944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공간 정보 기술의 발달로 삶이 편해짐과 동시에 나타날 </a:t>
            </a:r>
            <a:r>
              <a:rPr lang="ko-KR" altLang="en-US" sz="2400" b="1" dirty="0" smtClean="0"/>
              <a:t>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있는 문제점은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공간 정보의 악용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사생활 침해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등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사용자가 눈으로 보는 현실 세계에 부가 정보를 갖는 </a:t>
            </a:r>
            <a:r>
              <a:rPr lang="ko-KR" altLang="en-US" sz="2400" b="1" dirty="0" smtClean="0"/>
              <a:t>가상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현실을 겹쳐서 보여 주는 기술은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증강 현실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653" y="4397195"/>
            <a:ext cx="2448272" cy="1218627"/>
          </a:xfrm>
          <a:prstGeom prst="rect">
            <a:avLst/>
          </a:prstGeom>
          <a:noFill/>
        </p:spPr>
      </p:pic>
      <p:pic>
        <p:nvPicPr>
          <p:cNvPr id="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237438"/>
            <a:ext cx="2448272" cy="121862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공간 정보 기술의 발달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238113"/>
            <a:ext cx="2448272" cy="1218627"/>
          </a:xfrm>
          <a:prstGeom prst="rect">
            <a:avLst/>
          </a:prstGeom>
          <a:noFill/>
        </p:spPr>
      </p:pic>
      <p:pic>
        <p:nvPicPr>
          <p:cNvPr id="1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238113"/>
            <a:ext cx="2448272" cy="121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75656" y="2967335"/>
            <a:ext cx="6696744" cy="830997"/>
            <a:chOff x="944814" y="2967335"/>
            <a:chExt cx="6775841" cy="830997"/>
          </a:xfrm>
        </p:grpSpPr>
        <p:sp>
          <p:nvSpPr>
            <p:cNvPr id="3" name="TextBox 2"/>
            <p:cNvSpPr txBox="1"/>
            <p:nvPr/>
          </p:nvSpPr>
          <p:spPr>
            <a:xfrm>
              <a:off x="1311944" y="2967335"/>
              <a:ext cx="64087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정보화로 인한 삶의 변화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en-US" altLang="ko-KR" sz="2400" b="1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base" latinLnBrk="0"/>
              <a:r>
                <a:rPr lang="en-US" altLang="ko-KR" sz="2400" b="1" dirty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                             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944814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2924944"/>
            <a:ext cx="538882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공간 정보 기술의 변화를 살펴보고</a:t>
            </a:r>
            <a:r>
              <a:rPr lang="en-US" altLang="ko-KR" b="1" dirty="0"/>
              <a:t>, </a:t>
            </a:r>
            <a:r>
              <a:rPr lang="ko-KR" altLang="en-US" b="1" dirty="0"/>
              <a:t>이러한 변화가 인간의 일상생활 및 자연환경 활용에 미친 영향을 파악할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공간 정보 기술의 발달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5269733"/>
            <a:ext cx="806489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공간 정보 기술이 바꾸어 놓은 우리 삶의 모습에는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어떤 것이 있을까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299418"/>
            <a:ext cx="504056" cy="5040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34951" y="4293096"/>
            <a:ext cx="43810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smtClean="0">
                <a:ea typeface="나눔고딕 ExtraBold"/>
              </a:rPr>
              <a:t>▲ 운전할 때 </a:t>
            </a:r>
            <a:r>
              <a:rPr lang="ko-KR" altLang="en-US" sz="1500" b="1" dirty="0" err="1" smtClean="0">
                <a:ea typeface="나눔고딕 ExtraBold"/>
              </a:rPr>
              <a:t>네비게이션을</a:t>
            </a:r>
            <a:r>
              <a:rPr lang="ko-KR" altLang="en-US" sz="1500" b="1" dirty="0" smtClean="0">
                <a:ea typeface="나눔고딕 ExtraBold"/>
              </a:rPr>
              <a:t> 통해 쉽게 </a:t>
            </a:r>
            <a:r>
              <a:rPr lang="ko-KR" altLang="en-US" sz="1500" b="1" dirty="0" smtClean="0">
                <a:ea typeface="나눔고딕 ExtraBold"/>
              </a:rPr>
              <a:t>목적지를 찾아갈 </a:t>
            </a:r>
            <a:r>
              <a:rPr lang="ko-KR" altLang="en-US" sz="1500" b="1" dirty="0" smtClean="0">
                <a:ea typeface="나눔고딕 ExtraBold"/>
              </a:rPr>
              <a:t>수 있다</a:t>
            </a:r>
            <a:r>
              <a:rPr lang="en-US" altLang="ko-KR" sz="1500" b="1" dirty="0" smtClean="0">
                <a:ea typeface="나눔고딕 ExtraBold"/>
              </a:rPr>
              <a:t>.</a:t>
            </a:r>
            <a:endParaRPr lang="ko-KR" altLang="en-US" sz="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60032" y="4295303"/>
            <a:ext cx="4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smtClean="0">
                <a:ea typeface="나눔고딕 ExtraBold"/>
              </a:rPr>
              <a:t>▲ 대중교통 안내 시스템으로 버스 도착 </a:t>
            </a:r>
            <a:r>
              <a:rPr lang="ko-KR" altLang="en-US" sz="1500" b="1" dirty="0" smtClean="0">
                <a:ea typeface="나눔고딕 ExtraBold"/>
              </a:rPr>
              <a:t>시간을</a:t>
            </a:r>
            <a:r>
              <a:rPr lang="en-US" altLang="ko-KR" sz="1500" b="1" dirty="0" smtClean="0">
                <a:ea typeface="나눔고딕 ExtraBold"/>
              </a:rPr>
              <a:t> </a:t>
            </a:r>
            <a:r>
              <a:rPr lang="ko-KR" altLang="en-US" sz="1500" b="1" dirty="0" smtClean="0">
                <a:ea typeface="나눔고딕 ExtraBold"/>
              </a:rPr>
              <a:t> </a:t>
            </a:r>
            <a:r>
              <a:rPr lang="ko-KR" altLang="en-US" sz="1500" b="1" dirty="0" smtClean="0">
                <a:ea typeface="나눔고딕 ExtraBold"/>
              </a:rPr>
              <a:t>알 수 있다</a:t>
            </a:r>
            <a:r>
              <a:rPr lang="en-US" altLang="ko-KR" sz="1500" b="1" dirty="0" smtClean="0">
                <a:ea typeface="나눔고딕 ExtraBold"/>
              </a:rPr>
              <a:t>.</a:t>
            </a:r>
            <a:endParaRPr lang="ko-KR" altLang="en-US" sz="15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124744"/>
            <a:ext cx="7903675" cy="32405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552724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공간 정보 기술의 변화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지리 정보 시스템</a:t>
            </a:r>
            <a:r>
              <a:rPr lang="en-US" altLang="ko-KR" sz="2400" b="1" dirty="0"/>
              <a:t>(GIS): </a:t>
            </a:r>
            <a:r>
              <a:rPr lang="ko-KR" altLang="en-US" sz="2400" b="1" dirty="0"/>
              <a:t>많은 양의 정보를 신속하게 처리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위치 정보 시스템</a:t>
            </a:r>
            <a:r>
              <a:rPr lang="en-US" altLang="ko-KR" sz="2400" b="1" dirty="0"/>
              <a:t>(GPS): </a:t>
            </a:r>
            <a:r>
              <a:rPr lang="ko-KR" altLang="en-US" sz="2400" b="1" dirty="0"/>
              <a:t>다양한 위치 기반 서비스 제공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인터넷과 휴대용 기기의 발달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시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공간을 초월하여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공간 </a:t>
            </a:r>
            <a:r>
              <a:rPr lang="ko-KR" altLang="en-US" sz="2400" b="1" dirty="0"/>
              <a:t>정보 </a:t>
            </a:r>
            <a:r>
              <a:rPr lang="ko-KR" altLang="en-US" sz="2400" b="1" dirty="0" smtClean="0"/>
              <a:t>활용</a:t>
            </a:r>
            <a:endParaRPr lang="en-US" altLang="ko-KR" sz="2400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공간 정보 기술의 발달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공간 정보 기술의 발달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67544" y="1330658"/>
            <a:ext cx="8208912" cy="1378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공간 정보 기술의 활용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 ① 공공 영역에서의 활용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국가 기반 시설의 관리</a:t>
            </a:r>
            <a:r>
              <a:rPr lang="en-US" altLang="ko-KR" sz="2400" b="1" dirty="0"/>
              <a:t>,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   </a:t>
            </a:r>
            <a:r>
              <a:rPr lang="ko-KR" altLang="en-US" sz="2400" b="1" dirty="0"/>
              <a:t>재난 피해 방재 시스템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자연 현상 모니터링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045706"/>
            <a:ext cx="8102851" cy="311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026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공간 정보 기술의 발달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36912"/>
            <a:ext cx="8413980" cy="309634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76330" y="1413816"/>
            <a:ext cx="8449398" cy="93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사적 영역에서의 활용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차량 </a:t>
            </a:r>
            <a:r>
              <a:rPr lang="ko-KR" altLang="en-US" sz="2400" b="1" dirty="0" err="1"/>
              <a:t>내비게이션</a:t>
            </a:r>
            <a:r>
              <a:rPr lang="ko-KR" altLang="en-US" sz="2400" b="1" dirty="0"/>
              <a:t> 시스템</a:t>
            </a:r>
            <a:r>
              <a:rPr lang="en-US" altLang="ko-KR" sz="2400" b="1" dirty="0"/>
              <a:t>,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  </a:t>
            </a:r>
            <a:r>
              <a:rPr lang="ko-KR" altLang="en-US" sz="2400" b="1" dirty="0"/>
              <a:t>대중 교통 안내 시스템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인터넷을 통한 입지 분석</a:t>
            </a:r>
          </a:p>
        </p:txBody>
      </p:sp>
    </p:spTree>
    <p:extLst>
      <p:ext uri="{BB962C8B-B14F-4D97-AF65-F5344CB8AC3E}">
        <p14:creationId xmlns:p14="http://schemas.microsoft.com/office/powerpoint/2010/main" xmlns="" val="171708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공간 정보 기술의 발달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43082" y="1340768"/>
            <a:ext cx="84493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공간 정보 기술의 바람직한 활용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문제점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공간 정보 악용의 위험성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사생활 침해에 대한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우려가 </a:t>
            </a:r>
            <a:r>
              <a:rPr lang="ko-KR" altLang="en-US" sz="2400" b="1" dirty="0"/>
              <a:t>발생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대책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자료 수집의 제한 등 사생활 침해를 방지하기 </a:t>
            </a:r>
            <a:r>
              <a:rPr lang="ko-KR" altLang="en-US" sz="2400" b="1" dirty="0" smtClean="0"/>
              <a:t>위한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제도적 장치 필요</a:t>
            </a:r>
          </a:p>
        </p:txBody>
      </p:sp>
    </p:spTree>
    <p:extLst>
      <p:ext uri="{BB962C8B-B14F-4D97-AF65-F5344CB8AC3E}">
        <p14:creationId xmlns:p14="http://schemas.microsoft.com/office/powerpoint/2010/main" xmlns="" val="1785774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공간 정보 기술의 발달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8100" y="1487311"/>
            <a:ext cx="4671588" cy="5302252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공간 정보 기술을 활용한 최첨단 씨의 하루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460980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공간 정보 기술을 활용한 최첨단 씨의 하루</a:t>
            </a:r>
            <a:endParaRPr lang="ko-KR" altLang="en-US" sz="2800" dirty="0"/>
          </a:p>
        </p:txBody>
      </p:sp>
      <p:sp>
        <p:nvSpPr>
          <p:cNvPr id="13" name="직사각형 12"/>
          <p:cNvSpPr/>
          <p:nvPr/>
        </p:nvSpPr>
        <p:spPr>
          <a:xfrm>
            <a:off x="216024" y="2023329"/>
            <a:ext cx="867645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100" b="1" dirty="0" smtClean="0"/>
              <a:t> </a:t>
            </a:r>
            <a:r>
              <a:rPr lang="ko-KR" altLang="en-US" sz="2400" b="1" dirty="0"/>
              <a:t>활동① 최첨단 씨가 이용한 서비스가 이루어지기 위해 </a:t>
            </a:r>
            <a:r>
              <a:rPr lang="ko-KR" altLang="en-US" sz="2400" b="1" dirty="0" smtClean="0"/>
              <a:t>필요한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정보를 생각해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최첨단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씨의 실시간 위치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가장 가까운 관측소의 기상 정보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버스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운행 정보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여자 친구의 실시간 위치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건축물에 대한 정보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상점에 대한 정보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최첨단 씨의 이동 경로가 필요하다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정보들은 지리 정보 시스템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(GIS)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과 위치 정보 시스템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(GPS)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에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기반하여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제공된다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공간 정보 기술의 발달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53640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264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613</Words>
  <Application>Microsoft Office PowerPoint</Application>
  <PresentationFormat>화면 슬라이드 쇼(4:3)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Windows XP</cp:lastModifiedBy>
  <cp:revision>631</cp:revision>
  <dcterms:created xsi:type="dcterms:W3CDTF">2013-04-05T04:18:36Z</dcterms:created>
  <dcterms:modified xsi:type="dcterms:W3CDTF">2014-11-07T03:00:01Z</dcterms:modified>
</cp:coreProperties>
</file>