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345" r:id="rId6"/>
    <p:sldId id="315" r:id="rId7"/>
    <p:sldId id="336" r:id="rId8"/>
    <p:sldId id="337" r:id="rId9"/>
    <p:sldId id="338" r:id="rId10"/>
    <p:sldId id="339" r:id="rId11"/>
    <p:sldId id="340" r:id="rId12"/>
    <p:sldId id="325" r:id="rId13"/>
    <p:sldId id="341" r:id="rId14"/>
    <p:sldId id="342" r:id="rId15"/>
    <p:sldId id="343" r:id="rId16"/>
    <p:sldId id="344" r:id="rId17"/>
    <p:sldId id="272" r:id="rId18"/>
    <p:sldId id="307" r:id="rId19"/>
    <p:sldId id="322" r:id="rId20"/>
    <p:sldId id="267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792" y="8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187624" y="3682301"/>
            <a:ext cx="5472608" cy="978729"/>
            <a:chOff x="1835696" y="3682301"/>
            <a:chExt cx="4896544" cy="978729"/>
          </a:xfrm>
        </p:grpSpPr>
        <p:sp>
          <p:nvSpPr>
            <p:cNvPr id="4" name="TextBox 3"/>
            <p:cNvSpPr txBox="1"/>
            <p:nvPr/>
          </p:nvSpPr>
          <p:spPr>
            <a:xfrm>
              <a:off x="1835696" y="3682301"/>
              <a:ext cx="468052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          3. </a:t>
              </a:r>
              <a:r>
                <a:rPr lang="ko-KR" altLang="en-US" sz="2400" b="1" dirty="0" smtClean="0">
                  <a:latin typeface="+mj-lt"/>
                </a:rPr>
                <a:t>금융 환경과 합리적 소비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131840" y="4149080"/>
              <a:ext cx="3600400" cy="358624"/>
              <a:chOff x="3286460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502484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글로벌 시대의 국제 금융 환경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8646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1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058882"/>
            <a:ext cx="8568952" cy="2707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금융 자본의 국제 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국경을 초월한 금융 거래 → 국제 및 국내 경제가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원활해지도록 </a:t>
            </a:r>
            <a:r>
              <a:rPr lang="ko-KR" altLang="en-US" sz="2400" b="1" dirty="0"/>
              <a:t>도와줌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자금의 원활한 유통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영향력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외국 자금의 유입 → 주가와 환율에 영향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국민 경제에 영향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09503"/>
            <a:ext cx="8372058" cy="25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66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1335764"/>
            <a:ext cx="8568952" cy="4037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• </a:t>
            </a:r>
            <a:r>
              <a:rPr lang="ko-KR" altLang="en-US" sz="2400" b="1" dirty="0"/>
              <a:t>특정 국가의 금융 위기 → 전 세계 금융 시장에 영향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세계의 금융 위기 가능성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• </a:t>
            </a:r>
            <a:r>
              <a:rPr lang="ko-KR" altLang="en-US" sz="2400" b="1" dirty="0"/>
              <a:t>핫머니와 같은 투기 자본 유입 → 외환과 금융 시장에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악영향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우리 나라의 금융 시장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개방성이 높아 핫머니의 유입은 환율 변동과 수출입에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큰 </a:t>
            </a:r>
            <a:r>
              <a:rPr lang="ko-KR" altLang="en-US" sz="2400" b="1" dirty="0"/>
              <a:t>영향을 줌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급격한 환율 변동과 통화 위기에 대비한 정책이 필요함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예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/>
              <a:t>토빈세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437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550" b="1" dirty="0" smtClean="0"/>
              <a:t> </a:t>
            </a:r>
            <a:r>
              <a:rPr lang="ko-KR" altLang="en-US" sz="2550" b="1" dirty="0"/>
              <a:t>국제적인 금융 위기가 우리나라 경제에 미치는 영향</a:t>
            </a:r>
            <a:endParaRPr lang="ko-KR" altLang="en-US" sz="2550" dirty="0"/>
          </a:p>
        </p:txBody>
      </p:sp>
      <p:sp>
        <p:nvSpPr>
          <p:cNvPr id="10" name="직사각형 9"/>
          <p:cNvSpPr/>
          <p:nvPr/>
        </p:nvSpPr>
        <p:spPr>
          <a:xfrm>
            <a:off x="611560" y="1813349"/>
            <a:ext cx="54006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미국 금융 위기의 영향</a:t>
            </a:r>
          </a:p>
          <a:p>
            <a:pPr fontAlgn="base">
              <a:lnSpc>
                <a:spcPct val="20000"/>
              </a:lnSpc>
            </a:pPr>
            <a:endParaRPr lang="ko-KR" altLang="en-US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15259"/>
            <a:ext cx="7559644" cy="424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550" b="1" dirty="0" smtClean="0"/>
              <a:t> </a:t>
            </a:r>
            <a:r>
              <a:rPr lang="ko-KR" altLang="en-US" sz="2550" b="1" dirty="0"/>
              <a:t>국제적인 금융 위기가 우리나라 경제에 미치는 영향</a:t>
            </a:r>
            <a:endParaRPr lang="ko-KR" altLang="en-US" sz="2550" dirty="0"/>
          </a:p>
        </p:txBody>
      </p:sp>
      <p:sp>
        <p:nvSpPr>
          <p:cNvPr id="10" name="직사각형 9"/>
          <p:cNvSpPr/>
          <p:nvPr/>
        </p:nvSpPr>
        <p:spPr>
          <a:xfrm>
            <a:off x="611560" y="1813349"/>
            <a:ext cx="5400600" cy="584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 </a:t>
            </a:r>
            <a:r>
              <a:rPr lang="ko-KR" altLang="en-US" sz="2400" b="1" dirty="0"/>
              <a:t>그리스 재정 위기의 영향</a:t>
            </a:r>
          </a:p>
          <a:p>
            <a:pPr fontAlgn="base">
              <a:lnSpc>
                <a:spcPct val="20000"/>
              </a:lnSpc>
            </a:pPr>
            <a:endParaRPr lang="ko-KR" altLang="en-US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8" y="2276872"/>
            <a:ext cx="7607742" cy="42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07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550" b="1" dirty="0" smtClean="0"/>
              <a:t> </a:t>
            </a:r>
            <a:r>
              <a:rPr lang="ko-KR" altLang="en-US" sz="2550" b="1" dirty="0"/>
              <a:t>국제적인 금융 위기가 우리나라 경제에 미치는 영향</a:t>
            </a:r>
            <a:endParaRPr lang="ko-KR" altLang="en-US" sz="255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628800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미국과 그리스의 금융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재정 위기가 발생한 </a:t>
            </a:r>
            <a:r>
              <a:rPr lang="ko-KR" altLang="en-US" sz="2400" b="1" dirty="0" smtClean="0"/>
              <a:t>원인에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대해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조사해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30000"/>
              </a:lnSpc>
            </a:pPr>
            <a:endParaRPr lang="ko-KR" altLang="en-US" sz="2400" b="1" dirty="0"/>
          </a:p>
          <a:p>
            <a:pPr marL="342900" indent="-342900" algn="dist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미국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금융 위기의 원인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금융 회사들의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서프라임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모기지론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dist"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 (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신용 조건이 낮은 사람들을 상대로 집 시세의 거의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100%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수준으로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대출해 주는 프로그램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부실에 기인하고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더불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금융 기관 내부에 엄격한 통제 시스템이 부재했고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금융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당국의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규제 및 감독 소홀도 위기를 자초하였다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dist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그리스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재정 위기의 원인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2008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년 글로벌 금융 위기 이후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그리스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정부의 재정 운영 실패가 결정적 원인이다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그리스의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정부의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과도한 재정 지출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재정의 비효율성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과다한 사회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보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장비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지출 등이 문제의 원인으로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지적받고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8717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550" b="1" dirty="0" smtClean="0"/>
              <a:t> </a:t>
            </a:r>
            <a:r>
              <a:rPr lang="ko-KR" altLang="en-US" sz="2550" b="1" dirty="0"/>
              <a:t>국제적인 금융 위기가 우리나라 경제에 미치는 영향</a:t>
            </a:r>
            <a:endParaRPr lang="ko-KR" altLang="en-US" sz="255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988840"/>
            <a:ext cx="8712968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미국의 금융 위기가 우리나라 경제와 개인의 </a:t>
            </a:r>
            <a:r>
              <a:rPr lang="ko-KR" altLang="en-US" sz="2400" b="1" dirty="0" smtClean="0"/>
              <a:t>경제생활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에 </a:t>
            </a:r>
            <a:r>
              <a:rPr lang="ko-KR" altLang="en-US" sz="2400" b="1" dirty="0"/>
              <a:t>미친 영향을 조사하여 발표해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3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미국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금융 위기는 부실 규모가 워낙 큰데다 전 세계 금융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시장이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거미줄처럼 연결되어 있어 국내 증시가 세계 증시의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흐름에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따라 침체 국면에서 벗어나지 못하고 부동산 경기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하강으로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집값이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폭락하였다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이렇게 되면서 집을 팔아도 대출을 못 갚는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이른바 ‘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깡통 아파트’가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생겨났고 ‘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하우스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푸어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’가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증가하였다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또한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기업의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투자 감소 및 고용 부진을 불러와 경기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침체가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장기화할 우려가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3571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550" b="1" dirty="0" smtClean="0"/>
              <a:t> </a:t>
            </a:r>
            <a:r>
              <a:rPr lang="ko-KR" altLang="en-US" sz="2550" b="1" dirty="0"/>
              <a:t>국제적인 금융 위기가 우리나라 경제에 미치는 영향</a:t>
            </a:r>
            <a:endParaRPr lang="ko-KR" altLang="en-US" sz="2550" dirty="0"/>
          </a:p>
        </p:txBody>
      </p:sp>
      <p:sp>
        <p:nvSpPr>
          <p:cNvPr id="10" name="직사각형 9"/>
          <p:cNvSpPr/>
          <p:nvPr/>
        </p:nvSpPr>
        <p:spPr>
          <a:xfrm>
            <a:off x="251520" y="2060848"/>
            <a:ext cx="871296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활동③ 국제적인 금융 위기의 영향으로 나타날 수 있는 </a:t>
            </a:r>
            <a:r>
              <a:rPr lang="ko-KR" altLang="en-US" sz="2400" b="1" dirty="0" smtClean="0"/>
              <a:t>국내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경제의 문제점을 극복하는 방안에 대해 토의해 보자</a:t>
            </a:r>
            <a:r>
              <a:rPr lang="en-US" altLang="ko-KR" sz="2400" b="1" dirty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경제 주체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가계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기업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정부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별로 극복 방안을 토의해 본다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36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412776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en-US" altLang="ko-KR" sz="2400" b="1" dirty="0" smtClean="0"/>
              <a:t>(            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과 </a:t>
            </a:r>
            <a:r>
              <a:rPr lang="en-US" altLang="ko-KR" sz="2400" b="1" dirty="0" smtClean="0"/>
              <a:t>(  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의 발달로 세계가 하나의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지구촌을 </a:t>
            </a:r>
            <a:r>
              <a:rPr lang="ko-KR" altLang="en-US" sz="2400" b="1" dirty="0"/>
              <a:t>형성하면서 우리의 경제생활은 다른 나라와 </a:t>
            </a:r>
            <a:r>
              <a:rPr lang="ko-KR" altLang="en-US" sz="2400" b="1" dirty="0" smtClean="0"/>
              <a:t>밀접한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관계를 맺으며 이루어지고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정보 통신 기술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교통수단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세계적인 범위와 규모로 상품이 생산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판매되면서 국가 </a:t>
            </a:r>
            <a:r>
              <a:rPr lang="ko-KR" altLang="en-US" sz="2400" b="1" dirty="0" smtClean="0"/>
              <a:t>간의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경계를 넘나들며 활동하는 기업을 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다국적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기업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941168"/>
            <a:ext cx="2448272" cy="1218627"/>
          </a:xfrm>
          <a:prstGeom prst="rect">
            <a:avLst/>
          </a:prstGeom>
          <a:noFill/>
        </p:spPr>
      </p:pic>
      <p:pic>
        <p:nvPicPr>
          <p:cNvPr id="2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77204"/>
            <a:ext cx="2448272" cy="12186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783332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341806"/>
            <a:ext cx="8856984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en-US" altLang="ko-KR" sz="2400" b="1" dirty="0" smtClean="0"/>
              <a:t>(                  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는 자유 무역을 확대하고 회원국 </a:t>
            </a:r>
            <a:r>
              <a:rPr lang="ko-KR" altLang="en-US" sz="2400" b="1" dirty="0" smtClean="0"/>
              <a:t>간의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통상 분쟁을 해결하며 세계 교역을 촉진하기 위해 </a:t>
            </a:r>
            <a:r>
              <a:rPr lang="ko-KR" altLang="en-US" sz="2400" b="1" dirty="0" smtClean="0"/>
              <a:t>설립된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국제기구이다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세계 무역 기구</a:t>
            </a:r>
            <a:r>
              <a:rPr lang="en-US" altLang="ko-KR" sz="2400" b="1" dirty="0">
                <a:solidFill>
                  <a:srgbClr val="FF0000"/>
                </a:solidFill>
              </a:rPr>
              <a:t>(WTO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국경을 초월한 경제 활동은 해외 현지 공장 설립을 통한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(            ), </a:t>
            </a:r>
            <a:r>
              <a:rPr lang="ko-KR" altLang="en-US" sz="2400" b="1" dirty="0"/>
              <a:t>해외 금융 자산 매입을 통한 </a:t>
            </a:r>
            <a:r>
              <a:rPr lang="en-US" altLang="ko-KR" sz="2400" b="1" dirty="0" smtClean="0"/>
              <a:t>(           </a:t>
            </a:r>
            <a:r>
              <a:rPr lang="en-US" altLang="ko-KR" sz="2400" b="1" dirty="0"/>
              <a:t>), </a:t>
            </a:r>
            <a:r>
              <a:rPr lang="ko-KR" altLang="en-US" sz="2400" b="1" dirty="0" smtClean="0"/>
              <a:t>글로벌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err="1" smtClean="0"/>
              <a:t>콘텐츠마켓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국제 취업 등의 형태로 이루어지고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직접 투자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간접 투자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274361"/>
            <a:ext cx="2448272" cy="1218627"/>
          </a:xfrm>
          <a:prstGeom prst="rect">
            <a:avLst/>
          </a:prstGeom>
          <a:noFill/>
        </p:spPr>
      </p:pic>
      <p:pic>
        <p:nvPicPr>
          <p:cNvPr id="2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0389"/>
            <a:ext cx="4032448" cy="12606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301208"/>
            <a:ext cx="2448272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31007"/>
            <a:ext cx="8856984" cy="522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5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화폐를 가진 사람과 화폐를 필요로 하는 사람들을 </a:t>
            </a:r>
            <a:r>
              <a:rPr lang="ko-KR" altLang="en-US" sz="2400" b="1" dirty="0" smtClean="0"/>
              <a:t>이어주는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활동을 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3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금융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금융 자본의 국제 이동은 주식 시장의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)</a:t>
            </a:r>
            <a:r>
              <a:rPr lang="ko-KR" altLang="en-US" sz="2400" b="1" dirty="0"/>
              <a:t>와 외환 </a:t>
            </a:r>
            <a:r>
              <a:rPr lang="ko-KR" altLang="en-US" sz="2400" b="1" dirty="0" smtClean="0"/>
              <a:t>시장의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(      )</a:t>
            </a:r>
            <a:r>
              <a:rPr lang="ko-KR" altLang="en-US" sz="2400" b="1" dirty="0"/>
              <a:t>에 영향을 미쳐 그 나라 국민의 경제생활과 국민 </a:t>
            </a:r>
            <a:r>
              <a:rPr lang="ko-KR" altLang="en-US" sz="2400" b="1" dirty="0" smtClean="0"/>
              <a:t>경제에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큰 영향을 미치게 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3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주가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환율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국제 금융 시장에서 빠르게 이동하는 불안정 단기 자금을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(         )</a:t>
            </a:r>
            <a:r>
              <a:rPr lang="ko-KR" altLang="en-US" sz="2400" b="1" dirty="0"/>
              <a:t>라고 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3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핫머니</a:t>
            </a:r>
          </a:p>
        </p:txBody>
      </p:sp>
      <p:pic>
        <p:nvPicPr>
          <p:cNvPr id="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609" y="1988840"/>
            <a:ext cx="1606329" cy="7995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05064"/>
            <a:ext cx="1944216" cy="864096"/>
          </a:xfrm>
          <a:prstGeom prst="rect">
            <a:avLst/>
          </a:prstGeom>
          <a:noFill/>
        </p:spPr>
      </p:pic>
      <p:pic>
        <p:nvPicPr>
          <p:cNvPr id="1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608" y="5657503"/>
            <a:ext cx="1606329" cy="799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2924944"/>
            <a:ext cx="5244804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국경을 초월한 경제 활동과 금융 거래가 개인의 경제생활 및 국민 경제에 미치는 영향에 대해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설명할 </a:t>
            </a:r>
            <a:r>
              <a:rPr lang="ko-KR" altLang="en-US" b="1" dirty="0"/>
              <a:t>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03648" y="2967335"/>
            <a:ext cx="6408712" cy="935064"/>
            <a:chOff x="1325479" y="2967335"/>
            <a:chExt cx="6775841" cy="935064"/>
          </a:xfrm>
        </p:grpSpPr>
        <p:sp>
          <p:nvSpPr>
            <p:cNvPr id="3" name="TextBox 2"/>
            <p:cNvSpPr txBox="1"/>
            <p:nvPr/>
          </p:nvSpPr>
          <p:spPr>
            <a:xfrm>
              <a:off x="1692609" y="2967335"/>
              <a:ext cx="6408711" cy="935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안정적 경제생활을 위한 합리적 선택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endParaRPr lang="en-US" altLang="ko-KR" sz="24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pPr fontAlgn="base" latinLnBrk="0">
                <a:lnSpc>
                  <a:spcPct val="120000"/>
                </a:lnSpc>
              </a:pPr>
              <a:r>
                <a:rPr lang="en-US" altLang="ko-KR" sz="2400" b="1" dirty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                            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 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325479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36104" y="4797152"/>
            <a:ext cx="802838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유럽의 재정 위기 소식에 우리나라가 민감하게 반응한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이유는 무엇일까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56" y="4826837"/>
            <a:ext cx="504056" cy="504056"/>
          </a:xfrm>
          <a:prstGeom prst="rect">
            <a:avLst/>
          </a:prstGeom>
          <a:noFill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28437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340768"/>
            <a:ext cx="8568952" cy="3594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국경을 초월한 경제 활동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정보 통신 기술과 교통수단의 발달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지구촌 형성 → 국가 간 밀접한 경제 관계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현황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상품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원료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노동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지식 재산권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금융 등이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국경을 </a:t>
            </a:r>
            <a:r>
              <a:rPr lang="ko-KR" altLang="en-US" sz="2400" b="1" dirty="0"/>
              <a:t>초월하여 거래됨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→ 다국적 기업의 등장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기구의 </a:t>
            </a:r>
            <a:r>
              <a:rPr lang="ko-KR" altLang="en-US" sz="2400" b="1" dirty="0"/>
              <a:t>설립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세계 무역 기구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국제 통화 기금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형태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직접 투자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해외 공장 설립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간접 투자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주식 매입</a:t>
            </a:r>
            <a:r>
              <a:rPr lang="en-US" altLang="ko-KR" sz="2400" b="1" dirty="0" smtClean="0"/>
              <a:t>),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글로벌 </a:t>
            </a:r>
            <a:r>
              <a:rPr lang="ko-KR" altLang="en-US" sz="2400" b="1" dirty="0" err="1"/>
              <a:t>콘텐츠마켓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앱스토어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국제 취업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7421"/>
            <a:ext cx="8529943" cy="524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0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814" y="1196752"/>
            <a:ext cx="262778" cy="37630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768203" y="1124744"/>
            <a:ext cx="80522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 smtClean="0"/>
              <a:t> 기업의 </a:t>
            </a:r>
            <a:r>
              <a:rPr lang="ko-KR" altLang="en-US" sz="2800" b="1" dirty="0"/>
              <a:t>해외 투자와 국내 투자 중에서 어떤 것이 더 바람직할까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2060848"/>
            <a:ext cx="8208912" cy="4706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1900" b="1" dirty="0"/>
              <a:t>[</a:t>
            </a:r>
            <a:r>
              <a:rPr lang="ko-KR" altLang="en-US" sz="1900" b="1" dirty="0"/>
              <a:t>자료</a:t>
            </a:r>
            <a:r>
              <a:rPr lang="en-US" altLang="ko-KR" sz="1900" b="1" dirty="0"/>
              <a:t>1] </a:t>
            </a:r>
            <a:r>
              <a:rPr lang="ko-KR" altLang="en-US" sz="1900" b="1" dirty="0"/>
              <a:t>해외 투자 </a:t>
            </a:r>
            <a:r>
              <a:rPr lang="ko-KR" altLang="en-US" sz="1900" b="1" dirty="0" smtClean="0"/>
              <a:t>사례</a:t>
            </a:r>
            <a:endParaRPr lang="en-US" altLang="ko-KR" sz="1900" b="1" dirty="0" smtClean="0"/>
          </a:p>
          <a:p>
            <a:pPr fontAlgn="base">
              <a:lnSpc>
                <a:spcPct val="30000"/>
              </a:lnSpc>
            </a:pPr>
            <a:endParaRPr lang="ko-KR" altLang="en-US" sz="1900" b="1" dirty="0"/>
          </a:p>
          <a:p>
            <a:pPr algn="dist" fontAlgn="base">
              <a:lnSpc>
                <a:spcPct val="120000"/>
              </a:lnSpc>
            </a:pPr>
            <a:r>
              <a:rPr lang="ko-KR" altLang="en-US" sz="1900" b="1" dirty="0" smtClean="0"/>
              <a:t> ○○</a:t>
            </a:r>
            <a:r>
              <a:rPr lang="ko-KR" altLang="en-US" sz="1900" b="1" dirty="0"/>
              <a:t>자동차는 최근 세계 </a:t>
            </a:r>
            <a:r>
              <a:rPr lang="en-US" altLang="ko-KR" sz="1900" b="1" dirty="0"/>
              <a:t>8</a:t>
            </a:r>
            <a:r>
              <a:rPr lang="ko-KR" altLang="en-US" sz="1900" b="1" dirty="0"/>
              <a:t>개국에 걸친 글로벌 생산 체계를 구축했다고 </a:t>
            </a:r>
            <a:endParaRPr lang="en-US" altLang="ko-KR" sz="1900" b="1" dirty="0" smtClean="0"/>
          </a:p>
          <a:p>
            <a:pPr algn="dist" fontAlgn="base">
              <a:lnSpc>
                <a:spcPct val="120000"/>
              </a:lnSpc>
            </a:pPr>
            <a:r>
              <a:rPr lang="ko-KR" altLang="en-US" sz="1900" b="1" dirty="0" smtClean="0"/>
              <a:t>발표했다</a:t>
            </a:r>
            <a:r>
              <a:rPr lang="en-US" altLang="ko-KR" sz="1900" b="1" dirty="0"/>
              <a:t>. </a:t>
            </a:r>
            <a:r>
              <a:rPr lang="ko-KR" altLang="en-US" sz="1900" b="1" dirty="0"/>
              <a:t>지난 </a:t>
            </a:r>
            <a:r>
              <a:rPr lang="en-US" altLang="ko-KR" sz="1900" b="1" dirty="0"/>
              <a:t>2002</a:t>
            </a:r>
            <a:r>
              <a:rPr lang="ko-KR" altLang="en-US" sz="1900" b="1" dirty="0"/>
              <a:t>년 글로벌 생산 거점 확보에 나선 지 꼭</a:t>
            </a:r>
            <a:r>
              <a:rPr lang="en-US" altLang="ko-KR" sz="1900" b="1" dirty="0"/>
              <a:t>10</a:t>
            </a:r>
            <a:r>
              <a:rPr lang="ko-KR" altLang="en-US" sz="1900" b="1" dirty="0"/>
              <a:t>년 만이다</a:t>
            </a:r>
            <a:r>
              <a:rPr lang="en-US" altLang="ko-KR" sz="1900" b="1" dirty="0"/>
              <a:t>. </a:t>
            </a:r>
            <a:r>
              <a:rPr lang="ko-KR" altLang="en-US" sz="1900" b="1" dirty="0"/>
              <a:t>○○자동차 관계자에 따르면 어느 한 공장이 파업이나 재해 등으로 정상 가동이 안 되더라도 글로벌 생산 체계 속에서 위기를 극복할 수 있는 강한 체질을 갖추게 되었으며</a:t>
            </a:r>
            <a:r>
              <a:rPr lang="en-US" altLang="ko-KR" sz="1900" b="1" dirty="0"/>
              <a:t>, </a:t>
            </a:r>
            <a:r>
              <a:rPr lang="ko-KR" altLang="en-US" sz="1900" b="1" dirty="0"/>
              <a:t>현지 시장에 맞는 맞춤형 전략 차종을 해외 공장에서 직접 생산하여 판매함으로써 글로벌 경제 위기도 타개해 나가고 있다</a:t>
            </a:r>
            <a:r>
              <a:rPr lang="en-US" altLang="ko-KR" sz="1900" b="1" dirty="0"/>
              <a:t>. </a:t>
            </a:r>
            <a:r>
              <a:rPr lang="ko-KR" altLang="en-US" sz="1900" b="1" dirty="0"/>
              <a:t>파업 여파와 내수 시장 침체 등으로 전년 동기 대비 </a:t>
            </a:r>
            <a:r>
              <a:rPr lang="en-US" altLang="ko-KR" sz="1900" b="1" dirty="0"/>
              <a:t>5.8% </a:t>
            </a:r>
            <a:r>
              <a:rPr lang="ko-KR" altLang="en-US" sz="1900" b="1" dirty="0"/>
              <a:t>감소한 국내 </a:t>
            </a:r>
            <a:endParaRPr lang="en-US" altLang="ko-KR" sz="19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1900" b="1" dirty="0" smtClean="0"/>
              <a:t>시장과 </a:t>
            </a:r>
            <a:r>
              <a:rPr lang="ko-KR" altLang="en-US" sz="1900" b="1" dirty="0"/>
              <a:t>달리 심각한 재정 위기를 겪고 있는 유럽에서 </a:t>
            </a:r>
            <a:r>
              <a:rPr lang="en-US" altLang="ko-KR" sz="1900" b="1" dirty="0"/>
              <a:t>2012</a:t>
            </a:r>
            <a:r>
              <a:rPr lang="ko-KR" altLang="en-US" sz="1900" b="1" dirty="0"/>
              <a:t>년 상반기 동안 </a:t>
            </a:r>
            <a:r>
              <a:rPr lang="en-US" altLang="ko-KR" sz="1900" b="1" dirty="0"/>
              <a:t>17.4%</a:t>
            </a:r>
            <a:r>
              <a:rPr lang="ko-KR" altLang="en-US" sz="1900" b="1" dirty="0"/>
              <a:t>의 높은 판매 신장률을 기록한 것으로 나타났으며</a:t>
            </a:r>
            <a:r>
              <a:rPr lang="en-US" altLang="ko-KR" sz="1900" b="1" dirty="0"/>
              <a:t>, </a:t>
            </a:r>
            <a:r>
              <a:rPr lang="ko-KR" altLang="en-US" sz="1900" b="1" dirty="0"/>
              <a:t>러시아</a:t>
            </a:r>
            <a:r>
              <a:rPr lang="en-US" altLang="ko-KR" sz="1900" b="1" dirty="0"/>
              <a:t>(21.5%), </a:t>
            </a:r>
            <a:r>
              <a:rPr lang="ko-KR" altLang="en-US" sz="1900" b="1" dirty="0"/>
              <a:t>미국</a:t>
            </a:r>
            <a:r>
              <a:rPr lang="en-US" altLang="ko-KR" sz="1900" b="1" dirty="0"/>
              <a:t>(12.2%), </a:t>
            </a:r>
            <a:r>
              <a:rPr lang="ko-KR" altLang="en-US" sz="1900" b="1" dirty="0"/>
              <a:t>인도</a:t>
            </a:r>
            <a:r>
              <a:rPr lang="en-US" altLang="ko-KR" sz="1900" b="1" dirty="0"/>
              <a:t>(10%) </a:t>
            </a:r>
            <a:r>
              <a:rPr lang="ko-KR" altLang="en-US" sz="1900" b="1" dirty="0"/>
              <a:t>등에서도 두 자릿수 이상의 성장률을 보이는 등 꾸준한 상승세를 그리고 있다</a:t>
            </a:r>
            <a:r>
              <a:rPr lang="en-US" altLang="ko-KR" sz="1900" b="1" dirty="0"/>
              <a:t>. </a:t>
            </a:r>
            <a:endParaRPr lang="ko-KR" altLang="en-US" sz="19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1900" b="1" dirty="0" smtClean="0"/>
              <a:t>                                                               - </a:t>
            </a:r>
            <a:r>
              <a:rPr lang="ko-KR" altLang="en-US" sz="1900" b="1" dirty="0"/>
              <a:t>문화일보</a:t>
            </a:r>
            <a:r>
              <a:rPr lang="en-US" altLang="ko-KR" sz="1900" b="1" dirty="0"/>
              <a:t>, 2012. 9. 7. -</a:t>
            </a:r>
            <a:endParaRPr lang="ko-KR" altLang="en-US" sz="19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404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814" y="1196752"/>
            <a:ext cx="262778" cy="37630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768203" y="1124744"/>
            <a:ext cx="80522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 smtClean="0"/>
              <a:t> 기업의 </a:t>
            </a:r>
            <a:r>
              <a:rPr lang="ko-KR" altLang="en-US" sz="2800" b="1" dirty="0"/>
              <a:t>해외 투자와 국내 투자 중에서 어떤 것이 더 바람직할까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1560" y="2060848"/>
            <a:ext cx="820891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1900" b="1" dirty="0"/>
              <a:t>[</a:t>
            </a:r>
            <a:r>
              <a:rPr lang="ko-KR" altLang="en-US" sz="1900" b="1" dirty="0"/>
              <a:t>자료</a:t>
            </a:r>
            <a:r>
              <a:rPr lang="en-US" altLang="ko-KR" sz="1900" b="1" dirty="0"/>
              <a:t>1] </a:t>
            </a:r>
            <a:r>
              <a:rPr lang="ko-KR" altLang="en-US" sz="1900" b="1" dirty="0"/>
              <a:t>해외 투자 </a:t>
            </a:r>
            <a:r>
              <a:rPr lang="ko-KR" altLang="en-US" sz="1900" b="1" dirty="0" smtClean="0"/>
              <a:t>사례</a:t>
            </a:r>
            <a:endParaRPr lang="en-US" altLang="ko-KR" sz="1900" b="1" dirty="0" smtClean="0"/>
          </a:p>
          <a:p>
            <a:pPr fontAlgn="base">
              <a:lnSpc>
                <a:spcPct val="30000"/>
              </a:lnSpc>
            </a:pPr>
            <a:endParaRPr lang="ko-KR" altLang="en-US" sz="19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5" y="2564904"/>
            <a:ext cx="8761063" cy="35823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528" y="6197950"/>
            <a:ext cx="367240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500" b="1" dirty="0" smtClean="0">
                <a:ea typeface="나눔고딕 ExtraBold"/>
              </a:rPr>
              <a:t>▲ </a:t>
            </a:r>
            <a:r>
              <a:rPr lang="ko-KR" altLang="en-US" sz="1600" b="1" dirty="0"/>
              <a:t> </a:t>
            </a:r>
            <a:r>
              <a:rPr lang="ko-KR" altLang="en-US" sz="1500" b="1" dirty="0" smtClean="0"/>
              <a:t>○○</a:t>
            </a:r>
            <a:r>
              <a:rPr lang="ko-KR" altLang="en-US" sz="1500" b="1" dirty="0" smtClean="0">
                <a:ea typeface="나눔고딕 ExtraBold"/>
              </a:rPr>
              <a:t>자동차의 생산 거점 및 생산 능력</a:t>
            </a:r>
            <a:endParaRPr lang="ko-KR" altLang="en-US" sz="1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04248" y="443711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500" b="1" dirty="0" smtClean="0">
                <a:ea typeface="나눔고딕 ExtraBold"/>
              </a:rPr>
              <a:t>▲ </a:t>
            </a:r>
            <a:r>
              <a:rPr lang="ko-KR" altLang="en-US" sz="1500" b="1" dirty="0" smtClean="0"/>
              <a:t>○○</a:t>
            </a:r>
            <a:r>
              <a:rPr lang="ko-KR" altLang="en-US" sz="1500" b="1" dirty="0" smtClean="0">
                <a:ea typeface="나눔고딕 ExtraBold"/>
              </a:rPr>
              <a:t>자동차의 </a:t>
            </a:r>
            <a:r>
              <a:rPr lang="en-US" altLang="ko-KR" sz="1500" b="1" dirty="0" smtClean="0">
                <a:ea typeface="나눔고딕 ExtraBold"/>
              </a:rPr>
              <a:t>2012</a:t>
            </a:r>
            <a:r>
              <a:rPr lang="ko-KR" altLang="en-US" sz="1500" b="1" dirty="0" smtClean="0">
                <a:ea typeface="나눔고딕 ExtraBold"/>
              </a:rPr>
              <a:t>년 </a:t>
            </a:r>
            <a:endParaRPr lang="en-US" altLang="ko-KR" sz="1500" b="1" dirty="0" smtClean="0">
              <a:ea typeface="나눔고딕 ExtraBold"/>
            </a:endParaRPr>
          </a:p>
          <a:p>
            <a:pPr>
              <a:lnSpc>
                <a:spcPct val="120000"/>
              </a:lnSpc>
            </a:pPr>
            <a:r>
              <a:rPr lang="en-US" altLang="ko-KR" sz="1500" b="1" dirty="0">
                <a:ea typeface="나눔고딕 ExtraBold"/>
              </a:rPr>
              <a:t> </a:t>
            </a:r>
            <a:r>
              <a:rPr lang="en-US" altLang="ko-KR" sz="1500" b="1" dirty="0" smtClean="0">
                <a:ea typeface="나눔고딕 ExtraBold"/>
              </a:rPr>
              <a:t>  </a:t>
            </a:r>
            <a:r>
              <a:rPr lang="ko-KR" altLang="en-US" sz="1500" b="1" dirty="0" smtClean="0">
                <a:ea typeface="나눔고딕 ExtraBold"/>
              </a:rPr>
              <a:t>판매 실적</a:t>
            </a:r>
            <a:endParaRPr lang="ko-KR" alt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126570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814" y="1196752"/>
            <a:ext cx="262778" cy="37630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768203" y="1124744"/>
            <a:ext cx="80522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 smtClean="0"/>
              <a:t> 기업의 </a:t>
            </a:r>
            <a:r>
              <a:rPr lang="ko-KR" altLang="en-US" sz="2800" b="1" dirty="0"/>
              <a:t>해외 투자와 국내 투자 중에서 어떤 것이 더 바람직할까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5536" y="2180502"/>
            <a:ext cx="8424936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100" b="1" dirty="0"/>
              <a:t>[</a:t>
            </a:r>
            <a:r>
              <a:rPr lang="ko-KR" altLang="en-US" sz="2100" b="1" dirty="0"/>
              <a:t>자료</a:t>
            </a:r>
            <a:r>
              <a:rPr lang="en-US" altLang="ko-KR" sz="2100" b="1" dirty="0"/>
              <a:t>2] </a:t>
            </a:r>
            <a:r>
              <a:rPr lang="ko-KR" altLang="en-US" sz="2100" b="1" dirty="0"/>
              <a:t>국내 투자 </a:t>
            </a:r>
            <a:r>
              <a:rPr lang="ko-KR" altLang="en-US" sz="2100" b="1" dirty="0" smtClean="0"/>
              <a:t>사례</a:t>
            </a:r>
            <a:endParaRPr lang="en-US" altLang="ko-KR" sz="2100" b="1" dirty="0" smtClean="0"/>
          </a:p>
          <a:p>
            <a:pPr fontAlgn="base">
              <a:lnSpc>
                <a:spcPct val="30000"/>
              </a:lnSpc>
            </a:pPr>
            <a:endParaRPr lang="ko-KR" altLang="en-US" sz="21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100" b="1" dirty="0" smtClean="0"/>
              <a:t> △△</a:t>
            </a:r>
            <a:r>
              <a:rPr lang="ko-KR" altLang="en-US" sz="2100" b="1" dirty="0"/>
              <a:t>타이어는 최근 밀려드는 주문량을 소화하기 위해 중국 공장 증설 계획을 철회하고 경남 ○○에 생산 공장을 설립하기로 결정했다</a:t>
            </a:r>
            <a:r>
              <a:rPr lang="en-US" altLang="ko-KR" sz="2100" b="1" dirty="0"/>
              <a:t>. </a:t>
            </a:r>
            <a:r>
              <a:rPr lang="ko-KR" altLang="en-US" sz="2100" b="1" dirty="0"/>
              <a:t>일자리 창출을 통해 지역과 국내 경제 활성화를 꾀하려는 지방 자치 단체와 정부의 적극적인 지원 속에서 회사의 앞날을 생각하는 △△타이어 노사가 합의를 통해 이루어 낸 결과이다</a:t>
            </a:r>
            <a:r>
              <a:rPr lang="en-US" altLang="ko-KR" sz="2100" b="1" dirty="0"/>
              <a:t>. </a:t>
            </a:r>
            <a:r>
              <a:rPr lang="ko-KR" altLang="en-US" sz="2100" b="1" dirty="0"/>
              <a:t>이번 투자로 약 </a:t>
            </a:r>
            <a:r>
              <a:rPr lang="en-US" altLang="ko-KR" sz="2100" b="1" dirty="0"/>
              <a:t>2,000</a:t>
            </a:r>
            <a:r>
              <a:rPr lang="ko-KR" altLang="en-US" sz="2100" b="1" dirty="0"/>
              <a:t>개의 일자리가 생기고 관련 중소기업의 활성화에 기여할 것으로 기대하고 있다</a:t>
            </a:r>
            <a:r>
              <a:rPr lang="en-US" altLang="ko-KR" sz="2100" b="1" dirty="0"/>
              <a:t>. </a:t>
            </a:r>
            <a:r>
              <a:rPr lang="ko-KR" altLang="en-US" sz="2100" b="1" dirty="0"/>
              <a:t>가능하면 해외에 생산 공장을 설립하지 않고 국내에 투자하여 일자리를 창출함으로써 국내 경제 발전에 이바지하는 것도 국내 기업의 역할이라는 주장이 최근에 대두되고 있다</a:t>
            </a:r>
            <a:r>
              <a:rPr lang="en-US" altLang="ko-KR" sz="2100" b="1" dirty="0"/>
              <a:t>. </a:t>
            </a:r>
            <a:endParaRPr lang="ko-KR" altLang="en-US" sz="21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100" b="1" dirty="0" smtClean="0"/>
              <a:t>                                      - </a:t>
            </a:r>
            <a:r>
              <a:rPr lang="en-US" altLang="ko-KR" sz="2100" b="1" dirty="0"/>
              <a:t>KBS</a:t>
            </a:r>
            <a:r>
              <a:rPr lang="ko-KR" altLang="en-US" sz="2100" b="1" dirty="0" err="1" smtClean="0"/>
              <a:t>스페셜</a:t>
            </a:r>
            <a:r>
              <a:rPr lang="en-US" altLang="ko-KR" sz="2100" b="1" dirty="0" smtClean="0"/>
              <a:t>, ‘</a:t>
            </a:r>
            <a:r>
              <a:rPr lang="ko-KR" altLang="en-US" sz="2100" b="1" dirty="0" smtClean="0"/>
              <a:t>부의 지도</a:t>
            </a:r>
            <a:r>
              <a:rPr lang="ko-KR" altLang="en-US" sz="2100" b="1" dirty="0"/>
              <a:t>’</a:t>
            </a:r>
            <a:r>
              <a:rPr lang="en-US" altLang="ko-KR" sz="2100" b="1" dirty="0"/>
              <a:t>, 2010. 1. 3. </a:t>
            </a:r>
            <a:r>
              <a:rPr lang="en-US" altLang="ko-KR" sz="2100" b="1" dirty="0" smtClean="0"/>
              <a:t>- </a:t>
            </a:r>
            <a:endParaRPr lang="ko-KR" altLang="en-US" sz="2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027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814" y="1196752"/>
            <a:ext cx="262778" cy="37630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768203" y="1124744"/>
            <a:ext cx="80522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 smtClean="0"/>
              <a:t> 기업의 </a:t>
            </a:r>
            <a:r>
              <a:rPr lang="ko-KR" altLang="en-US" sz="2800" b="1" dirty="0"/>
              <a:t>해외 투자와 국내 투자 중에서 어떤 것이 더 바람직할까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2060848"/>
            <a:ext cx="8352928" cy="4622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 기업의 </a:t>
            </a:r>
            <a:r>
              <a:rPr lang="ko-KR" altLang="en-US" sz="2200" b="1" dirty="0"/>
              <a:t>해외 투자와 국내 투자가 개인과 국민 경제에 </a:t>
            </a:r>
            <a:r>
              <a:rPr lang="ko-KR" altLang="en-US" sz="2200" b="1" dirty="0" smtClean="0"/>
              <a:t>미치는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영향에 </a:t>
            </a:r>
            <a:r>
              <a:rPr lang="ko-KR" altLang="en-US" sz="2200" b="1" dirty="0"/>
              <a:t>대하여 생각해 보자</a:t>
            </a:r>
            <a:r>
              <a:rPr lang="en-US" altLang="ko-KR" sz="2200" b="1" dirty="0" smtClean="0"/>
              <a:t>.</a:t>
            </a:r>
          </a:p>
          <a:p>
            <a:pPr fontAlgn="base">
              <a:lnSpc>
                <a:spcPct val="30000"/>
              </a:lnSpc>
            </a:pPr>
            <a:endParaRPr lang="ko-KR" altLang="en-US" sz="2200" b="1" dirty="0"/>
          </a:p>
          <a:p>
            <a:pPr algn="dist" fontAlgn="base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기업의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해외 투자를 통한 글로벌 생산 체제 구축은 기업의 입장에서는 안정적인 생산 체제 구축과 현지 시장 확보라는 긍정적인 측면이 있지만 근로자의 입장에서는 일자리 부족 현상의 원인이 될 수 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또한 국민 경제 측면에서는 국민 소득 감소로 인한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dist" fontAlgn="base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내수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경기 침체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경제 성장률 저하라는 부정적인 효과가 나타날 수 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반면 기업의 국내 투자는 새로운 일자리 창출로 인해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국내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경기를 부양하고 경제 성장에 기여할 수 있지만 높은 수준의 임금으로 인한 제품 가격 상승으로 수출이 둔화될 가능성도 배제할 수 없다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0303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1320</Words>
  <Application>Microsoft Office PowerPoint</Application>
  <PresentationFormat>화면 슬라이드 쇼(4:3)</PresentationFormat>
  <Paragraphs>168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659</cp:revision>
  <dcterms:created xsi:type="dcterms:W3CDTF">2013-04-05T04:18:36Z</dcterms:created>
  <dcterms:modified xsi:type="dcterms:W3CDTF">2014-02-21T14:15:21Z</dcterms:modified>
</cp:coreProperties>
</file>