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8" r:id="rId7"/>
    <p:sldId id="269" r:id="rId8"/>
    <p:sldId id="270" r:id="rId9"/>
    <p:sldId id="261" r:id="rId10"/>
    <p:sldId id="262" r:id="rId11"/>
    <p:sldId id="271" r:id="rId12"/>
    <p:sldId id="263" r:id="rId13"/>
    <p:sldId id="264" r:id="rId14"/>
    <p:sldId id="272" r:id="rId15"/>
    <p:sldId id="273" r:id="rId16"/>
    <p:sldId id="265" r:id="rId17"/>
    <p:sldId id="274" r:id="rId18"/>
    <p:sldId id="279" r:id="rId19"/>
    <p:sldId id="266" r:id="rId20"/>
    <p:sldId id="275" r:id="rId21"/>
    <p:sldId id="276" r:id="rId22"/>
    <p:sldId id="277" r:id="rId23"/>
    <p:sldId id="278" r:id="rId24"/>
    <p:sldId id="267" r:id="rId25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5" d="100"/>
          <a:sy n="105" d="100"/>
        </p:scale>
        <p:origin x="-245" y="61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53978-AC0D-403A-943A-57D5FBC52222}" type="datetimeFigureOut">
              <a:rPr lang="ko-KR" altLang="en-US" smtClean="0"/>
              <a:pPr/>
              <a:t>2014-02-21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B2E3F-D24F-41CB-8B0B-F38BF96CFB0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53978-AC0D-403A-943A-57D5FBC52222}" type="datetimeFigureOut">
              <a:rPr lang="ko-KR" altLang="en-US" smtClean="0"/>
              <a:pPr/>
              <a:t>2014-02-21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B2E3F-D24F-41CB-8B0B-F38BF96CFB0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53978-AC0D-403A-943A-57D5FBC52222}" type="datetimeFigureOut">
              <a:rPr lang="ko-KR" altLang="en-US" smtClean="0"/>
              <a:pPr/>
              <a:t>2014-02-21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B2E3F-D24F-41CB-8B0B-F38BF96CFB0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53978-AC0D-403A-943A-57D5FBC52222}" type="datetimeFigureOut">
              <a:rPr lang="ko-KR" altLang="en-US" smtClean="0"/>
              <a:pPr/>
              <a:t>2014-02-21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B2E3F-D24F-41CB-8B0B-F38BF96CFB0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53978-AC0D-403A-943A-57D5FBC52222}" type="datetimeFigureOut">
              <a:rPr lang="ko-KR" altLang="en-US" smtClean="0"/>
              <a:pPr/>
              <a:t>2014-02-21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B2E3F-D24F-41CB-8B0B-F38BF96CFB0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53978-AC0D-403A-943A-57D5FBC52222}" type="datetimeFigureOut">
              <a:rPr lang="ko-KR" altLang="en-US" smtClean="0"/>
              <a:pPr/>
              <a:t>2014-02-21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B2E3F-D24F-41CB-8B0B-F38BF96CFB0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53978-AC0D-403A-943A-57D5FBC52222}" type="datetimeFigureOut">
              <a:rPr lang="ko-KR" altLang="en-US" smtClean="0"/>
              <a:pPr/>
              <a:t>2014-02-21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B2E3F-D24F-41CB-8B0B-F38BF96CFB0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53978-AC0D-403A-943A-57D5FBC52222}" type="datetimeFigureOut">
              <a:rPr lang="ko-KR" altLang="en-US" smtClean="0"/>
              <a:pPr/>
              <a:t>2014-02-21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B2E3F-D24F-41CB-8B0B-F38BF96CFB0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53978-AC0D-403A-943A-57D5FBC52222}" type="datetimeFigureOut">
              <a:rPr lang="ko-KR" altLang="en-US" smtClean="0"/>
              <a:pPr/>
              <a:t>2014-02-21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B2E3F-D24F-41CB-8B0B-F38BF96CFB0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53978-AC0D-403A-943A-57D5FBC52222}" type="datetimeFigureOut">
              <a:rPr lang="ko-KR" altLang="en-US" smtClean="0"/>
              <a:pPr/>
              <a:t>2014-02-21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B2E3F-D24F-41CB-8B0B-F38BF96CFB0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53978-AC0D-403A-943A-57D5FBC52222}" type="datetimeFigureOut">
              <a:rPr lang="ko-KR" altLang="en-US" smtClean="0"/>
              <a:pPr/>
              <a:t>2014-02-21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B2E3F-D24F-41CB-8B0B-F38BF96CFB0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A53978-AC0D-403A-943A-57D5FBC52222}" type="datetimeFigureOut">
              <a:rPr lang="ko-KR" altLang="en-US" smtClean="0"/>
              <a:pPr/>
              <a:t>2014-02-21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9B2E3F-D24F-41CB-8B0B-F38BF96CFB0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18.png"/><Relationship Id="rId7" Type="http://schemas.openxmlformats.org/officeDocument/2006/relationships/image" Target="../media/image29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/>
          <p:cNvGrpSpPr/>
          <p:nvPr/>
        </p:nvGrpSpPr>
        <p:grpSpPr>
          <a:xfrm>
            <a:off x="1835696" y="3682301"/>
            <a:ext cx="4680520" cy="825403"/>
            <a:chOff x="1835696" y="3682301"/>
            <a:chExt cx="4680520" cy="825403"/>
          </a:xfrm>
        </p:grpSpPr>
        <p:sp>
          <p:nvSpPr>
            <p:cNvPr id="7" name="TextBox 6"/>
            <p:cNvSpPr txBox="1"/>
            <p:nvPr/>
          </p:nvSpPr>
          <p:spPr>
            <a:xfrm>
              <a:off x="1835696" y="3682301"/>
              <a:ext cx="4680520" cy="535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lnSpc>
                  <a:spcPct val="120000"/>
                </a:lnSpc>
              </a:pPr>
              <a:r>
                <a:rPr lang="en-US" altLang="ko-KR" sz="2400" b="1" dirty="0" smtClean="0"/>
                <a:t>3. </a:t>
              </a:r>
              <a:r>
                <a:rPr lang="ko-KR" altLang="en-US" sz="2400" b="1" dirty="0" smtClean="0"/>
                <a:t>삶</a:t>
              </a:r>
              <a:r>
                <a:rPr lang="ko-KR" altLang="en-US" sz="2400" b="1" dirty="0"/>
                <a:t>의 </a:t>
              </a:r>
              <a:r>
                <a:rPr lang="ko-KR" altLang="en-US" sz="2400" b="1" dirty="0" smtClean="0"/>
                <a:t>질과 복지</a:t>
              </a:r>
              <a:endParaRPr lang="ko-KR" altLang="en-US" sz="2400" dirty="0"/>
            </a:p>
          </p:txBody>
        </p:sp>
        <p:grpSp>
          <p:nvGrpSpPr>
            <p:cNvPr id="8" name="그룹 9"/>
            <p:cNvGrpSpPr/>
            <p:nvPr/>
          </p:nvGrpSpPr>
          <p:grpSpPr>
            <a:xfrm>
              <a:off x="2815868" y="4149080"/>
              <a:ext cx="3384376" cy="358624"/>
              <a:chOff x="2970488" y="4485452"/>
              <a:chExt cx="3384376" cy="358624"/>
            </a:xfrm>
          </p:grpSpPr>
          <p:sp>
            <p:nvSpPr>
              <p:cNvPr id="9" name="TextBox 8"/>
              <p:cNvSpPr txBox="1"/>
              <p:nvPr/>
            </p:nvSpPr>
            <p:spPr>
              <a:xfrm>
                <a:off x="2970488" y="4485452"/>
                <a:ext cx="3384376" cy="3586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ko-KR" altLang="en-US" sz="1600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삶의 질 향상을 위한 노력</a:t>
                </a:r>
                <a:endParaRPr lang="ko-KR" altLang="en-US" sz="1600" b="1" dirty="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0" name="모서리가 둥근 직사각형 9"/>
              <p:cNvSpPr/>
              <p:nvPr/>
            </p:nvSpPr>
            <p:spPr bwMode="auto">
              <a:xfrm>
                <a:off x="3236486" y="4581128"/>
                <a:ext cx="216024" cy="216024"/>
              </a:xfrm>
              <a:prstGeom prst="round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ko-KR" sz="1600" b="1" dirty="0">
                    <a:latin typeface="+mj-lt"/>
                    <a:ea typeface="맑은 고딕" pitchFamily="50" charset="-127"/>
                  </a:rPr>
                  <a:t>2</a:t>
                </a:r>
                <a:endParaRPr lang="ko-KR" altLang="en-US" sz="1600" b="1" dirty="0">
                  <a:latin typeface="+mj-lt"/>
                  <a:ea typeface="맑은 고딕" pitchFamily="50" charset="-127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5076056" y="188640"/>
            <a:ext cx="4049340" cy="535531"/>
            <a:chOff x="5076056" y="188640"/>
            <a:chExt cx="4049340" cy="535531"/>
          </a:xfrm>
        </p:grpSpPr>
        <p:sp>
          <p:nvSpPr>
            <p:cNvPr id="3" name="TextBox 2"/>
            <p:cNvSpPr txBox="1"/>
            <p:nvPr/>
          </p:nvSpPr>
          <p:spPr>
            <a:xfrm>
              <a:off x="5364088" y="188640"/>
              <a:ext cx="3761308" cy="535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ko-KR" altLang="en-US" sz="2400" b="1" smtClean="0">
                  <a:solidFill>
                    <a:schemeClr val="tx2">
                      <a:lumMod val="75000"/>
                    </a:schemeClr>
                  </a:solidFill>
                </a:rPr>
                <a:t>삶의 질 향상을 위한 노력</a:t>
              </a:r>
              <a:endParaRPr lang="ko-KR" altLang="en-US" sz="24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4" name="모서리가 둥근 직사각형 3"/>
            <p:cNvSpPr/>
            <p:nvPr/>
          </p:nvSpPr>
          <p:spPr bwMode="auto">
            <a:xfrm>
              <a:off x="5076056" y="310108"/>
              <a:ext cx="357188" cy="324000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2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sp>
        <p:nvSpPr>
          <p:cNvPr id="6" name="직사각형 5"/>
          <p:cNvSpPr/>
          <p:nvPr/>
        </p:nvSpPr>
        <p:spPr>
          <a:xfrm>
            <a:off x="683568" y="1196752"/>
            <a:ext cx="770485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2600" b="1" dirty="0" smtClean="0"/>
              <a:t>사회</a:t>
            </a:r>
            <a:r>
              <a:rPr lang="en-US" altLang="ko-KR" sz="2600" b="1" dirty="0" smtClean="0"/>
              <a:t> </a:t>
            </a:r>
            <a:r>
              <a:rPr lang="ko-KR" altLang="en-US" sz="2600" b="1" dirty="0" smtClean="0"/>
              <a:t>보험과 공공 부조</a:t>
            </a:r>
            <a:endParaRPr lang="ko-KR" altLang="en-US" sz="2600" dirty="0"/>
          </a:p>
        </p:txBody>
      </p:sp>
      <p:pic>
        <p:nvPicPr>
          <p:cNvPr id="8" name="Picture 3" descr="C:\Users\ygp\Desktop\전구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67544" y="1259460"/>
            <a:ext cx="262778" cy="376305"/>
          </a:xfrm>
          <a:prstGeom prst="rect">
            <a:avLst/>
          </a:prstGeom>
          <a:noFill/>
        </p:spPr>
      </p:pic>
      <p:pic>
        <p:nvPicPr>
          <p:cNvPr id="3074" name="Picture 2" descr="C:\Users\ygp\Desktop\사-74하단통그림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210" y="1260040"/>
            <a:ext cx="7528198" cy="5597960"/>
          </a:xfrm>
          <a:prstGeom prst="rect">
            <a:avLst/>
          </a:prstGeom>
          <a:noFill/>
        </p:spPr>
      </p:pic>
      <p:grpSp>
        <p:nvGrpSpPr>
          <p:cNvPr id="22" name="그룹 21"/>
          <p:cNvGrpSpPr/>
          <p:nvPr/>
        </p:nvGrpSpPr>
        <p:grpSpPr>
          <a:xfrm>
            <a:off x="389998" y="1670046"/>
            <a:ext cx="7566378" cy="3702375"/>
            <a:chOff x="389998" y="1670046"/>
            <a:chExt cx="7566378" cy="3702375"/>
          </a:xfrm>
        </p:grpSpPr>
        <p:pic>
          <p:nvPicPr>
            <p:cNvPr id="3075" name="Picture 3" descr="C:\Users\ygp\Desktop\사-74하단말방울만 [Converted]1.png"/>
            <p:cNvPicPr>
              <a:picLocks noChangeAspect="1" noChangeArrowheads="1"/>
            </p:cNvPicPr>
            <p:nvPr/>
          </p:nvPicPr>
          <p:blipFill>
            <a:blip r:embed="rId5" cstate="print"/>
            <a:srcRect r="78431" b="74697"/>
            <a:stretch>
              <a:fillRect/>
            </a:stretch>
          </p:blipFill>
          <p:spPr bwMode="auto">
            <a:xfrm>
              <a:off x="500595" y="1683885"/>
              <a:ext cx="2016224" cy="1112399"/>
            </a:xfrm>
            <a:prstGeom prst="rect">
              <a:avLst/>
            </a:prstGeom>
            <a:noFill/>
          </p:spPr>
        </p:pic>
        <p:pic>
          <p:nvPicPr>
            <p:cNvPr id="9" name="Picture 3" descr="C:\Users\ygp\Desktop\사-74하단말방울만 [Converted]1.png"/>
            <p:cNvPicPr>
              <a:picLocks noChangeAspect="1" noChangeArrowheads="1"/>
            </p:cNvPicPr>
            <p:nvPr/>
          </p:nvPicPr>
          <p:blipFill>
            <a:blip r:embed="rId5" cstate="print"/>
            <a:srcRect l="35644" t="4217" r="50495" b="59937"/>
            <a:stretch>
              <a:fillRect/>
            </a:stretch>
          </p:blipFill>
          <p:spPr bwMode="auto">
            <a:xfrm>
              <a:off x="2771800" y="1988840"/>
              <a:ext cx="1296144" cy="1573889"/>
            </a:xfrm>
            <a:prstGeom prst="rect">
              <a:avLst/>
            </a:prstGeom>
            <a:noFill/>
          </p:spPr>
        </p:pic>
        <p:pic>
          <p:nvPicPr>
            <p:cNvPr id="10" name="Picture 3" descr="C:\Users\ygp\Desktop\사-74하단말방울만 [Converted]1.png"/>
            <p:cNvPicPr>
              <a:picLocks noChangeAspect="1" noChangeArrowheads="1"/>
            </p:cNvPicPr>
            <p:nvPr/>
          </p:nvPicPr>
          <p:blipFill>
            <a:blip r:embed="rId5" cstate="print"/>
            <a:srcRect l="73267" t="2109" b="70480"/>
            <a:stretch>
              <a:fillRect/>
            </a:stretch>
          </p:blipFill>
          <p:spPr bwMode="auto">
            <a:xfrm>
              <a:off x="5580112" y="1916832"/>
              <a:ext cx="2243326" cy="1080120"/>
            </a:xfrm>
            <a:prstGeom prst="rect">
              <a:avLst/>
            </a:prstGeom>
            <a:noFill/>
          </p:spPr>
        </p:pic>
        <p:pic>
          <p:nvPicPr>
            <p:cNvPr id="11" name="Picture 3" descr="C:\Users\ygp\Desktop\사-74하단말방울만 [Converted]1.png"/>
            <p:cNvPicPr>
              <a:picLocks noChangeAspect="1" noChangeArrowheads="1"/>
            </p:cNvPicPr>
            <p:nvPr/>
          </p:nvPicPr>
          <p:blipFill>
            <a:blip r:embed="rId5" cstate="print"/>
            <a:srcRect t="69583" r="73267" b="3005"/>
            <a:stretch>
              <a:fillRect/>
            </a:stretch>
          </p:blipFill>
          <p:spPr bwMode="auto">
            <a:xfrm>
              <a:off x="389998" y="4149080"/>
              <a:ext cx="2243326" cy="1080120"/>
            </a:xfrm>
            <a:prstGeom prst="rect">
              <a:avLst/>
            </a:prstGeom>
            <a:noFill/>
          </p:spPr>
        </p:pic>
        <p:sp>
          <p:nvSpPr>
            <p:cNvPr id="12" name="TextBox 11"/>
            <p:cNvSpPr txBox="1"/>
            <p:nvPr/>
          </p:nvSpPr>
          <p:spPr>
            <a:xfrm>
              <a:off x="2699792" y="1681063"/>
              <a:ext cx="98607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400" b="1" dirty="0" smtClean="0">
                  <a:solidFill>
                    <a:schemeClr val="bg1"/>
                  </a:solidFill>
                </a:rPr>
                <a:t>사회 보험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400140" y="1670046"/>
              <a:ext cx="10081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400" b="1" dirty="0" smtClean="0">
                  <a:solidFill>
                    <a:schemeClr val="bg1"/>
                  </a:solidFill>
                </a:rPr>
                <a:t>공공 부조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  <p:pic>
          <p:nvPicPr>
            <p:cNvPr id="5" name="Picture 2" descr="C:\Users\ygp\Desktop\사-74하단말방울만 [Converted]1.png"/>
            <p:cNvPicPr>
              <a:picLocks noChangeAspect="1" noChangeArrowheads="1"/>
            </p:cNvPicPr>
            <p:nvPr/>
          </p:nvPicPr>
          <p:blipFill>
            <a:blip r:embed="rId5" cstate="print"/>
            <a:srcRect l="33863" t="70243" r="39465"/>
            <a:stretch>
              <a:fillRect/>
            </a:stretch>
          </p:blipFill>
          <p:spPr bwMode="auto">
            <a:xfrm>
              <a:off x="2695476" y="4148285"/>
              <a:ext cx="2325010" cy="1224136"/>
            </a:xfrm>
            <a:prstGeom prst="rect">
              <a:avLst/>
            </a:prstGeom>
            <a:noFill/>
          </p:spPr>
        </p:pic>
        <p:pic>
          <p:nvPicPr>
            <p:cNvPr id="7" name="Picture 3" descr="C:\Users\ygp\Desktop\사-74하단말방울만 [Converted]1.png"/>
            <p:cNvPicPr>
              <a:picLocks noChangeAspect="1" noChangeArrowheads="1"/>
            </p:cNvPicPr>
            <p:nvPr/>
          </p:nvPicPr>
          <p:blipFill>
            <a:blip r:embed="rId5" cstate="print"/>
            <a:srcRect l="72315" t="69058" r="4455" b="5418"/>
            <a:stretch>
              <a:fillRect/>
            </a:stretch>
          </p:blipFill>
          <p:spPr bwMode="auto">
            <a:xfrm>
              <a:off x="5712316" y="4149080"/>
              <a:ext cx="2149953" cy="997920"/>
            </a:xfrm>
            <a:prstGeom prst="rect">
              <a:avLst/>
            </a:prstGeom>
            <a:noFill/>
          </p:spPr>
        </p:pic>
        <p:sp>
          <p:nvSpPr>
            <p:cNvPr id="16" name="직사각형 15"/>
            <p:cNvSpPr/>
            <p:nvPr/>
          </p:nvSpPr>
          <p:spPr>
            <a:xfrm>
              <a:off x="539552" y="1846565"/>
              <a:ext cx="201622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1200" b="1" dirty="0" smtClean="0">
                  <a:latin typeface="맑은 고딕" pitchFamily="50" charset="-127"/>
                  <a:ea typeface="맑은 고딕" pitchFamily="50" charset="-127"/>
                </a:rPr>
                <a:t> 열심히 일하면서 조금씩 보험료를 낸 덕분에 노후자금을 마련했어</a:t>
              </a:r>
              <a:r>
                <a:rPr lang="en-US" altLang="ko-KR" sz="1200" b="1" dirty="0" smtClean="0">
                  <a:latin typeface="맑은 고딕" pitchFamily="50" charset="-127"/>
                  <a:ea typeface="맑은 고딕" pitchFamily="50" charset="-127"/>
                </a:rPr>
                <a:t>.</a:t>
              </a:r>
              <a:endParaRPr lang="ko-KR" altLang="en-US" sz="1200" b="1" dirty="0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7" name="직사각형 16"/>
            <p:cNvSpPr/>
            <p:nvPr/>
          </p:nvSpPr>
          <p:spPr>
            <a:xfrm>
              <a:off x="2882765" y="2176424"/>
              <a:ext cx="1349896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1200" b="1" dirty="0" smtClean="0">
                  <a:latin typeface="맑은 고딕" pitchFamily="50" charset="-127"/>
                  <a:ea typeface="맑은 고딕" pitchFamily="50" charset="-127"/>
                </a:rPr>
                <a:t> 평소에 낸 </a:t>
              </a:r>
              <a:endParaRPr lang="en-US" altLang="ko-KR" sz="1200" b="1" dirty="0" smtClean="0">
                <a:latin typeface="맑은 고딕" pitchFamily="50" charset="-127"/>
                <a:ea typeface="맑은 고딕" pitchFamily="50" charset="-127"/>
              </a:endParaRPr>
            </a:p>
            <a:p>
              <a:r>
                <a:rPr lang="ko-KR" altLang="en-US" sz="1200" b="1" dirty="0" smtClean="0">
                  <a:latin typeface="맑은 고딕" pitchFamily="50" charset="-127"/>
                  <a:ea typeface="맑은 고딕" pitchFamily="50" charset="-127"/>
                </a:rPr>
                <a:t>보험료 덕분에 아플 때 병원에 가도 큰 부담이 없어</a:t>
              </a:r>
              <a:r>
                <a:rPr lang="en-US" altLang="ko-KR" sz="1200" b="1" dirty="0" smtClean="0">
                  <a:latin typeface="맑은 고딕" pitchFamily="50" charset="-127"/>
                  <a:ea typeface="맑은 고딕" pitchFamily="50" charset="-127"/>
                </a:rPr>
                <a:t>.</a:t>
              </a:r>
              <a:endParaRPr lang="ko-KR" altLang="en-US" sz="1200" b="1" dirty="0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8" name="직사각형 17"/>
            <p:cNvSpPr/>
            <p:nvPr/>
          </p:nvSpPr>
          <p:spPr>
            <a:xfrm>
              <a:off x="5661172" y="1952628"/>
              <a:ext cx="2079179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1200" b="1" dirty="0" smtClean="0">
                  <a:latin typeface="맑은 고딕" pitchFamily="50" charset="-127"/>
                  <a:ea typeface="맑은 고딕" pitchFamily="50" charset="-127"/>
                </a:rPr>
                <a:t>  부모님께서 편찮으셔서 </a:t>
              </a:r>
              <a:endParaRPr lang="en-US" altLang="ko-KR" sz="1200" b="1" dirty="0" smtClean="0">
                <a:latin typeface="맑은 고딕" pitchFamily="50" charset="-127"/>
                <a:ea typeface="맑은 고딕" pitchFamily="50" charset="-127"/>
              </a:endParaRPr>
            </a:p>
            <a:p>
              <a:r>
                <a:rPr lang="ko-KR" altLang="en-US" sz="1200" b="1" dirty="0" smtClean="0">
                  <a:latin typeface="맑은 고딕" pitchFamily="50" charset="-127"/>
                  <a:ea typeface="맑은 고딕" pitchFamily="50" charset="-127"/>
                </a:rPr>
                <a:t>생활이 어려웠는데 최저 생계비가 지원되니 다행이야</a:t>
              </a:r>
              <a:r>
                <a:rPr lang="en-US" altLang="ko-KR" sz="1200" b="1" dirty="0" smtClean="0">
                  <a:latin typeface="맑은 고딕" pitchFamily="50" charset="-127"/>
                  <a:ea typeface="맑은 고딕" pitchFamily="50" charset="-127"/>
                </a:rPr>
                <a:t>.</a:t>
              </a:r>
              <a:endParaRPr lang="ko-KR" altLang="en-US" sz="1200" b="1" dirty="0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9" name="직사각형 18"/>
            <p:cNvSpPr/>
            <p:nvPr/>
          </p:nvSpPr>
          <p:spPr>
            <a:xfrm>
              <a:off x="528535" y="4261786"/>
              <a:ext cx="199796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1200" b="1" dirty="0" smtClean="0">
                  <a:latin typeface="맑은 고딕" pitchFamily="50" charset="-127"/>
                  <a:ea typeface="맑은 고딕" pitchFamily="50" charset="-127"/>
                </a:rPr>
                <a:t> 근무 중에 다쳤는데 </a:t>
              </a:r>
              <a:r>
                <a:rPr lang="ko-KR" altLang="en-US" sz="1200" b="1" dirty="0" err="1" smtClean="0">
                  <a:latin typeface="맑은 고딕" pitchFamily="50" charset="-127"/>
                  <a:ea typeface="맑은 고딕" pitchFamily="50" charset="-127"/>
                </a:rPr>
                <a:t>그동안</a:t>
              </a:r>
              <a:r>
                <a:rPr lang="ko-KR" altLang="en-US" sz="1200" b="1" dirty="0" smtClean="0">
                  <a:latin typeface="맑은 고딕" pitchFamily="50" charset="-127"/>
                  <a:ea typeface="맑은 고딕" pitchFamily="50" charset="-127"/>
                </a:rPr>
                <a:t> 회사에서 낸 보험료 덕분에 치료를 받을 수 있어</a:t>
              </a:r>
              <a:r>
                <a:rPr lang="en-US" altLang="ko-KR" sz="1200" b="1" dirty="0" smtClean="0">
                  <a:latin typeface="맑은 고딕" pitchFamily="50" charset="-127"/>
                  <a:ea typeface="맑은 고딕" pitchFamily="50" charset="-127"/>
                </a:rPr>
                <a:t>.</a:t>
              </a:r>
              <a:endParaRPr lang="ko-KR" altLang="en-US" sz="1200" b="1" dirty="0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20" name="직사각형 19"/>
            <p:cNvSpPr/>
            <p:nvPr/>
          </p:nvSpPr>
          <p:spPr>
            <a:xfrm>
              <a:off x="2900483" y="4231310"/>
              <a:ext cx="199796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1200" b="1" dirty="0" smtClean="0">
                  <a:latin typeface="맑은 고딕" pitchFamily="50" charset="-127"/>
                  <a:ea typeface="맑은 고딕" pitchFamily="50" charset="-127"/>
                </a:rPr>
                <a:t> 실업자가 되었지만 고용 보험 덕에 새 직장을 구할 때까지 생활이 가능하겠어</a:t>
              </a:r>
              <a:r>
                <a:rPr lang="en-US" altLang="ko-KR" sz="1200" b="1" dirty="0" smtClean="0">
                  <a:latin typeface="맑은 고딕" pitchFamily="50" charset="-127"/>
                  <a:ea typeface="맑은 고딕" pitchFamily="50" charset="-127"/>
                </a:rPr>
                <a:t>.</a:t>
              </a:r>
              <a:endParaRPr lang="ko-KR" altLang="en-US" sz="1200" b="1" dirty="0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21" name="직사각형 20"/>
            <p:cNvSpPr/>
            <p:nvPr/>
          </p:nvSpPr>
          <p:spPr>
            <a:xfrm>
              <a:off x="5774102" y="4244863"/>
              <a:ext cx="218227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1200" b="1" dirty="0" smtClean="0">
                  <a:latin typeface="맑은 고딕" pitchFamily="50" charset="-127"/>
                  <a:ea typeface="맑은 고딕" pitchFamily="50" charset="-127"/>
                </a:rPr>
                <a:t> 형편이 어려워 병원비도 </a:t>
              </a:r>
              <a:endParaRPr lang="en-US" altLang="ko-KR" sz="1200" b="1" dirty="0" smtClean="0">
                <a:latin typeface="맑은 고딕" pitchFamily="50" charset="-127"/>
                <a:ea typeface="맑은 고딕" pitchFamily="50" charset="-127"/>
              </a:endParaRPr>
            </a:p>
            <a:p>
              <a:r>
                <a:rPr lang="ko-KR" altLang="en-US" sz="1200" b="1" dirty="0" smtClean="0">
                  <a:latin typeface="맑은 고딕" pitchFamily="50" charset="-127"/>
                  <a:ea typeface="맑은 고딕" pitchFamily="50" charset="-127"/>
                </a:rPr>
                <a:t>부담인데 정부에서 의료비를 지원해 주니 걱정을 덜었어</a:t>
              </a:r>
              <a:r>
                <a:rPr lang="en-US" altLang="ko-KR" sz="1200" b="1" dirty="0" smtClean="0">
                  <a:latin typeface="맑은 고딕" pitchFamily="50" charset="-127"/>
                  <a:ea typeface="맑은 고딕" pitchFamily="50" charset="-127"/>
                </a:rPr>
                <a:t>.</a:t>
              </a:r>
              <a:endParaRPr lang="ko-KR" altLang="en-US" sz="1200" b="1" dirty="0"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1296144" y="3866159"/>
            <a:ext cx="16196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b="1" dirty="0" smtClean="0">
                <a:latin typeface="맑은 고딕" pitchFamily="50" charset="-127"/>
                <a:ea typeface="맑은 고딕" pitchFamily="50" charset="-127"/>
              </a:rPr>
              <a:t>▲ 국민연금</a:t>
            </a:r>
            <a:endParaRPr lang="en-US" altLang="ko-KR" sz="1600" b="1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131840" y="3882287"/>
            <a:ext cx="20517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b="1" dirty="0" smtClean="0">
                <a:latin typeface="맑은 고딕" pitchFamily="50" charset="-127"/>
                <a:ea typeface="맑은 고딕" pitchFamily="50" charset="-127"/>
              </a:rPr>
              <a:t>▲ 국민 건강 보험</a:t>
            </a:r>
            <a:endParaRPr lang="en-US" altLang="ko-KR" sz="1600" b="1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580112" y="3888988"/>
            <a:ext cx="33843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b="1" dirty="0" smtClean="0">
                <a:latin typeface="맑은 고딕" pitchFamily="50" charset="-127"/>
                <a:ea typeface="맑은 고딕" pitchFamily="50" charset="-127"/>
              </a:rPr>
              <a:t>▲ 국민 기초 생활 보장 제도</a:t>
            </a:r>
            <a:endParaRPr lang="en-US" altLang="ko-KR" sz="1600" b="1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99592" y="6237312"/>
            <a:ext cx="25202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b="1" dirty="0" smtClean="0">
                <a:latin typeface="맑은 고딕" pitchFamily="50" charset="-127"/>
                <a:ea typeface="맑은 고딕" pitchFamily="50" charset="-127"/>
              </a:rPr>
              <a:t>▲ 산업 재해 보상 보험</a:t>
            </a:r>
            <a:endParaRPr lang="en-US" altLang="ko-KR" sz="1600" b="1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347864" y="6237312"/>
            <a:ext cx="13681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b="1" smtClean="0">
                <a:latin typeface="맑은 고딕" pitchFamily="50" charset="-127"/>
                <a:ea typeface="맑은 고딕" pitchFamily="50" charset="-127"/>
              </a:rPr>
              <a:t>▲ 고용 보험</a:t>
            </a:r>
            <a:endParaRPr lang="en-US" altLang="ko-KR" sz="1600" b="1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868144" y="6197807"/>
            <a:ext cx="19442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b="1" dirty="0" smtClean="0">
                <a:latin typeface="맑은 고딕" pitchFamily="50" charset="-127"/>
                <a:ea typeface="맑은 고딕" pitchFamily="50" charset="-127"/>
              </a:rPr>
              <a:t>▲ 의료 보호 제도</a:t>
            </a:r>
            <a:endParaRPr lang="en-US" altLang="ko-KR" sz="1600" b="1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627784" y="260648"/>
            <a:ext cx="7745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(74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5076056" y="188640"/>
            <a:ext cx="4049340" cy="535531"/>
            <a:chOff x="5076056" y="188640"/>
            <a:chExt cx="4049340" cy="535531"/>
          </a:xfrm>
        </p:grpSpPr>
        <p:sp>
          <p:nvSpPr>
            <p:cNvPr id="3" name="TextBox 2"/>
            <p:cNvSpPr txBox="1"/>
            <p:nvPr/>
          </p:nvSpPr>
          <p:spPr>
            <a:xfrm>
              <a:off x="5364088" y="188640"/>
              <a:ext cx="3761308" cy="535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ko-KR" altLang="en-US" sz="2400" b="1" smtClean="0">
                  <a:solidFill>
                    <a:schemeClr val="tx2">
                      <a:lumMod val="75000"/>
                    </a:schemeClr>
                  </a:solidFill>
                </a:rPr>
                <a:t>삶의 질 향상을 위한 노력</a:t>
              </a:r>
              <a:endParaRPr lang="ko-KR" altLang="en-US" sz="24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4" name="모서리가 둥근 직사각형 3"/>
            <p:cNvSpPr/>
            <p:nvPr/>
          </p:nvSpPr>
          <p:spPr bwMode="auto">
            <a:xfrm>
              <a:off x="5076056" y="310108"/>
              <a:ext cx="357188" cy="324000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2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sp>
        <p:nvSpPr>
          <p:cNvPr id="6" name="직사각형 5"/>
          <p:cNvSpPr/>
          <p:nvPr/>
        </p:nvSpPr>
        <p:spPr>
          <a:xfrm>
            <a:off x="683568" y="1196752"/>
            <a:ext cx="770485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2600" b="1" dirty="0" smtClean="0"/>
              <a:t>사회</a:t>
            </a:r>
            <a:r>
              <a:rPr lang="en-US" altLang="ko-KR" sz="2600" b="1" dirty="0" smtClean="0"/>
              <a:t> </a:t>
            </a:r>
            <a:r>
              <a:rPr lang="ko-KR" altLang="en-US" sz="2600" b="1" dirty="0" smtClean="0"/>
              <a:t>보험과 공공 부조</a:t>
            </a:r>
            <a:endParaRPr lang="ko-KR" altLang="en-US" sz="2600" dirty="0"/>
          </a:p>
        </p:txBody>
      </p:sp>
      <p:pic>
        <p:nvPicPr>
          <p:cNvPr id="8" name="Picture 3" descr="C:\Users\ygp\Desktop\전구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67544" y="1259460"/>
            <a:ext cx="262778" cy="376305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406648" y="1916832"/>
            <a:ext cx="8413824" cy="363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사회 보험과 공공 부조 가운데 사회적 격차를 해소하는 데 더 많은 도움이 되는 것은 어느 쪽일까</a:t>
            </a:r>
            <a:r>
              <a:rPr lang="en-US" altLang="ko-KR" sz="2400" b="1" dirty="0" smtClean="0"/>
              <a:t>?</a:t>
            </a:r>
          </a:p>
          <a:p>
            <a:pPr fontAlgn="base">
              <a:lnSpc>
                <a:spcPct val="120000"/>
              </a:lnSpc>
            </a:pPr>
            <a:endParaRPr lang="en-US" altLang="ko-KR" sz="2400" b="1" dirty="0" smtClean="0"/>
          </a:p>
          <a:p>
            <a:pPr algn="just" fontAlgn="base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 사회 보험은 일정 소득이 있는 사람이라면 누구나 수혜 대상이 되므로 사회적 위험에 미리 대비할 수 있기는 하지만 소득 격차 완화 효과는 미미하다</a:t>
            </a:r>
            <a:r>
              <a:rPr lang="en-US" altLang="ko-KR" sz="2400" b="1" dirty="0" smtClean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반면 공공 부조는 저소득층만을 수혜 대상으로 하므로 상대적으로 소득 격차 완화 효과가 크다</a:t>
            </a:r>
            <a:r>
              <a:rPr lang="en-US" altLang="ko-KR" sz="2400" b="1" dirty="0" smtClean="0">
                <a:solidFill>
                  <a:schemeClr val="accent2">
                    <a:lumMod val="75000"/>
                  </a:schemeClr>
                </a:solidFill>
              </a:rPr>
              <a:t>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27784" y="260648"/>
            <a:ext cx="7745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(74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5076056" y="188640"/>
            <a:ext cx="4049340" cy="535531"/>
            <a:chOff x="5076056" y="188640"/>
            <a:chExt cx="4049340" cy="535531"/>
          </a:xfrm>
        </p:grpSpPr>
        <p:sp>
          <p:nvSpPr>
            <p:cNvPr id="3" name="TextBox 2"/>
            <p:cNvSpPr txBox="1"/>
            <p:nvPr/>
          </p:nvSpPr>
          <p:spPr>
            <a:xfrm>
              <a:off x="5364088" y="188640"/>
              <a:ext cx="3761308" cy="535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ko-KR" altLang="en-US" sz="2400" b="1" smtClean="0">
                  <a:solidFill>
                    <a:schemeClr val="tx2">
                      <a:lumMod val="75000"/>
                    </a:schemeClr>
                  </a:solidFill>
                </a:rPr>
                <a:t>삶의 질 향상을 위한 노력</a:t>
              </a:r>
              <a:endParaRPr lang="ko-KR" altLang="en-US" sz="24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4" name="모서리가 둥근 직사각형 3"/>
            <p:cNvSpPr/>
            <p:nvPr/>
          </p:nvSpPr>
          <p:spPr bwMode="auto">
            <a:xfrm>
              <a:off x="5076056" y="310108"/>
              <a:ext cx="357188" cy="324000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2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305780" y="1244250"/>
            <a:ext cx="5922404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 smtClean="0">
                <a:solidFill>
                  <a:srgbClr val="0070C0"/>
                </a:solidFill>
              </a:rPr>
              <a:t>3. </a:t>
            </a:r>
            <a:r>
              <a:rPr lang="ko-KR" altLang="en-US" sz="2400" b="1" dirty="0" smtClean="0">
                <a:solidFill>
                  <a:srgbClr val="0070C0"/>
                </a:solidFill>
              </a:rPr>
              <a:t>삶의 질 향상을 위한 사회적 노력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③ 지역 간 격차 완화를 통한 사회 통합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④ 지속 가능한 발전을 위한 노력</a:t>
            </a:r>
          </a:p>
        </p:txBody>
      </p:sp>
      <p:pic>
        <p:nvPicPr>
          <p:cNvPr id="4098" name="Picture 2" descr="C:\Users\ygp\Desktop\P2-물축제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4592" y="2971437"/>
            <a:ext cx="4943671" cy="291814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25021" y="210126"/>
            <a:ext cx="7745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(75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5959699"/>
            <a:ext cx="4735440" cy="637653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5076056" y="188640"/>
            <a:ext cx="4049340" cy="535531"/>
            <a:chOff x="5076056" y="188640"/>
            <a:chExt cx="4049340" cy="535531"/>
          </a:xfrm>
        </p:grpSpPr>
        <p:sp>
          <p:nvSpPr>
            <p:cNvPr id="3" name="TextBox 2"/>
            <p:cNvSpPr txBox="1"/>
            <p:nvPr/>
          </p:nvSpPr>
          <p:spPr>
            <a:xfrm>
              <a:off x="5364088" y="188640"/>
              <a:ext cx="3761308" cy="535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ko-KR" altLang="en-US" sz="2400" b="1" smtClean="0">
                  <a:solidFill>
                    <a:schemeClr val="tx2">
                      <a:lumMod val="75000"/>
                    </a:schemeClr>
                  </a:solidFill>
                </a:rPr>
                <a:t>삶의 질 향상을 위한 노력</a:t>
              </a:r>
              <a:endParaRPr lang="ko-KR" altLang="en-US" sz="24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4" name="모서리가 둥근 직사각형 3"/>
            <p:cNvSpPr/>
            <p:nvPr/>
          </p:nvSpPr>
          <p:spPr bwMode="auto">
            <a:xfrm>
              <a:off x="5076056" y="310108"/>
              <a:ext cx="357188" cy="324000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2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grpSp>
        <p:nvGrpSpPr>
          <p:cNvPr id="5" name="그룹 4"/>
          <p:cNvGrpSpPr/>
          <p:nvPr/>
        </p:nvGrpSpPr>
        <p:grpSpPr>
          <a:xfrm>
            <a:off x="467544" y="1207769"/>
            <a:ext cx="7920880" cy="461665"/>
            <a:chOff x="611560" y="1207769"/>
            <a:chExt cx="7920880" cy="461665"/>
          </a:xfrm>
        </p:grpSpPr>
        <p:sp>
          <p:nvSpPr>
            <p:cNvPr id="6" name="직사각형 5"/>
            <p:cNvSpPr/>
            <p:nvPr/>
          </p:nvSpPr>
          <p:spPr>
            <a:xfrm>
              <a:off x="827584" y="1207769"/>
              <a:ext cx="770485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/>
              <a:r>
                <a:rPr lang="ko-KR" altLang="en-US" sz="2400" b="1" dirty="0"/>
                <a:t>기업의 사회적 책임</a:t>
              </a:r>
              <a:endParaRPr lang="ko-KR" altLang="en-US" sz="2400" dirty="0"/>
            </a:p>
          </p:txBody>
        </p:sp>
        <p:pic>
          <p:nvPicPr>
            <p:cNvPr id="7" name="Picture 3" descr="C:\Users\ygp\Desktop\전구.png"/>
            <p:cNvPicPr>
              <a:picLocks noChangeAspect="1" noChangeArrowheads="1"/>
            </p:cNvPicPr>
            <p:nvPr/>
          </p:nvPicPr>
          <p:blipFill>
            <a:blip r:embed="rId3" cstate="print"/>
            <a:stretch>
              <a:fillRect/>
            </a:stretch>
          </p:blipFill>
          <p:spPr bwMode="auto">
            <a:xfrm>
              <a:off x="611560" y="1303970"/>
              <a:ext cx="297121" cy="324830"/>
            </a:xfrm>
            <a:prstGeom prst="rect">
              <a:avLst/>
            </a:prstGeom>
            <a:noFill/>
          </p:spPr>
        </p:pic>
      </p:grpSp>
      <p:sp>
        <p:nvSpPr>
          <p:cNvPr id="8" name="TextBox 7"/>
          <p:cNvSpPr txBox="1"/>
          <p:nvPr/>
        </p:nvSpPr>
        <p:spPr>
          <a:xfrm>
            <a:off x="251520" y="4437112"/>
            <a:ext cx="3041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b="1" dirty="0" smtClean="0">
                <a:latin typeface="맑은 고딕" pitchFamily="50" charset="-127"/>
                <a:ea typeface="맑은 고딕" pitchFamily="50" charset="-127"/>
              </a:rPr>
              <a:t>▲ 희망의 집수리 봉사 활동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923928" y="2033085"/>
            <a:ext cx="5112568" cy="30654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>
              <a:lnSpc>
                <a:spcPct val="120000"/>
              </a:lnSpc>
            </a:pPr>
            <a:r>
              <a:rPr lang="ko-KR" altLang="en-US" sz="2300" b="1" dirty="0" smtClean="0"/>
              <a:t> 오늘날 기업의 사회 공헌 사업은 기업 경영의 부수적 측면이 아니라 기업이 가져야 하는 사회적 책임이며</a:t>
            </a:r>
            <a:r>
              <a:rPr lang="en-US" altLang="ko-KR" sz="2300" b="1" dirty="0" smtClean="0"/>
              <a:t>, </a:t>
            </a:r>
            <a:r>
              <a:rPr lang="ko-KR" altLang="en-US" sz="2300" b="1" dirty="0" smtClean="0"/>
              <a:t>기업 본연의 활동 가운데 하나로 자리 잡았다</a:t>
            </a:r>
            <a:r>
              <a:rPr lang="en-US" altLang="ko-KR" sz="2300" b="1" dirty="0" smtClean="0"/>
              <a:t>. </a:t>
            </a:r>
            <a:r>
              <a:rPr lang="ko-KR" altLang="en-US" sz="2300" b="1" dirty="0" smtClean="0"/>
              <a:t>이러한 사회적 분위기 속에서 기업은 다양한 사회 공헌 사업을 실천하고 있다</a:t>
            </a:r>
            <a:r>
              <a:rPr lang="en-US" altLang="ko-KR" sz="2300" b="1" dirty="0" smtClean="0"/>
              <a:t>.</a:t>
            </a:r>
          </a:p>
        </p:txBody>
      </p:sp>
      <p:pic>
        <p:nvPicPr>
          <p:cNvPr id="5122" name="Picture 2" descr="C:\Users\ygp\Desktop\P2-집수리 봉사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2132856"/>
            <a:ext cx="3397446" cy="2319783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243964" y="4984662"/>
            <a:ext cx="8792532" cy="1324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>
              <a:lnSpc>
                <a:spcPct val="120000"/>
              </a:lnSpc>
            </a:pPr>
            <a:r>
              <a:rPr lang="en-US" altLang="ko-KR" sz="2300" b="1" dirty="0" smtClean="0"/>
              <a:t> ○○ </a:t>
            </a:r>
            <a:r>
              <a:rPr lang="ko-KR" altLang="en-US" sz="2300" b="1" dirty="0" smtClean="0"/>
              <a:t>은행은 중소기업 근로자 가족의 복지 향상을 위해 가족의 치료비와 장학금 등을 지원하고</a:t>
            </a:r>
            <a:r>
              <a:rPr lang="en-US" altLang="ko-KR" sz="2300" b="1" dirty="0" smtClean="0"/>
              <a:t>, ‘</a:t>
            </a:r>
            <a:r>
              <a:rPr lang="ko-KR" altLang="en-US" sz="2300" b="1" dirty="0" smtClean="0"/>
              <a:t>사랑 나눔 기금’을 만들어 결식아동 돕기</a:t>
            </a:r>
            <a:r>
              <a:rPr lang="en-US" altLang="ko-KR" sz="2300" b="1" dirty="0" smtClean="0"/>
              <a:t>, </a:t>
            </a:r>
            <a:r>
              <a:rPr lang="ko-KR" altLang="en-US" sz="2300" b="1" dirty="0" smtClean="0"/>
              <a:t>지구촌 빈곤 가정 아동 돕기 등에 사용하고 있다</a:t>
            </a:r>
            <a:r>
              <a:rPr lang="en-US" altLang="ko-KR" sz="2300" b="1" dirty="0" smtClean="0"/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149357" y="260648"/>
            <a:ext cx="7745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(75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5076056" y="188640"/>
            <a:ext cx="4049340" cy="535531"/>
            <a:chOff x="5076056" y="188640"/>
            <a:chExt cx="4049340" cy="535531"/>
          </a:xfrm>
        </p:grpSpPr>
        <p:sp>
          <p:nvSpPr>
            <p:cNvPr id="3" name="TextBox 2"/>
            <p:cNvSpPr txBox="1"/>
            <p:nvPr/>
          </p:nvSpPr>
          <p:spPr>
            <a:xfrm>
              <a:off x="5364088" y="188640"/>
              <a:ext cx="3761308" cy="535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ko-KR" altLang="en-US" sz="2400" b="1" smtClean="0">
                  <a:solidFill>
                    <a:schemeClr val="tx2">
                      <a:lumMod val="75000"/>
                    </a:schemeClr>
                  </a:solidFill>
                </a:rPr>
                <a:t>삶의 질 향상을 위한 노력</a:t>
              </a:r>
              <a:endParaRPr lang="ko-KR" altLang="en-US" sz="24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4" name="모서리가 둥근 직사각형 3"/>
            <p:cNvSpPr/>
            <p:nvPr/>
          </p:nvSpPr>
          <p:spPr bwMode="auto">
            <a:xfrm>
              <a:off x="5076056" y="310108"/>
              <a:ext cx="357188" cy="324000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2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grpSp>
        <p:nvGrpSpPr>
          <p:cNvPr id="5" name="그룹 4"/>
          <p:cNvGrpSpPr/>
          <p:nvPr/>
        </p:nvGrpSpPr>
        <p:grpSpPr>
          <a:xfrm>
            <a:off x="467544" y="1207769"/>
            <a:ext cx="7920880" cy="461665"/>
            <a:chOff x="611560" y="1207769"/>
            <a:chExt cx="7920880" cy="461665"/>
          </a:xfrm>
        </p:grpSpPr>
        <p:sp>
          <p:nvSpPr>
            <p:cNvPr id="6" name="직사각형 5"/>
            <p:cNvSpPr/>
            <p:nvPr/>
          </p:nvSpPr>
          <p:spPr>
            <a:xfrm>
              <a:off x="827584" y="1207769"/>
              <a:ext cx="770485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/>
              <a:r>
                <a:rPr lang="ko-KR" altLang="en-US" sz="2400" b="1" dirty="0"/>
                <a:t>기업의 사회적 책임</a:t>
              </a:r>
              <a:endParaRPr lang="ko-KR" altLang="en-US" sz="2400" dirty="0"/>
            </a:p>
          </p:txBody>
        </p:sp>
        <p:pic>
          <p:nvPicPr>
            <p:cNvPr id="7" name="Picture 3" descr="C:\Users\ygp\Desktop\전구.png"/>
            <p:cNvPicPr>
              <a:picLocks noChangeAspect="1" noChangeArrowheads="1"/>
            </p:cNvPicPr>
            <p:nvPr/>
          </p:nvPicPr>
          <p:blipFill>
            <a:blip r:embed="rId3" cstate="print"/>
            <a:stretch>
              <a:fillRect/>
            </a:stretch>
          </p:blipFill>
          <p:spPr bwMode="auto">
            <a:xfrm>
              <a:off x="611560" y="1303970"/>
              <a:ext cx="297121" cy="324830"/>
            </a:xfrm>
            <a:prstGeom prst="rect">
              <a:avLst/>
            </a:prstGeom>
            <a:noFill/>
          </p:spPr>
        </p:pic>
      </p:grpSp>
      <p:sp>
        <p:nvSpPr>
          <p:cNvPr id="9" name="TextBox 8"/>
          <p:cNvSpPr txBox="1"/>
          <p:nvPr/>
        </p:nvSpPr>
        <p:spPr>
          <a:xfrm>
            <a:off x="360040" y="1988840"/>
            <a:ext cx="8532440" cy="4297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>
              <a:lnSpc>
                <a:spcPct val="120000"/>
              </a:lnSpc>
            </a:pPr>
            <a:r>
              <a:rPr lang="ko-KR" altLang="en-US" sz="2300" b="1" dirty="0" smtClean="0"/>
              <a:t> △△ 그룹은 장학 사업과 교육 기관 지원 사업을 펼치고 있으며</a:t>
            </a:r>
            <a:r>
              <a:rPr lang="en-US" altLang="ko-KR" sz="2300" b="1" dirty="0" smtClean="0"/>
              <a:t>, </a:t>
            </a:r>
            <a:r>
              <a:rPr lang="ko-KR" altLang="en-US" sz="2300" b="1" dirty="0" smtClean="0"/>
              <a:t>아산만 공장의 해안 정화 운동</a:t>
            </a:r>
            <a:r>
              <a:rPr lang="en-US" altLang="ko-KR" sz="2300" b="1" dirty="0" smtClean="0"/>
              <a:t>, </a:t>
            </a:r>
            <a:r>
              <a:rPr lang="ko-KR" altLang="en-US" sz="2300" b="1" dirty="0" smtClean="0"/>
              <a:t>인천 공장의 ‘</a:t>
            </a:r>
            <a:r>
              <a:rPr lang="en-US" altLang="ko-KR" sz="2300" b="1" dirty="0" smtClean="0"/>
              <a:t>1</a:t>
            </a:r>
            <a:r>
              <a:rPr lang="ko-KR" altLang="en-US" sz="2300" b="1" dirty="0" smtClean="0"/>
              <a:t>사</a:t>
            </a:r>
            <a:r>
              <a:rPr lang="en-US" altLang="ko-KR" sz="2300" b="1" dirty="0" smtClean="0"/>
              <a:t>(</a:t>
            </a:r>
            <a:r>
              <a:rPr lang="ko-KR" altLang="en-US" sz="2300" b="1" dirty="0" smtClean="0"/>
              <a:t>社</a:t>
            </a:r>
            <a:r>
              <a:rPr lang="en-US" altLang="ko-KR" sz="2300" b="1" dirty="0" smtClean="0"/>
              <a:t>)1</a:t>
            </a:r>
            <a:r>
              <a:rPr lang="ko-KR" altLang="en-US" sz="2300" b="1" dirty="0" smtClean="0"/>
              <a:t>산</a:t>
            </a:r>
            <a:r>
              <a:rPr lang="en-US" altLang="ko-KR" sz="2300" b="1" dirty="0" smtClean="0"/>
              <a:t>(</a:t>
            </a:r>
            <a:r>
              <a:rPr lang="ko-KR" altLang="en-US" sz="2300" b="1" dirty="0" smtClean="0"/>
              <a:t>山</a:t>
            </a:r>
            <a:r>
              <a:rPr lang="en-US" altLang="ko-KR" sz="2300" b="1" dirty="0" smtClean="0"/>
              <a:t>)’ </a:t>
            </a:r>
            <a:r>
              <a:rPr lang="ko-KR" altLang="en-US" sz="2300" b="1" dirty="0" smtClean="0"/>
              <a:t>활동</a:t>
            </a:r>
            <a:r>
              <a:rPr lang="en-US" altLang="ko-KR" sz="2300" b="1" dirty="0" smtClean="0"/>
              <a:t>, </a:t>
            </a:r>
            <a:r>
              <a:rPr lang="ko-KR" altLang="en-US" sz="2300" b="1" dirty="0" smtClean="0"/>
              <a:t>지역 환경 단체 후원 활동 등도 병행하고 있다</a:t>
            </a:r>
            <a:r>
              <a:rPr lang="en-US" altLang="ko-KR" sz="2300" b="1" dirty="0" smtClean="0"/>
              <a:t>. </a:t>
            </a:r>
            <a:r>
              <a:rPr lang="ko-KR" altLang="en-US" sz="2300" b="1" dirty="0" smtClean="0"/>
              <a:t>또한 결식아동과 홀로 사는 노인</a:t>
            </a:r>
            <a:r>
              <a:rPr lang="en-US" altLang="ko-KR" sz="2300" b="1" dirty="0" smtClean="0"/>
              <a:t>, </a:t>
            </a:r>
            <a:r>
              <a:rPr lang="ko-KR" altLang="en-US" sz="2300" b="1" dirty="0" smtClean="0"/>
              <a:t>다문화 가정의 자녀들을 위한 다양한 지원을 실시하고 있다</a:t>
            </a:r>
            <a:r>
              <a:rPr lang="en-US" altLang="ko-KR" sz="2300" b="1" dirty="0" smtClean="0"/>
              <a:t>. □□ </a:t>
            </a:r>
            <a:r>
              <a:rPr lang="ko-KR" altLang="en-US" sz="2300" b="1" dirty="0" smtClean="0"/>
              <a:t>건설의 직원들은 저소득 가정을 방문해 희망의 집수리 봉사 활동을 실시하고 생필품을 전달하고 있다</a:t>
            </a:r>
            <a:r>
              <a:rPr lang="en-US" altLang="ko-KR" sz="2300" b="1" dirty="0" smtClean="0"/>
              <a:t>. </a:t>
            </a:r>
            <a:r>
              <a:rPr lang="ko-KR" altLang="en-US" sz="2300" b="1" dirty="0" smtClean="0"/>
              <a:t>이처럼 많은 기업이 보이지 않는 곳에서 나눔을 통한 사회 공헌 사업에 적극 앞장서고 있으며</a:t>
            </a:r>
            <a:r>
              <a:rPr lang="en-US" altLang="ko-KR" sz="2300" b="1" dirty="0" smtClean="0"/>
              <a:t>, </a:t>
            </a:r>
            <a:r>
              <a:rPr lang="ko-KR" altLang="en-US" sz="2300" b="1" dirty="0" smtClean="0"/>
              <a:t>이제 기업의 사회 공헌 사업을 통한 사회적 책임의 실현은 선택이 아닌 필수 사항이 되고 있다</a:t>
            </a:r>
            <a:r>
              <a:rPr lang="en-US" altLang="ko-KR" sz="2300" b="1" dirty="0" smtClean="0"/>
              <a:t>. 	</a:t>
            </a:r>
          </a:p>
          <a:p>
            <a:pPr algn="r" fontAlgn="base">
              <a:lnSpc>
                <a:spcPct val="120000"/>
              </a:lnSpc>
            </a:pPr>
            <a:r>
              <a:rPr lang="en-US" altLang="ko-KR" sz="2300" b="1" dirty="0" smtClean="0"/>
              <a:t>- </a:t>
            </a:r>
            <a:r>
              <a:rPr lang="ko-KR" altLang="en-US" sz="2300" b="1" dirty="0" smtClean="0"/>
              <a:t>문화저널 </a:t>
            </a:r>
            <a:r>
              <a:rPr lang="en-US" altLang="ko-KR" sz="2300" b="1" dirty="0" smtClean="0"/>
              <a:t>21, 2012. 8. 2. -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149357" y="260648"/>
            <a:ext cx="7745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(75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5076056" y="188640"/>
            <a:ext cx="4049340" cy="535531"/>
            <a:chOff x="5076056" y="188640"/>
            <a:chExt cx="4049340" cy="535531"/>
          </a:xfrm>
        </p:grpSpPr>
        <p:sp>
          <p:nvSpPr>
            <p:cNvPr id="3" name="TextBox 2"/>
            <p:cNvSpPr txBox="1"/>
            <p:nvPr/>
          </p:nvSpPr>
          <p:spPr>
            <a:xfrm>
              <a:off x="5364088" y="188640"/>
              <a:ext cx="3761308" cy="535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ko-KR" altLang="en-US" sz="2400" b="1" smtClean="0">
                  <a:solidFill>
                    <a:schemeClr val="tx2">
                      <a:lumMod val="75000"/>
                    </a:schemeClr>
                  </a:solidFill>
                </a:rPr>
                <a:t>삶의 질 향상을 위한 노력</a:t>
              </a:r>
              <a:endParaRPr lang="ko-KR" altLang="en-US" sz="24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4" name="모서리가 둥근 직사각형 3"/>
            <p:cNvSpPr/>
            <p:nvPr/>
          </p:nvSpPr>
          <p:spPr bwMode="auto">
            <a:xfrm>
              <a:off x="5076056" y="310108"/>
              <a:ext cx="357188" cy="324000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2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grpSp>
        <p:nvGrpSpPr>
          <p:cNvPr id="5" name="그룹 4"/>
          <p:cNvGrpSpPr/>
          <p:nvPr/>
        </p:nvGrpSpPr>
        <p:grpSpPr>
          <a:xfrm>
            <a:off x="467544" y="1207769"/>
            <a:ext cx="7920880" cy="461665"/>
            <a:chOff x="611560" y="1207769"/>
            <a:chExt cx="7920880" cy="461665"/>
          </a:xfrm>
        </p:grpSpPr>
        <p:sp>
          <p:nvSpPr>
            <p:cNvPr id="6" name="직사각형 5"/>
            <p:cNvSpPr/>
            <p:nvPr/>
          </p:nvSpPr>
          <p:spPr>
            <a:xfrm>
              <a:off x="827584" y="1207769"/>
              <a:ext cx="770485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/>
              <a:r>
                <a:rPr lang="ko-KR" altLang="en-US" sz="2400" b="1" dirty="0"/>
                <a:t>기업의 사회적 책임</a:t>
              </a:r>
              <a:endParaRPr lang="ko-KR" altLang="en-US" sz="2400" dirty="0"/>
            </a:p>
          </p:txBody>
        </p:sp>
        <p:pic>
          <p:nvPicPr>
            <p:cNvPr id="7" name="Picture 3" descr="C:\Users\ygp\Desktop\전구.png"/>
            <p:cNvPicPr>
              <a:picLocks noChangeAspect="1" noChangeArrowheads="1"/>
            </p:cNvPicPr>
            <p:nvPr/>
          </p:nvPicPr>
          <p:blipFill>
            <a:blip r:embed="rId3" cstate="print"/>
            <a:stretch>
              <a:fillRect/>
            </a:stretch>
          </p:blipFill>
          <p:spPr bwMode="auto">
            <a:xfrm>
              <a:off x="611560" y="1303970"/>
              <a:ext cx="297121" cy="324830"/>
            </a:xfrm>
            <a:prstGeom prst="rect">
              <a:avLst/>
            </a:prstGeom>
            <a:noFill/>
          </p:spPr>
        </p:pic>
      </p:grpSp>
      <p:sp>
        <p:nvSpPr>
          <p:cNvPr id="8" name="TextBox 7"/>
          <p:cNvSpPr txBox="1"/>
          <p:nvPr/>
        </p:nvSpPr>
        <p:spPr>
          <a:xfrm>
            <a:off x="251520" y="1772816"/>
            <a:ext cx="8737352" cy="4722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2300" b="1" dirty="0" smtClean="0"/>
              <a:t> 위에서 제시된 사례와 같은 사회 공헌 사업이 우리의 삶의 질을 향상하는 데에 구체적으로 어떤 영향을 미칠 것인지 평가해 보자</a:t>
            </a:r>
            <a:r>
              <a:rPr lang="en-US" altLang="ko-KR" sz="2300" b="1" dirty="0" smtClean="0"/>
              <a:t>.</a:t>
            </a:r>
          </a:p>
          <a:p>
            <a:pPr fontAlgn="base">
              <a:lnSpc>
                <a:spcPct val="120000"/>
              </a:lnSpc>
            </a:pPr>
            <a:endParaRPr lang="en-US" altLang="ko-KR" sz="2300" b="1" dirty="0" smtClean="0"/>
          </a:p>
          <a:p>
            <a:pPr algn="just" fontAlgn="base">
              <a:lnSpc>
                <a:spcPct val="120000"/>
              </a:lnSpc>
            </a:pPr>
            <a:r>
              <a:rPr lang="ko-KR" altLang="en-US" sz="2300" b="1" dirty="0" smtClean="0">
                <a:solidFill>
                  <a:schemeClr val="accent2">
                    <a:lumMod val="75000"/>
                  </a:schemeClr>
                </a:solidFill>
              </a:rPr>
              <a:t> 기업의 사회 공헌 활동은 기업의 이미지를 제고하고 사회 계층 간 화합을 도모하는데 긍정적으로 기여한다</a:t>
            </a:r>
            <a:r>
              <a:rPr lang="en-US" altLang="ko-KR" sz="2300" b="1" dirty="0" smtClean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ko-KR" altLang="en-US" sz="2300" b="1" dirty="0" smtClean="0">
                <a:solidFill>
                  <a:schemeClr val="accent2">
                    <a:lumMod val="75000"/>
                  </a:schemeClr>
                </a:solidFill>
              </a:rPr>
              <a:t>사회 구조적 모순으로 인해 개인의 노력만으로는 극복되기 어려운 상황에 놓인 사회적 소외 계층의 생활에 실질적인 도움을 주고</a:t>
            </a:r>
            <a:r>
              <a:rPr lang="en-US" altLang="ko-KR" sz="2300" b="1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ko-KR" altLang="en-US" sz="2300" b="1" dirty="0" smtClean="0">
                <a:solidFill>
                  <a:schemeClr val="accent2">
                    <a:lumMod val="75000"/>
                  </a:schemeClr>
                </a:solidFill>
              </a:rPr>
              <a:t>정부의 손길이 미처 닿지 못하는 부분에 대한 세심한 노력을 통해 공공선의 실현에 기여할 수 있다</a:t>
            </a:r>
            <a:r>
              <a:rPr lang="en-US" altLang="ko-KR" sz="2300" b="1" dirty="0" smtClean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ko-KR" altLang="en-US" sz="2300" b="1" dirty="0" smtClean="0">
                <a:solidFill>
                  <a:schemeClr val="accent2">
                    <a:lumMod val="75000"/>
                  </a:schemeClr>
                </a:solidFill>
              </a:rPr>
              <a:t>이와 같은 기업의 노력은 사회 구성원들의 공동체 의식을 강화하여 사회 통합에 기여하고 공익을 증진함으로써 사회 전반의 삶의 질 향상에 도움이 된다</a:t>
            </a:r>
            <a:r>
              <a:rPr lang="en-US" altLang="ko-KR" sz="2300" b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149357" y="260648"/>
            <a:ext cx="7745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(75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5076056" y="188640"/>
            <a:ext cx="4049340" cy="535531"/>
            <a:chOff x="5076056" y="188640"/>
            <a:chExt cx="4049340" cy="535531"/>
          </a:xfrm>
        </p:grpSpPr>
        <p:sp>
          <p:nvSpPr>
            <p:cNvPr id="3" name="TextBox 2"/>
            <p:cNvSpPr txBox="1"/>
            <p:nvPr/>
          </p:nvSpPr>
          <p:spPr>
            <a:xfrm>
              <a:off x="5364088" y="188640"/>
              <a:ext cx="3761308" cy="535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ko-KR" altLang="en-US" sz="2400" b="1" smtClean="0">
                  <a:solidFill>
                    <a:schemeClr val="tx2">
                      <a:lumMod val="75000"/>
                    </a:schemeClr>
                  </a:solidFill>
                </a:rPr>
                <a:t>삶의 질 향상을 위한 노력</a:t>
              </a:r>
              <a:endParaRPr lang="ko-KR" altLang="en-US" sz="24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4" name="모서리가 둥근 직사각형 3"/>
            <p:cNvSpPr/>
            <p:nvPr/>
          </p:nvSpPr>
          <p:spPr bwMode="auto">
            <a:xfrm>
              <a:off x="5076056" y="310108"/>
              <a:ext cx="357188" cy="324000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2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pic>
        <p:nvPicPr>
          <p:cNvPr id="10" name="Picture 3" descr="C:\Users\ygp\Desktop\전구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67544" y="1259460"/>
            <a:ext cx="262778" cy="376305"/>
          </a:xfrm>
          <a:prstGeom prst="rect">
            <a:avLst/>
          </a:prstGeom>
          <a:noFill/>
        </p:spPr>
      </p:pic>
      <p:pic>
        <p:nvPicPr>
          <p:cNvPr id="6146" name="Picture 2" descr="C:\Users\ygp\Desktop\I2-3-2-4S [Converted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529" y="2780928"/>
            <a:ext cx="1740248" cy="2663703"/>
          </a:xfrm>
          <a:prstGeom prst="rect">
            <a:avLst/>
          </a:prstGeom>
          <a:noFill/>
        </p:spPr>
      </p:pic>
      <p:pic>
        <p:nvPicPr>
          <p:cNvPr id="6147" name="Picture 3" descr="C:\Users\ygp\Desktop\I2-3-2-5S [Converted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18721" y="2780930"/>
            <a:ext cx="1764612" cy="2663999"/>
          </a:xfrm>
          <a:prstGeom prst="rect">
            <a:avLst/>
          </a:prstGeom>
          <a:noFill/>
        </p:spPr>
      </p:pic>
      <p:pic>
        <p:nvPicPr>
          <p:cNvPr id="6148" name="Picture 4" descr="C:\Users\ygp\Desktop\I2-3-2-6S [Converted]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46913" y="2780928"/>
            <a:ext cx="1790711" cy="2663703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2645301" y="260648"/>
            <a:ext cx="7745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(76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082" y="2780631"/>
            <a:ext cx="1737948" cy="2664000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2759958"/>
            <a:ext cx="1743124" cy="2663703"/>
          </a:xfrm>
          <a:prstGeom prst="rect">
            <a:avLst/>
          </a:prstGeom>
        </p:spPr>
      </p:pic>
      <p:sp>
        <p:nvSpPr>
          <p:cNvPr id="19" name="직사각형 18"/>
          <p:cNvSpPr/>
          <p:nvPr/>
        </p:nvSpPr>
        <p:spPr>
          <a:xfrm>
            <a:off x="683568" y="1196752"/>
            <a:ext cx="82089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2400" b="1" dirty="0" smtClean="0"/>
              <a:t> 여러 </a:t>
            </a:r>
            <a:r>
              <a:rPr lang="ko-KR" altLang="en-US" sz="2400" b="1" dirty="0"/>
              <a:t>사상가들이 대통령 선거에 출마한다면 </a:t>
            </a:r>
            <a:r>
              <a:rPr lang="ko-KR" altLang="en-US" sz="2400" b="1" dirty="0" smtClean="0"/>
              <a:t>어떤 공약을 </a:t>
            </a:r>
            <a:r>
              <a:rPr lang="ko-KR" altLang="en-US" sz="2400" b="1" dirty="0"/>
              <a:t>제시할까</a:t>
            </a:r>
            <a:r>
              <a:rPr lang="en-US" altLang="ko-KR" sz="2400" b="1" dirty="0"/>
              <a:t>?</a:t>
            </a:r>
            <a:endParaRPr lang="ko-KR" alt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5076056" y="188640"/>
            <a:ext cx="4049340" cy="535531"/>
            <a:chOff x="5076056" y="188640"/>
            <a:chExt cx="4049340" cy="535531"/>
          </a:xfrm>
        </p:grpSpPr>
        <p:sp>
          <p:nvSpPr>
            <p:cNvPr id="3" name="TextBox 2"/>
            <p:cNvSpPr txBox="1"/>
            <p:nvPr/>
          </p:nvSpPr>
          <p:spPr>
            <a:xfrm>
              <a:off x="5364088" y="188640"/>
              <a:ext cx="3761308" cy="535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ko-KR" altLang="en-US" sz="2400" b="1" smtClean="0">
                  <a:solidFill>
                    <a:schemeClr val="tx2">
                      <a:lumMod val="75000"/>
                    </a:schemeClr>
                  </a:solidFill>
                </a:rPr>
                <a:t>삶의 질 향상을 위한 노력</a:t>
              </a:r>
              <a:endParaRPr lang="ko-KR" altLang="en-US" sz="24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4" name="모서리가 둥근 직사각형 3"/>
            <p:cNvSpPr/>
            <p:nvPr/>
          </p:nvSpPr>
          <p:spPr bwMode="auto">
            <a:xfrm>
              <a:off x="5076056" y="310108"/>
              <a:ext cx="357188" cy="324000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2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sp>
        <p:nvSpPr>
          <p:cNvPr id="6" name="직사각형 5"/>
          <p:cNvSpPr/>
          <p:nvPr/>
        </p:nvSpPr>
        <p:spPr>
          <a:xfrm>
            <a:off x="683568" y="1196752"/>
            <a:ext cx="82089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2400" b="1" dirty="0" smtClean="0"/>
              <a:t> 여러 </a:t>
            </a:r>
            <a:r>
              <a:rPr lang="ko-KR" altLang="en-US" sz="2400" b="1" dirty="0"/>
              <a:t>사상가들이 대통령 선거에 출마한다면 </a:t>
            </a:r>
            <a:r>
              <a:rPr lang="ko-KR" altLang="en-US" sz="2400" b="1" dirty="0" smtClean="0"/>
              <a:t>어떤 공약을 </a:t>
            </a:r>
            <a:r>
              <a:rPr lang="ko-KR" altLang="en-US" sz="2400" b="1" dirty="0"/>
              <a:t>제시할까</a:t>
            </a:r>
            <a:r>
              <a:rPr lang="en-US" altLang="ko-KR" sz="2400" b="1" dirty="0"/>
              <a:t>?</a:t>
            </a:r>
            <a:endParaRPr lang="ko-KR" altLang="en-US" sz="2400" dirty="0"/>
          </a:p>
        </p:txBody>
      </p:sp>
      <p:pic>
        <p:nvPicPr>
          <p:cNvPr id="9" name="Picture 3" descr="C:\Users\ygp\Desktop\전구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67544" y="1259460"/>
            <a:ext cx="262778" cy="376305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05780" y="2309971"/>
            <a:ext cx="853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2400" b="1" dirty="0" smtClean="0">
                <a:latin typeface="맑은 고딕" pitchFamily="50" charset="-127"/>
                <a:ea typeface="맑은 고딕" pitchFamily="50" charset="-127"/>
              </a:rPr>
              <a:t>① 나는 위의 후보 중 누구를 선택할 것인지 투표용지에 </a:t>
            </a:r>
            <a:endParaRPr lang="en-US" altLang="ko-KR" sz="2400" b="1" dirty="0" smtClean="0">
              <a:latin typeface="맑은 고딕" pitchFamily="50" charset="-127"/>
              <a:ea typeface="맑은 고딕" pitchFamily="50" charset="-127"/>
            </a:endParaRPr>
          </a:p>
          <a:p>
            <a:pPr fontAlgn="base"/>
            <a:r>
              <a:rPr lang="en-US" altLang="ko-KR" sz="2400" b="1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2400" b="1" dirty="0" smtClean="0">
                <a:latin typeface="맑은 고딕" pitchFamily="50" charset="-127"/>
                <a:ea typeface="맑은 고딕" pitchFamily="50" charset="-127"/>
              </a:rPr>
              <a:t>  </a:t>
            </a:r>
            <a:r>
              <a:rPr lang="ko-KR" altLang="en-US" sz="2400" b="1" dirty="0" smtClean="0">
                <a:latin typeface="맑은 고딕" pitchFamily="50" charset="-127"/>
                <a:ea typeface="맑은 고딕" pitchFamily="50" charset="-127"/>
              </a:rPr>
              <a:t>표시해 보자</a:t>
            </a:r>
            <a:r>
              <a:rPr lang="en-US" altLang="ko-KR" sz="2400" b="1" dirty="0" smtClean="0">
                <a:latin typeface="맑은 고딕" pitchFamily="50" charset="-127"/>
                <a:ea typeface="맑은 고딕" pitchFamily="50" charset="-127"/>
              </a:rPr>
              <a:t>.</a:t>
            </a:r>
          </a:p>
        </p:txBody>
      </p:sp>
      <p:pic>
        <p:nvPicPr>
          <p:cNvPr id="4098" name="Picture 2" descr="C:\Users\ygp\Desktop\trd022tg773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3888" y="5213329"/>
            <a:ext cx="296184" cy="292886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2645301" y="260648"/>
            <a:ext cx="7745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(76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3705" y="2852936"/>
            <a:ext cx="2549539" cy="376463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5076056" y="188640"/>
            <a:ext cx="4049340" cy="535531"/>
            <a:chOff x="5076056" y="188640"/>
            <a:chExt cx="4049340" cy="535531"/>
          </a:xfrm>
        </p:grpSpPr>
        <p:sp>
          <p:nvSpPr>
            <p:cNvPr id="3" name="TextBox 2"/>
            <p:cNvSpPr txBox="1"/>
            <p:nvPr/>
          </p:nvSpPr>
          <p:spPr>
            <a:xfrm>
              <a:off x="5364088" y="188640"/>
              <a:ext cx="3761308" cy="535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ko-KR" altLang="en-US" sz="2400" b="1" smtClean="0">
                  <a:solidFill>
                    <a:schemeClr val="tx2">
                      <a:lumMod val="75000"/>
                    </a:schemeClr>
                  </a:solidFill>
                </a:rPr>
                <a:t>삶의 질 향상을 위한 노력</a:t>
              </a:r>
              <a:endParaRPr lang="ko-KR" altLang="en-US" sz="24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4" name="모서리가 둥근 직사각형 3"/>
            <p:cNvSpPr/>
            <p:nvPr/>
          </p:nvSpPr>
          <p:spPr bwMode="auto">
            <a:xfrm>
              <a:off x="5076056" y="310108"/>
              <a:ext cx="357188" cy="324000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2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sp>
        <p:nvSpPr>
          <p:cNvPr id="6" name="직사각형 5"/>
          <p:cNvSpPr/>
          <p:nvPr/>
        </p:nvSpPr>
        <p:spPr>
          <a:xfrm>
            <a:off x="683568" y="1196752"/>
            <a:ext cx="77048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2400" b="1" dirty="0"/>
              <a:t>여러 사상가들이 대통령 선거에 출마한다면 </a:t>
            </a:r>
            <a:endParaRPr lang="en-US" altLang="ko-KR" sz="2400" b="1" dirty="0" smtClean="0"/>
          </a:p>
          <a:p>
            <a:pPr fontAlgn="base"/>
            <a:r>
              <a:rPr lang="ko-KR" altLang="en-US" sz="2400" b="1" dirty="0" smtClean="0"/>
              <a:t>어떤 </a:t>
            </a:r>
            <a:r>
              <a:rPr lang="ko-KR" altLang="en-US" sz="2400" b="1" dirty="0"/>
              <a:t>공약을 제시할까</a:t>
            </a:r>
            <a:r>
              <a:rPr lang="en-US" altLang="ko-KR" sz="2400" b="1" dirty="0"/>
              <a:t>?</a:t>
            </a:r>
            <a:endParaRPr lang="ko-KR" altLang="en-US" sz="2400" dirty="0"/>
          </a:p>
        </p:txBody>
      </p:sp>
      <p:pic>
        <p:nvPicPr>
          <p:cNvPr id="9" name="Picture 3" descr="C:\Users\ygp\Desktop\전구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67544" y="1259460"/>
            <a:ext cx="262778" cy="376305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05780" y="2316936"/>
            <a:ext cx="8532440" cy="3859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2400" b="1" dirty="0" smtClean="0">
                <a:latin typeface="맑은 고딕" pitchFamily="50" charset="-127"/>
                <a:ea typeface="맑은 고딕" pitchFamily="50" charset="-127"/>
              </a:rPr>
              <a:t>② 자신이 선택한 후보는 누구이며</a:t>
            </a:r>
            <a:r>
              <a:rPr lang="en-US" altLang="ko-KR" sz="2400" b="1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2400" b="1" dirty="0" smtClean="0">
                <a:latin typeface="맑은 고딕" pitchFamily="50" charset="-127"/>
                <a:ea typeface="맑은 고딕" pitchFamily="50" charset="-127"/>
              </a:rPr>
              <a:t>그 이유는 무엇인지 </a:t>
            </a:r>
            <a:endParaRPr lang="en-US" altLang="ko-KR" sz="2400" b="1" dirty="0" smtClean="0">
              <a:latin typeface="맑은 고딕" pitchFamily="50" charset="-127"/>
              <a:ea typeface="맑은 고딕" pitchFamily="50" charset="-127"/>
            </a:endParaRPr>
          </a:p>
          <a:p>
            <a:pPr fontAlgn="base"/>
            <a:r>
              <a:rPr lang="en-US" altLang="ko-KR" sz="2400" b="1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2400" b="1" dirty="0" smtClean="0">
                <a:latin typeface="맑은 고딕" pitchFamily="50" charset="-127"/>
                <a:ea typeface="맑은 고딕" pitchFamily="50" charset="-127"/>
              </a:rPr>
              <a:t>  </a:t>
            </a:r>
            <a:r>
              <a:rPr lang="ko-KR" altLang="en-US" sz="2400" b="1" dirty="0" smtClean="0">
                <a:latin typeface="맑은 고딕" pitchFamily="50" charset="-127"/>
                <a:ea typeface="맑은 고딕" pitchFamily="50" charset="-127"/>
              </a:rPr>
              <a:t>말해 보자</a:t>
            </a:r>
            <a:r>
              <a:rPr lang="en-US" altLang="ko-KR" sz="2400" b="1" dirty="0" smtClean="0"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 fontAlgn="base"/>
            <a:endParaRPr lang="en-US" altLang="ko-KR" sz="2400" b="1" dirty="0" smtClean="0">
              <a:latin typeface="맑은 고딕" pitchFamily="50" charset="-127"/>
              <a:ea typeface="맑은 고딕" pitchFamily="50" charset="-127"/>
            </a:endParaRPr>
          </a:p>
          <a:p>
            <a:pPr algn="just" fontAlgn="base">
              <a:lnSpc>
                <a:spcPct val="120000"/>
              </a:lnSpc>
            </a:pPr>
            <a:r>
              <a:rPr lang="ko-KR" altLang="en-US" sz="2400" b="1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rPr>
              <a:t>나는 칼 마르크스를 선택했다</a:t>
            </a:r>
            <a:r>
              <a:rPr lang="en-US" altLang="ko-KR" sz="2400" b="1" dirty="0" smtClean="0">
                <a:solidFill>
                  <a:schemeClr val="accent2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왜냐하면 이 세상에 존재하는 모든 직업은 저마다 가치가 있고 중요한 직업들인데 직업에 따라 소득 격차가 발생하는 것은 큰 문제라고 생각한다</a:t>
            </a:r>
            <a:r>
              <a:rPr lang="en-US" altLang="ko-KR" sz="2400" b="1" dirty="0" smtClean="0">
                <a:solidFill>
                  <a:schemeClr val="accent2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rPr>
              <a:t>따라서 사유 재산을 철폐하고 눈에 보이지 않지만 엄연히 존재하는 사회 계급을 타파하겠다고 주장하는 마르크스에게 한 표를 행사하였다</a:t>
            </a:r>
            <a:r>
              <a:rPr lang="en-US" altLang="ko-KR" sz="2400" b="1" dirty="0" smtClean="0">
                <a:solidFill>
                  <a:schemeClr val="accent2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645301" y="260648"/>
            <a:ext cx="7745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(76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5076056" y="188640"/>
            <a:ext cx="4049340" cy="535531"/>
            <a:chOff x="5076056" y="188640"/>
            <a:chExt cx="4049340" cy="535531"/>
          </a:xfrm>
        </p:grpSpPr>
        <p:sp>
          <p:nvSpPr>
            <p:cNvPr id="3" name="TextBox 2"/>
            <p:cNvSpPr txBox="1"/>
            <p:nvPr/>
          </p:nvSpPr>
          <p:spPr>
            <a:xfrm>
              <a:off x="5364088" y="188640"/>
              <a:ext cx="3761308" cy="535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ko-KR" altLang="en-US" sz="2400" b="1" smtClean="0">
                  <a:solidFill>
                    <a:schemeClr val="tx2">
                      <a:lumMod val="75000"/>
                    </a:schemeClr>
                  </a:solidFill>
                </a:rPr>
                <a:t>삶의 질 향상을 위한 노력</a:t>
              </a:r>
              <a:endParaRPr lang="ko-KR" altLang="en-US" sz="24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4" name="모서리가 둥근 직사각형 3"/>
            <p:cNvSpPr/>
            <p:nvPr/>
          </p:nvSpPr>
          <p:spPr bwMode="auto">
            <a:xfrm>
              <a:off x="5076056" y="310108"/>
              <a:ext cx="357188" cy="324000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2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grpSp>
        <p:nvGrpSpPr>
          <p:cNvPr id="5" name="그룹 4"/>
          <p:cNvGrpSpPr/>
          <p:nvPr/>
        </p:nvGrpSpPr>
        <p:grpSpPr>
          <a:xfrm>
            <a:off x="384519" y="1196752"/>
            <a:ext cx="8363945" cy="461665"/>
            <a:chOff x="528535" y="1196752"/>
            <a:chExt cx="8363945" cy="461665"/>
          </a:xfrm>
        </p:grpSpPr>
        <p:sp>
          <p:nvSpPr>
            <p:cNvPr id="6" name="직사각형 5"/>
            <p:cNvSpPr/>
            <p:nvPr/>
          </p:nvSpPr>
          <p:spPr>
            <a:xfrm>
              <a:off x="827584" y="1196752"/>
              <a:ext cx="806489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/>
              <a:r>
                <a:rPr lang="ko-KR" altLang="en-US" sz="2400" b="1" dirty="0"/>
                <a:t>노숙인의 삶의 질을 높이기 위해 어떤 노력을 해야 하는가</a:t>
              </a:r>
              <a:r>
                <a:rPr lang="en-US" altLang="ko-KR" sz="2400" b="1" dirty="0"/>
                <a:t>?</a:t>
              </a:r>
              <a:endParaRPr lang="ko-KR" altLang="en-US" sz="2400" dirty="0"/>
            </a:p>
          </p:txBody>
        </p:sp>
        <p:pic>
          <p:nvPicPr>
            <p:cNvPr id="7" name="Picture 3" descr="C:\Users\ygp\Desktop\전구.png"/>
            <p:cNvPicPr>
              <a:picLocks noChangeAspect="1" noChangeArrowheads="1"/>
            </p:cNvPicPr>
            <p:nvPr/>
          </p:nvPicPr>
          <p:blipFill>
            <a:blip r:embed="rId3" cstate="print"/>
            <a:stretch>
              <a:fillRect/>
            </a:stretch>
          </p:blipFill>
          <p:spPr bwMode="auto">
            <a:xfrm>
              <a:off x="528535" y="1290794"/>
              <a:ext cx="360040" cy="357390"/>
            </a:xfrm>
            <a:prstGeom prst="rect">
              <a:avLst/>
            </a:prstGeom>
            <a:noFill/>
          </p:spPr>
        </p:pic>
      </p:grpSp>
      <p:sp>
        <p:nvSpPr>
          <p:cNvPr id="8" name="TextBox 7"/>
          <p:cNvSpPr txBox="1"/>
          <p:nvPr/>
        </p:nvSpPr>
        <p:spPr>
          <a:xfrm>
            <a:off x="305780" y="1700808"/>
            <a:ext cx="8532440" cy="51891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fontAlgn="base">
              <a:lnSpc>
                <a:spcPct val="120000"/>
              </a:lnSpc>
            </a:pPr>
            <a:r>
              <a:rPr lang="en-US" altLang="ko-KR" sz="2400" b="1" dirty="0" smtClean="0">
                <a:latin typeface="맑은 고딕" pitchFamily="50" charset="-127"/>
                <a:ea typeface="맑은 고딕" pitchFamily="50" charset="-127"/>
              </a:rPr>
              <a:t>1. [</a:t>
            </a:r>
            <a:r>
              <a:rPr lang="ko-KR" altLang="en-US" sz="2400" b="1" dirty="0" smtClean="0">
                <a:latin typeface="맑은 고딕" pitchFamily="50" charset="-127"/>
                <a:ea typeface="맑은 고딕" pitchFamily="50" charset="-127"/>
              </a:rPr>
              <a:t>자료</a:t>
            </a:r>
            <a:r>
              <a:rPr lang="en-US" altLang="ko-KR" sz="2400" b="1" dirty="0" smtClean="0">
                <a:latin typeface="맑은 고딕" pitchFamily="50" charset="-127"/>
                <a:ea typeface="맑은 고딕" pitchFamily="50" charset="-127"/>
              </a:rPr>
              <a:t>1]</a:t>
            </a:r>
            <a:r>
              <a:rPr lang="ko-KR" altLang="en-US" sz="2400" b="1" dirty="0" smtClean="0">
                <a:latin typeface="맑은 고딕" pitchFamily="50" charset="-127"/>
                <a:ea typeface="맑은 고딕" pitchFamily="50" charset="-127"/>
              </a:rPr>
              <a:t>을 읽고 현재 노숙인의 삶의 질에 대한 자신의 </a:t>
            </a:r>
            <a:endParaRPr lang="en-US" altLang="ko-KR" sz="2400" b="1" dirty="0" smtClean="0">
              <a:latin typeface="맑은 고딕" pitchFamily="50" charset="-127"/>
              <a:ea typeface="맑은 고딕" pitchFamily="50" charset="-127"/>
            </a:endParaRPr>
          </a:p>
          <a:p>
            <a:pPr marL="457200" indent="-457200" fontAlgn="base">
              <a:lnSpc>
                <a:spcPct val="120000"/>
              </a:lnSpc>
            </a:pPr>
            <a:r>
              <a:rPr lang="en-US" altLang="ko-KR" sz="2400" b="1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2400" b="1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400" b="1" dirty="0" smtClean="0">
                <a:latin typeface="맑은 고딕" pitchFamily="50" charset="-127"/>
                <a:ea typeface="맑은 고딕" pitchFamily="50" charset="-127"/>
              </a:rPr>
              <a:t>생각을 댓글로 적어 보자</a:t>
            </a:r>
            <a:r>
              <a:rPr lang="en-US" altLang="ko-KR" sz="2400" b="1" dirty="0" smtClean="0"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 marL="457200" indent="-457200" fontAlgn="base">
              <a:lnSpc>
                <a:spcPct val="30000"/>
              </a:lnSpc>
            </a:pPr>
            <a:endParaRPr lang="en-US" altLang="ko-KR" sz="2400" b="1" dirty="0" smtClean="0">
              <a:latin typeface="맑은 고딕" pitchFamily="50" charset="-127"/>
              <a:ea typeface="맑은 고딕" pitchFamily="50" charset="-127"/>
            </a:endParaRP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400" b="1" dirty="0" err="1" smtClean="0">
                <a:solidFill>
                  <a:schemeClr val="accent2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rPr>
              <a:t>노숙인이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다양한 사회적 위험에 노출되어 삶의 질이 매우 </a:t>
            </a:r>
            <a:endParaRPr lang="en-US" altLang="ko-KR" sz="2400" b="1" dirty="0" smtClean="0">
              <a:solidFill>
                <a:schemeClr val="accent2">
                  <a:lumMod val="7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rPr>
              <a:t>하락하고 있구나</a:t>
            </a:r>
            <a:r>
              <a:rPr lang="en-US" altLang="ko-KR" sz="2400" b="1" dirty="0" smtClean="0">
                <a:solidFill>
                  <a:schemeClr val="accent2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안타까워</a:t>
            </a:r>
            <a:r>
              <a:rPr lang="en-US" altLang="ko-KR" sz="2400" b="1" dirty="0" smtClean="0">
                <a:solidFill>
                  <a:schemeClr val="accent2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 fontAlgn="base">
              <a:lnSpc>
                <a:spcPct val="70000"/>
              </a:lnSpc>
            </a:pPr>
            <a:endParaRPr lang="en-US" altLang="ko-KR" sz="2400" b="1" dirty="0" smtClean="0">
              <a:latin typeface="맑은 고딕" pitchFamily="50" charset="-127"/>
              <a:ea typeface="맑은 고딕" pitchFamily="50" charset="-127"/>
            </a:endParaRPr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>
                <a:latin typeface="맑은 고딕" pitchFamily="50" charset="-127"/>
                <a:ea typeface="맑은 고딕" pitchFamily="50" charset="-127"/>
              </a:rPr>
              <a:t>2. [</a:t>
            </a:r>
            <a:r>
              <a:rPr lang="ko-KR" altLang="en-US" sz="2400" b="1" dirty="0" smtClean="0">
                <a:latin typeface="맑은 고딕" pitchFamily="50" charset="-127"/>
                <a:ea typeface="맑은 고딕" pitchFamily="50" charset="-127"/>
              </a:rPr>
              <a:t>자료</a:t>
            </a:r>
            <a:r>
              <a:rPr lang="en-US" altLang="ko-KR" sz="2400" b="1" dirty="0" smtClean="0">
                <a:latin typeface="맑은 고딕" pitchFamily="50" charset="-127"/>
                <a:ea typeface="맑은 고딕" pitchFamily="50" charset="-127"/>
              </a:rPr>
              <a:t>1]</a:t>
            </a:r>
            <a:r>
              <a:rPr lang="ko-KR" altLang="en-US" sz="2400" b="1" dirty="0" smtClean="0">
                <a:latin typeface="맑은 고딕" pitchFamily="50" charset="-127"/>
                <a:ea typeface="맑은 고딕" pitchFamily="50" charset="-127"/>
              </a:rPr>
              <a:t>과 </a:t>
            </a:r>
            <a:r>
              <a:rPr lang="en-US" altLang="ko-KR" sz="2400" b="1" dirty="0" smtClean="0">
                <a:latin typeface="맑은 고딕" pitchFamily="50" charset="-127"/>
                <a:ea typeface="맑은 고딕" pitchFamily="50" charset="-127"/>
              </a:rPr>
              <a:t>[</a:t>
            </a:r>
            <a:r>
              <a:rPr lang="ko-KR" altLang="en-US" sz="2400" b="1" dirty="0" smtClean="0">
                <a:latin typeface="맑은 고딕" pitchFamily="50" charset="-127"/>
                <a:ea typeface="맑은 고딕" pitchFamily="50" charset="-127"/>
              </a:rPr>
              <a:t>자료</a:t>
            </a:r>
            <a:r>
              <a:rPr lang="en-US" altLang="ko-KR" sz="2400" b="1" dirty="0" smtClean="0">
                <a:latin typeface="맑은 고딕" pitchFamily="50" charset="-127"/>
                <a:ea typeface="맑은 고딕" pitchFamily="50" charset="-127"/>
              </a:rPr>
              <a:t>2]</a:t>
            </a:r>
            <a:r>
              <a:rPr lang="ko-KR" altLang="en-US" sz="2400" b="1" dirty="0" smtClean="0">
                <a:latin typeface="맑은 고딕" pitchFamily="50" charset="-127"/>
                <a:ea typeface="맑은 고딕" pitchFamily="50" charset="-127"/>
              </a:rPr>
              <a:t>를 보고</a:t>
            </a:r>
            <a:r>
              <a:rPr lang="en-US" altLang="ko-KR" sz="2400" b="1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2400" b="1" dirty="0" smtClean="0">
                <a:latin typeface="맑은 고딕" pitchFamily="50" charset="-127"/>
                <a:ea typeface="맑은 고딕" pitchFamily="50" charset="-127"/>
              </a:rPr>
              <a:t>노숙인의 자활을 돕는 사회적 </a:t>
            </a:r>
            <a:endParaRPr lang="en-US" altLang="ko-KR" sz="2400" b="1" dirty="0" smtClean="0">
              <a:latin typeface="맑은 고딕" pitchFamily="50" charset="-127"/>
              <a:ea typeface="맑은 고딕" pitchFamily="50" charset="-127"/>
            </a:endParaRPr>
          </a:p>
          <a:p>
            <a:pPr fontAlgn="base">
              <a:lnSpc>
                <a:spcPct val="120000"/>
              </a:lnSpc>
            </a:pPr>
            <a:r>
              <a:rPr lang="en-US" altLang="ko-KR" sz="2400" b="1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2400" b="1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400" b="1" dirty="0" smtClean="0">
                <a:latin typeface="맑은 고딕" pitchFamily="50" charset="-127"/>
                <a:ea typeface="맑은 고딕" pitchFamily="50" charset="-127"/>
              </a:rPr>
              <a:t>프로그램에 대한 자신의 생각을 </a:t>
            </a:r>
            <a:r>
              <a:rPr lang="ko-KR" altLang="en-US" sz="2400" b="1" dirty="0" err="1" smtClean="0">
                <a:latin typeface="맑은 고딕" pitchFamily="50" charset="-127"/>
                <a:ea typeface="맑은 고딕" pitchFamily="50" charset="-127"/>
              </a:rPr>
              <a:t>댓글로</a:t>
            </a:r>
            <a:r>
              <a:rPr lang="ko-KR" altLang="en-US" sz="2400" b="1" dirty="0" smtClean="0">
                <a:latin typeface="맑은 고딕" pitchFamily="50" charset="-127"/>
                <a:ea typeface="맑은 고딕" pitchFamily="50" charset="-127"/>
              </a:rPr>
              <a:t> 적어 보자</a:t>
            </a:r>
            <a:r>
              <a:rPr lang="en-US" altLang="ko-KR" sz="2400" b="1" dirty="0" smtClean="0"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 fontAlgn="base">
              <a:lnSpc>
                <a:spcPct val="30000"/>
              </a:lnSpc>
            </a:pPr>
            <a:endParaRPr lang="en-US" altLang="ko-KR" sz="2400" b="1" dirty="0" smtClean="0">
              <a:latin typeface="맑은 고딕" pitchFamily="50" charset="-127"/>
              <a:ea typeface="맑은 고딕" pitchFamily="50" charset="-127"/>
            </a:endParaRPr>
          </a:p>
          <a:p>
            <a:pPr algn="just" fontAlgn="base">
              <a:lnSpc>
                <a:spcPct val="120000"/>
              </a:lnSpc>
            </a:pPr>
            <a:r>
              <a:rPr lang="ko-KR" altLang="en-US" sz="2400" b="1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어쩌면 노숙인 스스로 저런 교육 기회를 접하고 싶어도 여건 상 소외되었던 경우가 많을 것 같아</a:t>
            </a:r>
            <a:r>
              <a:rPr lang="en-US" altLang="ko-KR" sz="2400" b="1" dirty="0" smtClean="0">
                <a:solidFill>
                  <a:schemeClr val="accent2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2400" b="1" dirty="0" err="1" smtClean="0">
                <a:solidFill>
                  <a:schemeClr val="accent2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rPr>
              <a:t>노숙인을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위한 인문학 과정이 </a:t>
            </a:r>
            <a:r>
              <a:rPr lang="ko-KR" altLang="en-US" sz="2400" b="1" dirty="0" err="1" smtClean="0">
                <a:solidFill>
                  <a:schemeClr val="accent2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rPr>
              <a:t>노숙인이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사회를 살아가는데 분명히 보탬이 될 거라고 생각해</a:t>
            </a:r>
            <a:r>
              <a:rPr lang="en-US" altLang="ko-KR" sz="2400" b="1" dirty="0" smtClean="0">
                <a:solidFill>
                  <a:schemeClr val="accent2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03848" y="260648"/>
            <a:ext cx="7745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(77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731" y="2770008"/>
            <a:ext cx="212576" cy="200543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731" y="3814942"/>
            <a:ext cx="212576" cy="20054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92535" y="2644114"/>
            <a:ext cx="5291833" cy="10895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b="1" dirty="0" smtClean="0"/>
              <a:t> 개인적 차원에서의 기부와 사회봉사가 공동체의</a:t>
            </a:r>
            <a:endParaRPr lang="en-US" altLang="ko-KR" b="1" dirty="0" smtClean="0"/>
          </a:p>
          <a:p>
            <a:pPr>
              <a:lnSpc>
                <a:spcPct val="120000"/>
              </a:lnSpc>
            </a:pPr>
            <a:r>
              <a:rPr lang="ko-KR" altLang="en-US" b="1" dirty="0" smtClean="0"/>
              <a:t>삶의 질을 높이는 데 기여할 수 있음을 이해하고 </a:t>
            </a:r>
            <a:endParaRPr lang="en-US" altLang="ko-KR" b="1" dirty="0" smtClean="0"/>
          </a:p>
          <a:p>
            <a:pPr>
              <a:lnSpc>
                <a:spcPct val="120000"/>
              </a:lnSpc>
            </a:pPr>
            <a:r>
              <a:rPr lang="ko-KR" altLang="en-US" b="1" dirty="0" smtClean="0"/>
              <a:t>실천 방안을 제시할 수 있다</a:t>
            </a:r>
            <a:r>
              <a:rPr lang="en-US" altLang="ko-KR" b="1" dirty="0" smtClean="0"/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77307" y="3689048"/>
            <a:ext cx="5224507" cy="7243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b="1" dirty="0" smtClean="0"/>
              <a:t> 삶의 질을 높이기 위한 다양한 정책을 파악하고 </a:t>
            </a:r>
            <a:endParaRPr lang="en-US" altLang="ko-KR" b="1" dirty="0" smtClean="0"/>
          </a:p>
          <a:p>
            <a:pPr>
              <a:lnSpc>
                <a:spcPct val="120000"/>
              </a:lnSpc>
            </a:pPr>
            <a:r>
              <a:rPr lang="ko-KR" altLang="en-US" b="1" dirty="0" smtClean="0"/>
              <a:t>평가할 수 있다</a:t>
            </a:r>
            <a:r>
              <a:rPr lang="en-US" altLang="ko-KR" b="1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5076056" y="188640"/>
            <a:ext cx="4049340" cy="535531"/>
            <a:chOff x="5076056" y="188640"/>
            <a:chExt cx="4049340" cy="535531"/>
          </a:xfrm>
        </p:grpSpPr>
        <p:sp>
          <p:nvSpPr>
            <p:cNvPr id="3" name="TextBox 2"/>
            <p:cNvSpPr txBox="1"/>
            <p:nvPr/>
          </p:nvSpPr>
          <p:spPr>
            <a:xfrm>
              <a:off x="5364088" y="188640"/>
              <a:ext cx="3761308" cy="535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ko-KR" altLang="en-US" sz="2400" b="1" smtClean="0">
                  <a:solidFill>
                    <a:schemeClr val="tx2">
                      <a:lumMod val="75000"/>
                    </a:schemeClr>
                  </a:solidFill>
                </a:rPr>
                <a:t>삶의 질 향상을 위한 노력</a:t>
              </a:r>
              <a:endParaRPr lang="ko-KR" altLang="en-US" sz="24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4" name="모서리가 둥근 직사각형 3"/>
            <p:cNvSpPr/>
            <p:nvPr/>
          </p:nvSpPr>
          <p:spPr bwMode="auto">
            <a:xfrm>
              <a:off x="5076056" y="310108"/>
              <a:ext cx="357188" cy="324000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2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305780" y="1631873"/>
            <a:ext cx="8658708" cy="4081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fontAlgn="base">
              <a:lnSpc>
                <a:spcPct val="120000"/>
              </a:lnSpc>
            </a:pPr>
            <a:r>
              <a:rPr lang="en-US" altLang="ko-KR" sz="2400" b="1" dirty="0" smtClean="0"/>
              <a:t>1. </a:t>
            </a:r>
            <a:r>
              <a:rPr lang="ko-KR" altLang="en-US" sz="2400" b="1" dirty="0" smtClean="0"/>
              <a:t>공동체의 삶의 질 향상을 위해서는 자신의 책임과 역할을 </a:t>
            </a:r>
            <a:endParaRPr lang="en-US" altLang="ko-KR" sz="2400" b="1" dirty="0" smtClean="0"/>
          </a:p>
          <a:p>
            <a:pPr marL="457200" indent="-457200"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</a:t>
            </a:r>
            <a:r>
              <a:rPr lang="ko-KR" altLang="en-US" sz="2400" b="1" dirty="0" smtClean="0"/>
              <a:t>다함으로써 </a:t>
            </a:r>
            <a:r>
              <a:rPr lang="en-US" altLang="ko-KR" sz="2400" b="1" dirty="0" smtClean="0"/>
              <a:t>(          )</a:t>
            </a:r>
            <a:r>
              <a:rPr lang="ko-KR" altLang="en-US" sz="2400" b="1" dirty="0" smtClean="0"/>
              <a:t>의 실현에 기여하려는 태도가 요구된다</a:t>
            </a:r>
            <a:r>
              <a:rPr lang="en-US" altLang="ko-KR" sz="2400" b="1" dirty="0" smtClean="0"/>
              <a:t>. </a:t>
            </a:r>
          </a:p>
          <a:p>
            <a:pPr marL="457200" indent="-457200" fontAlgn="base">
              <a:lnSpc>
                <a:spcPct val="120000"/>
              </a:lnSpc>
            </a:pPr>
            <a:endParaRPr lang="en-US" altLang="ko-KR" sz="2400" b="1" dirty="0" smtClean="0"/>
          </a:p>
          <a:p>
            <a:pPr marL="457200" indent="-457200" fontAlgn="base">
              <a:lnSpc>
                <a:spcPct val="120000"/>
              </a:lnSpc>
            </a:pPr>
            <a:r>
              <a:rPr lang="ko-KR" altLang="en-US" sz="2400" b="1" dirty="0" smtClean="0"/>
              <a:t>   답</a:t>
            </a:r>
            <a:r>
              <a:rPr lang="en-US" altLang="ko-KR" sz="2400" b="1" dirty="0" smtClean="0"/>
              <a:t>:</a:t>
            </a:r>
            <a:r>
              <a:rPr lang="ko-KR" altLang="en-US" sz="2400" b="1" dirty="0" smtClean="0"/>
              <a:t>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공공선</a:t>
            </a:r>
          </a:p>
          <a:p>
            <a:pPr marL="457200" indent="-457200" fontAlgn="base">
              <a:lnSpc>
                <a:spcPct val="120000"/>
              </a:lnSpc>
            </a:pPr>
            <a:endParaRPr lang="en-US" altLang="ko-KR" sz="2400" b="1" dirty="0" smtClean="0"/>
          </a:p>
          <a:p>
            <a:pPr marL="457200" indent="-457200" fontAlgn="base">
              <a:lnSpc>
                <a:spcPct val="120000"/>
              </a:lnSpc>
            </a:pPr>
            <a:r>
              <a:rPr lang="en-US" altLang="ko-KR" sz="2400" b="1" dirty="0" smtClean="0"/>
              <a:t>2. </a:t>
            </a:r>
            <a:r>
              <a:rPr lang="ko-KR" altLang="en-US" sz="2400" b="1" dirty="0" smtClean="0"/>
              <a:t>공동체의 삶의 질을 높이기 위한 개인의 적극적인 노력으로</a:t>
            </a:r>
            <a:endParaRPr lang="en-US" altLang="ko-KR" sz="2400" b="1" dirty="0" smtClean="0"/>
          </a:p>
          <a:p>
            <a:pPr marL="457200" indent="-457200"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</a:t>
            </a:r>
            <a:r>
              <a:rPr lang="ko-KR" altLang="en-US" sz="2400" b="1" dirty="0" smtClean="0"/>
              <a:t> </a:t>
            </a:r>
            <a:r>
              <a:rPr lang="en-US" altLang="ko-KR" sz="2400" b="1" dirty="0" smtClean="0"/>
              <a:t>(          )</a:t>
            </a:r>
            <a:r>
              <a:rPr lang="ko-KR" altLang="en-US" sz="2400" b="1" dirty="0" smtClean="0"/>
              <a:t>와 </a:t>
            </a:r>
            <a:r>
              <a:rPr lang="en-US" altLang="ko-KR" sz="2400" b="1" dirty="0" smtClean="0"/>
              <a:t>(          )</a:t>
            </a:r>
            <a:r>
              <a:rPr lang="ko-KR" altLang="en-US" sz="2400" b="1" dirty="0" smtClean="0"/>
              <a:t>를 들 수 있다</a:t>
            </a:r>
            <a:r>
              <a:rPr lang="en-US" altLang="ko-KR" sz="2400" b="1" dirty="0" smtClean="0"/>
              <a:t>. </a:t>
            </a:r>
          </a:p>
          <a:p>
            <a:pPr marL="457200" indent="-457200" fontAlgn="base">
              <a:lnSpc>
                <a:spcPct val="120000"/>
              </a:lnSpc>
            </a:pPr>
            <a:endParaRPr lang="en-US" altLang="ko-KR" sz="2400" b="1" dirty="0"/>
          </a:p>
          <a:p>
            <a:pPr marL="457200" indent="-457200" fontAlgn="base">
              <a:lnSpc>
                <a:spcPct val="120000"/>
              </a:lnSpc>
            </a:pPr>
            <a:r>
              <a:rPr lang="ko-KR" altLang="en-US" sz="2400" b="1" dirty="0" smtClean="0"/>
              <a:t>   답</a:t>
            </a:r>
            <a:r>
              <a:rPr lang="en-US" altLang="ko-KR" sz="2400" b="1" dirty="0" smtClean="0"/>
              <a:t>:</a:t>
            </a:r>
            <a:r>
              <a:rPr lang="ko-KR" altLang="en-US" sz="2400" b="1" dirty="0" smtClean="0"/>
              <a:t>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기부</a:t>
            </a:r>
            <a:r>
              <a:rPr lang="en-US" altLang="ko-KR" sz="2400" b="1" dirty="0" smtClean="0">
                <a:solidFill>
                  <a:srgbClr val="FF0000"/>
                </a:solidFill>
              </a:rPr>
              <a:t>, 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봉사</a:t>
            </a:r>
          </a:p>
        </p:txBody>
      </p:sp>
      <p:pic>
        <p:nvPicPr>
          <p:cNvPr id="6" name="Picture 2" descr="C:\Users\ygp\Desktop\메모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4653136"/>
            <a:ext cx="2448272" cy="1218627"/>
          </a:xfrm>
          <a:prstGeom prst="rect">
            <a:avLst/>
          </a:prstGeom>
          <a:noFill/>
        </p:spPr>
      </p:pic>
      <p:pic>
        <p:nvPicPr>
          <p:cNvPr id="7" name="Picture 2" descr="C:\Users\ygp\Desktop\메모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2507986"/>
            <a:ext cx="2448272" cy="12186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5076056" y="188640"/>
            <a:ext cx="4049340" cy="535531"/>
            <a:chOff x="5076056" y="188640"/>
            <a:chExt cx="4049340" cy="535531"/>
          </a:xfrm>
        </p:grpSpPr>
        <p:sp>
          <p:nvSpPr>
            <p:cNvPr id="3" name="TextBox 2"/>
            <p:cNvSpPr txBox="1"/>
            <p:nvPr/>
          </p:nvSpPr>
          <p:spPr>
            <a:xfrm>
              <a:off x="5364088" y="188640"/>
              <a:ext cx="3761308" cy="535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ko-KR" altLang="en-US" sz="2400" b="1" smtClean="0">
                  <a:solidFill>
                    <a:schemeClr val="tx2">
                      <a:lumMod val="75000"/>
                    </a:schemeClr>
                  </a:solidFill>
                </a:rPr>
                <a:t>삶의 질 향상을 위한 노력</a:t>
              </a:r>
              <a:endParaRPr lang="ko-KR" altLang="en-US" sz="24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4" name="모서리가 둥근 직사각형 3"/>
            <p:cNvSpPr/>
            <p:nvPr/>
          </p:nvSpPr>
          <p:spPr bwMode="auto">
            <a:xfrm>
              <a:off x="5076056" y="310108"/>
              <a:ext cx="357188" cy="324000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2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305780" y="1631873"/>
            <a:ext cx="88382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fontAlgn="base">
              <a:lnSpc>
                <a:spcPct val="120000"/>
              </a:lnSpc>
            </a:pPr>
            <a:r>
              <a:rPr lang="en-US" altLang="ko-KR" sz="2400" b="1" dirty="0" smtClean="0"/>
              <a:t>3. </a:t>
            </a:r>
            <a:r>
              <a:rPr lang="ko-KR" altLang="en-US" sz="2400" b="1" dirty="0" smtClean="0"/>
              <a:t>높은 사회적 신분에 요구되는 도덕적 의무를 뜻하는 말로</a:t>
            </a:r>
            <a:r>
              <a:rPr lang="en-US" altLang="ko-KR" sz="2400" b="1" dirty="0" smtClean="0"/>
              <a:t>, </a:t>
            </a:r>
          </a:p>
          <a:p>
            <a:pPr marL="457200" indent="-457200" fontAlgn="base">
              <a:lnSpc>
                <a:spcPct val="120000"/>
              </a:lnSpc>
            </a:pPr>
            <a:r>
              <a:rPr lang="ko-KR" altLang="en-US" sz="2400" b="1" dirty="0" smtClean="0"/>
              <a:t>  사회 지도층이 솔선수범하여 공공선의 달성에 기여하는 것을</a:t>
            </a:r>
            <a:endParaRPr lang="en-US" altLang="ko-KR" sz="2400" b="1" dirty="0" smtClean="0"/>
          </a:p>
          <a:p>
            <a:pPr marL="457200" indent="-457200"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ko-KR" altLang="en-US" sz="2400" b="1" dirty="0" smtClean="0"/>
              <a:t> 무엇이라 하는가</a:t>
            </a:r>
            <a:r>
              <a:rPr lang="en-US" altLang="ko-KR" sz="2400" b="1" dirty="0" smtClean="0"/>
              <a:t>? </a:t>
            </a:r>
          </a:p>
          <a:p>
            <a:pPr marL="457200" indent="-457200" fontAlgn="base">
              <a:lnSpc>
                <a:spcPct val="120000"/>
              </a:lnSpc>
            </a:pPr>
            <a:endParaRPr lang="en-US" altLang="ko-KR" sz="2400" b="1" dirty="0" smtClean="0"/>
          </a:p>
          <a:p>
            <a:pPr marL="457200" indent="-457200" fontAlgn="base">
              <a:lnSpc>
                <a:spcPct val="120000"/>
              </a:lnSpc>
            </a:pPr>
            <a:r>
              <a:rPr lang="ko-KR" altLang="en-US" sz="2400" b="1" dirty="0" smtClean="0"/>
              <a:t>   답</a:t>
            </a:r>
            <a:r>
              <a:rPr lang="en-US" altLang="ko-KR" sz="2400" b="1" dirty="0" smtClean="0"/>
              <a:t>:</a:t>
            </a:r>
            <a:r>
              <a:rPr lang="ko-KR" altLang="en-US" sz="2400" b="1" dirty="0" smtClean="0"/>
              <a:t> </a:t>
            </a:r>
            <a:r>
              <a:rPr lang="ko-KR" altLang="en-US" sz="2400" b="1" dirty="0" err="1" smtClean="0">
                <a:solidFill>
                  <a:srgbClr val="FF0000"/>
                </a:solidFill>
              </a:rPr>
              <a:t>노블레스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 </a:t>
            </a:r>
            <a:r>
              <a:rPr lang="ko-KR" altLang="en-US" sz="2400" b="1" dirty="0" err="1" smtClean="0">
                <a:solidFill>
                  <a:srgbClr val="FF0000"/>
                </a:solidFill>
              </a:rPr>
              <a:t>오블리주</a:t>
            </a:r>
            <a:endParaRPr lang="ko-KR" altLang="en-US" sz="2400" b="1" dirty="0" smtClean="0">
              <a:solidFill>
                <a:srgbClr val="FF0000"/>
              </a:solidFill>
            </a:endParaRPr>
          </a:p>
          <a:p>
            <a:pPr fontAlgn="base">
              <a:lnSpc>
                <a:spcPct val="120000"/>
              </a:lnSpc>
            </a:pP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/>
              <a:t>4. (          )</a:t>
            </a:r>
            <a:r>
              <a:rPr lang="ko-KR" altLang="en-US" sz="2400" b="1" dirty="0" smtClean="0"/>
              <a:t>은 일정 수준의 소득이 있는 국민에게 보험 방식을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ko-KR" altLang="en-US" sz="2400" b="1" dirty="0" smtClean="0"/>
              <a:t> 적용하여 사회적 위험에 대비하는 제도이다</a:t>
            </a:r>
            <a:r>
              <a:rPr lang="en-US" altLang="ko-KR" sz="2400" b="1" dirty="0" smtClean="0"/>
              <a:t>. </a:t>
            </a:r>
          </a:p>
          <a:p>
            <a:pPr fontAlgn="base">
              <a:lnSpc>
                <a:spcPct val="120000"/>
              </a:lnSpc>
            </a:pP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  답</a:t>
            </a:r>
            <a:r>
              <a:rPr lang="en-US" altLang="ko-KR" sz="2400" b="1" dirty="0" smtClean="0"/>
              <a:t>:</a:t>
            </a:r>
            <a:r>
              <a:rPr lang="ko-KR" altLang="en-US" sz="2400" b="1" dirty="0" smtClean="0"/>
              <a:t>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사회 보험</a:t>
            </a:r>
          </a:p>
        </p:txBody>
      </p:sp>
      <p:pic>
        <p:nvPicPr>
          <p:cNvPr id="6" name="Picture 2" descr="C:\Users\ygp\Desktop\메모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2808" y="5119092"/>
            <a:ext cx="2448272" cy="1218627"/>
          </a:xfrm>
          <a:prstGeom prst="rect">
            <a:avLst/>
          </a:prstGeom>
          <a:noFill/>
        </p:spPr>
      </p:pic>
      <p:pic>
        <p:nvPicPr>
          <p:cNvPr id="7" name="Picture 2" descr="C:\Users\ygp\Desktop\메모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2924944"/>
            <a:ext cx="3219152" cy="12186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5076056" y="188640"/>
            <a:ext cx="4049340" cy="535531"/>
            <a:chOff x="5076056" y="188640"/>
            <a:chExt cx="4049340" cy="535531"/>
          </a:xfrm>
        </p:grpSpPr>
        <p:sp>
          <p:nvSpPr>
            <p:cNvPr id="3" name="TextBox 2"/>
            <p:cNvSpPr txBox="1"/>
            <p:nvPr/>
          </p:nvSpPr>
          <p:spPr>
            <a:xfrm>
              <a:off x="5364088" y="188640"/>
              <a:ext cx="3761308" cy="535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ko-KR" altLang="en-US" sz="2400" b="1" smtClean="0">
                  <a:solidFill>
                    <a:schemeClr val="tx2">
                      <a:lumMod val="75000"/>
                    </a:schemeClr>
                  </a:solidFill>
                </a:rPr>
                <a:t>삶의 질 향상을 위한 노력</a:t>
              </a:r>
              <a:endParaRPr lang="ko-KR" altLang="en-US" sz="24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4" name="모서리가 둥근 직사각형 3"/>
            <p:cNvSpPr/>
            <p:nvPr/>
          </p:nvSpPr>
          <p:spPr bwMode="auto">
            <a:xfrm>
              <a:off x="5076056" y="310108"/>
              <a:ext cx="357188" cy="324000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2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305780" y="1631873"/>
            <a:ext cx="8838220" cy="4081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fontAlgn="base">
              <a:lnSpc>
                <a:spcPct val="120000"/>
              </a:lnSpc>
            </a:pPr>
            <a:r>
              <a:rPr lang="en-US" altLang="ko-KR" sz="2400" b="1" dirty="0" smtClean="0"/>
              <a:t>5. (          )</a:t>
            </a:r>
            <a:r>
              <a:rPr lang="ko-KR" altLang="en-US" sz="2400" b="1" dirty="0" smtClean="0"/>
              <a:t>는 생활 유지 능력이 없는 국민들을 대상으로 </a:t>
            </a:r>
            <a:endParaRPr lang="en-US" altLang="ko-KR" sz="2400" b="1" dirty="0" smtClean="0"/>
          </a:p>
          <a:p>
            <a:pPr marL="457200" indent="-457200"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</a:t>
            </a:r>
            <a:r>
              <a:rPr lang="ko-KR" altLang="en-US" sz="2400" b="1" dirty="0" smtClean="0"/>
              <a:t>자립을 돕는 제도이다</a:t>
            </a:r>
            <a:r>
              <a:rPr lang="en-US" altLang="ko-KR" sz="2400" b="1" dirty="0" smtClean="0"/>
              <a:t>. </a:t>
            </a:r>
          </a:p>
          <a:p>
            <a:pPr marL="457200" indent="-457200" fontAlgn="base">
              <a:lnSpc>
                <a:spcPct val="120000"/>
              </a:lnSpc>
            </a:pPr>
            <a:endParaRPr lang="en-US" altLang="ko-KR" sz="2400" b="1" dirty="0"/>
          </a:p>
          <a:p>
            <a:pPr marL="457200" indent="-457200" fontAlgn="base">
              <a:lnSpc>
                <a:spcPct val="120000"/>
              </a:lnSpc>
            </a:pPr>
            <a:r>
              <a:rPr lang="ko-KR" altLang="en-US" sz="2400" b="1" dirty="0" smtClean="0"/>
              <a:t>   답</a:t>
            </a:r>
            <a:r>
              <a:rPr lang="en-US" altLang="ko-KR" sz="2400" b="1" dirty="0" smtClean="0"/>
              <a:t>:</a:t>
            </a:r>
            <a:r>
              <a:rPr lang="ko-KR" altLang="en-US" sz="2400" b="1" dirty="0" smtClean="0"/>
              <a:t>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공공 부조</a:t>
            </a:r>
          </a:p>
          <a:p>
            <a:pPr fontAlgn="base">
              <a:lnSpc>
                <a:spcPct val="120000"/>
              </a:lnSpc>
            </a:pP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/>
              <a:t>6. (          )</a:t>
            </a:r>
            <a:r>
              <a:rPr lang="ko-KR" altLang="en-US" sz="2400" b="1" dirty="0" smtClean="0"/>
              <a:t>를 해결하기 위해서는 정부 기관을 지방으로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</a:t>
            </a:r>
            <a:r>
              <a:rPr lang="ko-KR" altLang="en-US" sz="2400" b="1" dirty="0" smtClean="0"/>
              <a:t>이전하여 기능을 분산시키는 방법이 있다</a:t>
            </a:r>
            <a:r>
              <a:rPr lang="en-US" altLang="ko-KR" sz="2400" b="1" dirty="0" smtClean="0"/>
              <a:t>. </a:t>
            </a:r>
          </a:p>
          <a:p>
            <a:pPr fontAlgn="base">
              <a:lnSpc>
                <a:spcPct val="120000"/>
              </a:lnSpc>
            </a:pPr>
            <a:endParaRPr lang="en-US" altLang="ko-KR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  답</a:t>
            </a:r>
            <a:r>
              <a:rPr lang="en-US" altLang="ko-KR" sz="2400" b="1" dirty="0" smtClean="0"/>
              <a:t>:</a:t>
            </a:r>
            <a:r>
              <a:rPr lang="ko-KR" altLang="en-US" sz="2400" b="1" dirty="0" smtClean="0"/>
              <a:t>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지역 격차</a:t>
            </a:r>
          </a:p>
        </p:txBody>
      </p:sp>
      <p:pic>
        <p:nvPicPr>
          <p:cNvPr id="6" name="Picture 2" descr="C:\Users\ygp\Desktop\메모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4725144"/>
            <a:ext cx="2448272" cy="1218627"/>
          </a:xfrm>
          <a:prstGeom prst="rect">
            <a:avLst/>
          </a:prstGeom>
          <a:noFill/>
        </p:spPr>
      </p:pic>
      <p:pic>
        <p:nvPicPr>
          <p:cNvPr id="7" name="Picture 2" descr="C:\Users\ygp\Desktop\메모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2564904"/>
            <a:ext cx="2448272" cy="12186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5076056" y="188640"/>
            <a:ext cx="4049340" cy="535531"/>
            <a:chOff x="5076056" y="188640"/>
            <a:chExt cx="4049340" cy="535531"/>
          </a:xfrm>
        </p:grpSpPr>
        <p:sp>
          <p:nvSpPr>
            <p:cNvPr id="3" name="TextBox 2"/>
            <p:cNvSpPr txBox="1"/>
            <p:nvPr/>
          </p:nvSpPr>
          <p:spPr>
            <a:xfrm>
              <a:off x="5364088" y="188640"/>
              <a:ext cx="3761308" cy="535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ko-KR" altLang="en-US" sz="2400" b="1" smtClean="0">
                  <a:solidFill>
                    <a:schemeClr val="tx2">
                      <a:lumMod val="75000"/>
                    </a:schemeClr>
                  </a:solidFill>
                </a:rPr>
                <a:t>삶의 질 향상을 위한 노력</a:t>
              </a:r>
              <a:endParaRPr lang="ko-KR" altLang="en-US" sz="24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4" name="모서리가 둥근 직사각형 3"/>
            <p:cNvSpPr/>
            <p:nvPr/>
          </p:nvSpPr>
          <p:spPr bwMode="auto">
            <a:xfrm>
              <a:off x="5076056" y="310108"/>
              <a:ext cx="357188" cy="324000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2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305780" y="2067930"/>
            <a:ext cx="8838220" cy="1865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fontAlgn="base">
              <a:lnSpc>
                <a:spcPct val="120000"/>
              </a:lnSpc>
            </a:pPr>
            <a:r>
              <a:rPr lang="en-US" altLang="ko-KR" sz="2400" b="1" dirty="0" smtClean="0"/>
              <a:t>7. </a:t>
            </a:r>
            <a:r>
              <a:rPr lang="ko-KR" altLang="en-US" sz="2400" b="1" dirty="0" smtClean="0"/>
              <a:t>지속 가능한 발전은 </a:t>
            </a:r>
            <a:r>
              <a:rPr lang="en-US" altLang="ko-KR" sz="2400" b="1" dirty="0" smtClean="0"/>
              <a:t>(         )</a:t>
            </a:r>
            <a:r>
              <a:rPr lang="ko-KR" altLang="en-US" sz="2400" b="1" dirty="0" smtClean="0"/>
              <a:t>과 </a:t>
            </a:r>
            <a:r>
              <a:rPr lang="en-US" altLang="ko-KR" sz="2400" b="1" dirty="0" smtClean="0"/>
              <a:t>(          )</a:t>
            </a:r>
            <a:r>
              <a:rPr lang="ko-KR" altLang="en-US" sz="2400" b="1" dirty="0" smtClean="0"/>
              <a:t>을 동시에 </a:t>
            </a:r>
            <a:endParaRPr lang="en-US" altLang="ko-KR" sz="2400" b="1" dirty="0" smtClean="0"/>
          </a:p>
          <a:p>
            <a:pPr marL="457200" indent="-457200"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추구하는 것이다</a:t>
            </a:r>
            <a:r>
              <a:rPr lang="en-US" altLang="ko-KR" sz="2400" b="1" dirty="0" smtClean="0"/>
              <a:t>.</a:t>
            </a:r>
          </a:p>
          <a:p>
            <a:pPr marL="457200" indent="-457200" fontAlgn="base">
              <a:lnSpc>
                <a:spcPct val="120000"/>
              </a:lnSpc>
            </a:pPr>
            <a:endParaRPr lang="en-US" altLang="ko-KR" sz="2400" b="1" dirty="0" smtClean="0"/>
          </a:p>
          <a:p>
            <a:pPr marL="457200" indent="-457200" fontAlgn="base">
              <a:lnSpc>
                <a:spcPct val="120000"/>
              </a:lnSpc>
            </a:pPr>
            <a:r>
              <a:rPr lang="ko-KR" altLang="en-US" sz="2400" b="1" dirty="0" smtClean="0"/>
              <a:t>   답</a:t>
            </a:r>
            <a:r>
              <a:rPr lang="en-US" altLang="ko-KR" sz="2400" b="1" dirty="0" smtClean="0"/>
              <a:t>:</a:t>
            </a:r>
            <a:r>
              <a:rPr lang="ko-KR" altLang="en-US" sz="2400" b="1" dirty="0" smtClean="0"/>
              <a:t>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경제 성장</a:t>
            </a:r>
            <a:r>
              <a:rPr lang="en-US" altLang="ko-KR" sz="2400" b="1" dirty="0" smtClean="0">
                <a:solidFill>
                  <a:srgbClr val="FF0000"/>
                </a:solidFill>
              </a:rPr>
              <a:t>,     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환경 보전</a:t>
            </a:r>
          </a:p>
        </p:txBody>
      </p:sp>
      <p:pic>
        <p:nvPicPr>
          <p:cNvPr id="7" name="Picture 2" descr="C:\Users\ygp\Desktop\메모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2924944"/>
            <a:ext cx="2448272" cy="1218627"/>
          </a:xfrm>
          <a:prstGeom prst="rect">
            <a:avLst/>
          </a:prstGeom>
          <a:noFill/>
        </p:spPr>
      </p:pic>
      <p:pic>
        <p:nvPicPr>
          <p:cNvPr id="6" name="Picture 2" descr="C:\Users\ygp\Desktop\메모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2924944"/>
            <a:ext cx="2448272" cy="12186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2040703" y="2967335"/>
            <a:ext cx="6480720" cy="461665"/>
            <a:chOff x="1403648" y="2967335"/>
            <a:chExt cx="6480720" cy="461665"/>
          </a:xfrm>
        </p:grpSpPr>
        <p:sp>
          <p:nvSpPr>
            <p:cNvPr id="3" name="TextBox 2"/>
            <p:cNvSpPr txBox="1"/>
            <p:nvPr/>
          </p:nvSpPr>
          <p:spPr>
            <a:xfrm>
              <a:off x="1475656" y="2967335"/>
              <a:ext cx="640871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 latinLnBrk="0"/>
              <a:r>
                <a:rPr lang="ko-KR" altLang="en-US" sz="2400" b="1" dirty="0" smtClean="0">
                  <a:latin typeface="맑은 고딕" pitchFamily="50" charset="-127"/>
                  <a:ea typeface="맑은 고딕" pitchFamily="50" charset="-127"/>
                </a:rPr>
                <a:t>   </a:t>
              </a:r>
              <a:r>
                <a:rPr lang="ko-KR" altLang="en-US" sz="2400" b="1" dirty="0" smtClean="0">
                  <a:solidFill>
                    <a:schemeClr val="tx2">
                      <a:lumMod val="7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고령화의 현실</a:t>
              </a:r>
              <a:r>
                <a:rPr lang="ko-KR" altLang="en-US" sz="2400" b="1" dirty="0" smtClean="0">
                  <a:latin typeface="맑은 고딕" pitchFamily="50" charset="-127"/>
                  <a:ea typeface="맑은 고딕" pitchFamily="50" charset="-127"/>
                </a:rPr>
                <a:t>에 </a:t>
              </a:r>
              <a:r>
                <a:rPr lang="ko-KR" altLang="en-US" sz="2400" b="1" dirty="0">
                  <a:latin typeface="맑은 고딕" pitchFamily="50" charset="-127"/>
                  <a:ea typeface="맑은 고딕" pitchFamily="50" charset="-127"/>
                </a:rPr>
                <a:t>대해 수업합니다</a:t>
              </a:r>
              <a:r>
                <a:rPr lang="en-US" altLang="ko-KR" sz="2400" b="1" dirty="0">
                  <a:latin typeface="맑은 고딕" pitchFamily="50" charset="-127"/>
                  <a:ea typeface="맑은 고딕" pitchFamily="50" charset="-127"/>
                </a:rPr>
                <a:t>.</a:t>
              </a:r>
              <a:endParaRPr lang="ko-KR" altLang="en-US" sz="2400" b="1" dirty="0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4" name="모서리가 둥근 직사각형 3"/>
            <p:cNvSpPr/>
            <p:nvPr/>
          </p:nvSpPr>
          <p:spPr bwMode="auto">
            <a:xfrm>
              <a:off x="1403648" y="3058392"/>
              <a:ext cx="357188" cy="324000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맑은 고딕" pitchFamily="50" charset="-127"/>
                  <a:ea typeface="맑은 고딕" pitchFamily="50" charset="-127"/>
                </a:rPr>
                <a:t>1</a:t>
              </a:r>
              <a:endParaRPr lang="ko-KR" altLang="en-US" sz="1800" b="1" dirty="0">
                <a:latin typeface="맑은 고딕" pitchFamily="50" charset="-127"/>
                <a:ea typeface="맑은 고딕" pitchFamily="50" charset="-127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4"/>
          <p:cNvGrpSpPr/>
          <p:nvPr/>
        </p:nvGrpSpPr>
        <p:grpSpPr>
          <a:xfrm>
            <a:off x="5076056" y="188640"/>
            <a:ext cx="4049340" cy="535531"/>
            <a:chOff x="5076056" y="188640"/>
            <a:chExt cx="4049340" cy="535531"/>
          </a:xfrm>
        </p:grpSpPr>
        <p:sp>
          <p:nvSpPr>
            <p:cNvPr id="3" name="TextBox 2"/>
            <p:cNvSpPr txBox="1"/>
            <p:nvPr/>
          </p:nvSpPr>
          <p:spPr>
            <a:xfrm>
              <a:off x="5364088" y="188640"/>
              <a:ext cx="3761308" cy="535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ko-KR" altLang="en-US" sz="2400" b="1" smtClean="0">
                  <a:solidFill>
                    <a:schemeClr val="tx2">
                      <a:lumMod val="75000"/>
                    </a:schemeClr>
                  </a:solidFill>
                </a:rPr>
                <a:t>삶의 질 향상을 위한 노력</a:t>
              </a:r>
              <a:endParaRPr lang="ko-KR" altLang="en-US" sz="24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4" name="모서리가 둥근 직사각형 3"/>
            <p:cNvSpPr/>
            <p:nvPr/>
          </p:nvSpPr>
          <p:spPr bwMode="auto">
            <a:xfrm>
              <a:off x="5076056" y="310108"/>
              <a:ext cx="357188" cy="324000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2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971600" y="5758656"/>
            <a:ext cx="7848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 smtClean="0">
                <a:latin typeface="맑은 고딕" pitchFamily="50" charset="-127"/>
                <a:ea typeface="맑은 고딕" pitchFamily="50" charset="-127"/>
              </a:rPr>
              <a:t>우리 주변에서 나의 도움을 필요로 하는 사람은 없을까</a:t>
            </a:r>
            <a:r>
              <a:rPr lang="en-US" altLang="ko-KR" sz="2400" b="1" dirty="0" smtClean="0">
                <a:latin typeface="맑은 고딕" pitchFamily="50" charset="-127"/>
                <a:ea typeface="맑은 고딕" pitchFamily="50" charset="-127"/>
              </a:rPr>
              <a:t>?</a:t>
            </a:r>
            <a:endParaRPr lang="ko-KR" altLang="en-US" sz="24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544" y="4326195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/>
              <a:t>나는 엄마가 필요합니다</a:t>
            </a:r>
            <a:r>
              <a:rPr lang="en-US" altLang="ko-KR" b="1" dirty="0" smtClean="0"/>
              <a:t>.</a:t>
            </a:r>
            <a:endParaRPr lang="ko-KR" alt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563888" y="4326195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나는 엄마입니다</a:t>
            </a:r>
            <a:r>
              <a:rPr lang="en-US" altLang="ko-KR" b="1" dirty="0" smtClean="0">
                <a:latin typeface="맑은 고딕" pitchFamily="50" charset="-127"/>
                <a:ea typeface="맑은 고딕" pitchFamily="50" charset="-127"/>
              </a:rPr>
              <a:t>.</a:t>
            </a:r>
            <a:endParaRPr lang="ko-KR" altLang="en-US" b="1" dirty="0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9" name="Picture 4" descr="C:\Users\ygp\Desktop\나침반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5733256"/>
            <a:ext cx="504056" cy="504056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5364088" y="4316903"/>
            <a:ext cx="37444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나에게는 평범한 일상이</a:t>
            </a:r>
            <a:endParaRPr lang="en-US" altLang="ko-KR" b="1" dirty="0" smtClean="0">
              <a:latin typeface="맑은 고딕" pitchFamily="50" charset="-127"/>
              <a:ea typeface="맑은 고딕" pitchFamily="50" charset="-127"/>
            </a:endParaRPr>
          </a:p>
          <a:p>
            <a:pPr algn="ctr"/>
            <a:r>
              <a:rPr lang="ko-KR" altLang="en-US" b="1" dirty="0" err="1" smtClean="0">
                <a:latin typeface="맑은 고딕" pitchFamily="50" charset="-127"/>
                <a:ea typeface="맑은 고딕" pitchFamily="50" charset="-127"/>
              </a:rPr>
              <a:t>누군가에게</a:t>
            </a:r>
            <a:r>
              <a:rPr lang="ko-KR" altLang="en-US" b="1" dirty="0" err="1">
                <a:latin typeface="맑은 고딕" pitchFamily="50" charset="-127"/>
                <a:ea typeface="맑은 고딕" pitchFamily="50" charset="-127"/>
              </a:rPr>
              <a:t>는</a:t>
            </a:r>
            <a:r>
              <a:rPr lang="ko-KR" altLang="en-US" b="1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큰 힘이 됩니다</a:t>
            </a:r>
            <a:r>
              <a:rPr lang="en-US" altLang="ko-KR" b="1" dirty="0" smtClean="0"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 algn="ctr"/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기부</a:t>
            </a:r>
            <a:r>
              <a:rPr lang="ko-KR" altLang="en-US" b="1" dirty="0">
                <a:latin typeface="맑은 고딕" pitchFamily="50" charset="-127"/>
                <a:ea typeface="맑은 고딕" pitchFamily="50" charset="-127"/>
              </a:rPr>
              <a:t>와 </a:t>
            </a:r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봉사</a:t>
            </a:r>
            <a:endParaRPr lang="en-US" altLang="ko-KR" b="1" dirty="0" smtClean="0">
              <a:latin typeface="맑은 고딕" pitchFamily="50" charset="-127"/>
              <a:ea typeface="맑은 고딕" pitchFamily="50" charset="-127"/>
            </a:endParaRPr>
          </a:p>
          <a:p>
            <a:pPr algn="ctr"/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나</a:t>
            </a:r>
            <a:r>
              <a:rPr lang="ko-KR" altLang="en-US" b="1" dirty="0">
                <a:latin typeface="맑은 고딕" pitchFamily="50" charset="-127"/>
                <a:ea typeface="맑은 고딕" pitchFamily="50" charset="-127"/>
              </a:rPr>
              <a:t>의 </a:t>
            </a:r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하루를 조금 나누는 것입니다</a:t>
            </a:r>
            <a:r>
              <a:rPr lang="en-US" altLang="ko-KR" b="1" dirty="0" smtClean="0">
                <a:latin typeface="맑은 고딕" pitchFamily="50" charset="-127"/>
                <a:ea typeface="맑은 고딕" pitchFamily="50" charset="-127"/>
              </a:rPr>
              <a:t>.</a:t>
            </a:r>
            <a:endParaRPr lang="ko-KR" altLang="en-US" b="1" dirty="0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1026" name="Picture 2" descr="C:\Users\ygp\Desktop\사-72상단TV사진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412776"/>
            <a:ext cx="9144000" cy="3075567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2627784" y="260648"/>
            <a:ext cx="7745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(72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5076056" y="188640"/>
            <a:ext cx="4049340" cy="535531"/>
            <a:chOff x="5076056" y="188640"/>
            <a:chExt cx="4049340" cy="535531"/>
          </a:xfrm>
        </p:grpSpPr>
        <p:sp>
          <p:nvSpPr>
            <p:cNvPr id="3" name="TextBox 2"/>
            <p:cNvSpPr txBox="1"/>
            <p:nvPr/>
          </p:nvSpPr>
          <p:spPr>
            <a:xfrm>
              <a:off x="5364088" y="188640"/>
              <a:ext cx="3761308" cy="535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ko-KR" altLang="en-US" sz="2400" b="1" smtClean="0">
                  <a:solidFill>
                    <a:schemeClr val="tx2">
                      <a:lumMod val="75000"/>
                    </a:schemeClr>
                  </a:solidFill>
                </a:rPr>
                <a:t>삶의 질 향상을 위한 노력</a:t>
              </a:r>
              <a:endParaRPr lang="ko-KR" altLang="en-US" sz="24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4" name="모서리가 둥근 직사각형 3"/>
            <p:cNvSpPr/>
            <p:nvPr/>
          </p:nvSpPr>
          <p:spPr bwMode="auto">
            <a:xfrm>
              <a:off x="5076056" y="310108"/>
              <a:ext cx="357188" cy="324000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2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251520" y="1413814"/>
            <a:ext cx="5400600" cy="4967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fontAlgn="base">
              <a:lnSpc>
                <a:spcPct val="120000"/>
              </a:lnSpc>
              <a:buAutoNum type="arabicPeriod"/>
            </a:pPr>
            <a:r>
              <a:rPr lang="ko-KR" altLang="en-US" sz="2400" b="1" dirty="0" smtClean="0">
                <a:solidFill>
                  <a:srgbClr val="0070C0"/>
                </a:solidFill>
              </a:rPr>
              <a:t>현대인의 행복도 하락의 주된 요인</a:t>
            </a:r>
            <a:r>
              <a:rPr lang="en-US" altLang="ko-KR" sz="2400" b="1" dirty="0" smtClean="0">
                <a:solidFill>
                  <a:srgbClr val="0070C0"/>
                </a:solidFill>
              </a:rPr>
              <a:t>: </a:t>
            </a:r>
          </a:p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70C0"/>
                </a:solidFill>
              </a:rPr>
              <a:t> </a:t>
            </a:r>
            <a:r>
              <a:rPr lang="en-US" altLang="ko-KR" sz="2400" b="1" dirty="0" smtClean="0">
                <a:solidFill>
                  <a:srgbClr val="0070C0"/>
                </a:solidFill>
              </a:rPr>
              <a:t>  </a:t>
            </a:r>
            <a:r>
              <a:rPr lang="ko-KR" altLang="en-US" sz="2400" b="1" dirty="0" smtClean="0"/>
              <a:t>이기주의</a:t>
            </a:r>
          </a:p>
          <a:p>
            <a:pPr fontAlgn="base">
              <a:lnSpc>
                <a:spcPct val="120000"/>
              </a:lnSpc>
            </a:pPr>
            <a:endParaRPr lang="en-US" altLang="ko-KR" sz="2400" b="1" dirty="0" smtClean="0">
              <a:solidFill>
                <a:srgbClr val="0070C0"/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>
                <a:solidFill>
                  <a:srgbClr val="0070C0"/>
                </a:solidFill>
              </a:rPr>
              <a:t>2. </a:t>
            </a:r>
            <a:r>
              <a:rPr lang="ko-KR" altLang="en-US" sz="2400" b="1" dirty="0" smtClean="0">
                <a:solidFill>
                  <a:srgbClr val="0070C0"/>
                </a:solidFill>
              </a:rPr>
              <a:t>삶의 질 향상을 위한 개인적 노력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① 다른 사람을 경쟁의 대상이 아닌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/>
              <a:t>    </a:t>
            </a:r>
            <a:r>
              <a:rPr lang="ko-KR" altLang="en-US" sz="2400" b="1" dirty="0" smtClean="0"/>
              <a:t>공존의 대상으로 인식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② 공공선의 실현에 기여하려는 태도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③ 기부와 봉사</a:t>
            </a:r>
            <a:r>
              <a:rPr lang="en-US" altLang="ko-KR" sz="2400" b="1" dirty="0" smtClean="0"/>
              <a:t>: </a:t>
            </a:r>
            <a:r>
              <a:rPr lang="ko-KR" altLang="en-US" sz="2400" b="1" dirty="0" smtClean="0"/>
              <a:t>다른 사람의 삶에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/>
              <a:t>    </a:t>
            </a:r>
            <a:r>
              <a:rPr lang="ko-KR" altLang="en-US" sz="2400" b="1" dirty="0" smtClean="0"/>
              <a:t>관심을 갖고 온정을 나눔으로써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상호 신뢰를 쌓고 인간 존중을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실현할 수 있음</a:t>
            </a:r>
            <a:r>
              <a:rPr lang="en-US" altLang="ko-KR" sz="2400" b="1" dirty="0" smtClean="0"/>
              <a:t>.</a:t>
            </a:r>
          </a:p>
        </p:txBody>
      </p:sp>
      <p:pic>
        <p:nvPicPr>
          <p:cNvPr id="1026" name="Picture 2" descr="C:\Users\ygp\Desktop\P2-게이츠 재단S.jpg"/>
          <p:cNvPicPr>
            <a:picLocks noChangeAspect="1" noChangeArrowheads="1"/>
          </p:cNvPicPr>
          <p:nvPr/>
        </p:nvPicPr>
        <p:blipFill>
          <a:blip r:embed="rId3" cstate="print"/>
          <a:srcRect l="5247" t="7870" r="5556" b="8179"/>
          <a:stretch>
            <a:fillRect/>
          </a:stretch>
        </p:blipFill>
        <p:spPr bwMode="auto">
          <a:xfrm>
            <a:off x="5523417" y="2108947"/>
            <a:ext cx="3366374" cy="316835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25021" y="210126"/>
            <a:ext cx="7745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(72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0718" y="5277299"/>
            <a:ext cx="3371762" cy="81599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5076056" y="188640"/>
            <a:ext cx="4049340" cy="535531"/>
            <a:chOff x="5076056" y="188640"/>
            <a:chExt cx="4049340" cy="535531"/>
          </a:xfrm>
        </p:grpSpPr>
        <p:sp>
          <p:nvSpPr>
            <p:cNvPr id="3" name="TextBox 2"/>
            <p:cNvSpPr txBox="1"/>
            <p:nvPr/>
          </p:nvSpPr>
          <p:spPr>
            <a:xfrm>
              <a:off x="5364088" y="188640"/>
              <a:ext cx="3761308" cy="535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ko-KR" altLang="en-US" sz="2400" b="1" smtClean="0">
                  <a:solidFill>
                    <a:schemeClr val="tx2">
                      <a:lumMod val="75000"/>
                    </a:schemeClr>
                  </a:solidFill>
                </a:rPr>
                <a:t>삶의 질 향상을 위한 노력</a:t>
              </a:r>
              <a:endParaRPr lang="ko-KR" altLang="en-US" sz="24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4" name="모서리가 둥근 직사각형 3"/>
            <p:cNvSpPr/>
            <p:nvPr/>
          </p:nvSpPr>
          <p:spPr bwMode="auto">
            <a:xfrm>
              <a:off x="5076056" y="310108"/>
              <a:ext cx="357188" cy="324000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2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grpSp>
        <p:nvGrpSpPr>
          <p:cNvPr id="5" name="그룹 4"/>
          <p:cNvGrpSpPr/>
          <p:nvPr/>
        </p:nvGrpSpPr>
        <p:grpSpPr>
          <a:xfrm>
            <a:off x="467544" y="1275842"/>
            <a:ext cx="4755452" cy="523220"/>
            <a:chOff x="467544" y="980728"/>
            <a:chExt cx="4755452" cy="523220"/>
          </a:xfrm>
        </p:grpSpPr>
        <p:pic>
          <p:nvPicPr>
            <p:cNvPr id="6" name="Picture 2" descr="C:\Users\ygp\Desktop\형광펜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7544" y="1052736"/>
              <a:ext cx="398082" cy="390773"/>
            </a:xfrm>
            <a:prstGeom prst="rect">
              <a:avLst/>
            </a:prstGeom>
            <a:noFill/>
          </p:spPr>
        </p:pic>
        <p:sp>
          <p:nvSpPr>
            <p:cNvPr id="7" name="직사각형 6"/>
            <p:cNvSpPr/>
            <p:nvPr/>
          </p:nvSpPr>
          <p:spPr>
            <a:xfrm>
              <a:off x="694192" y="980728"/>
              <a:ext cx="452880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2600" b="1" dirty="0" smtClean="0">
                  <a:latin typeface="맑은 고딕" pitchFamily="50" charset="-127"/>
                  <a:ea typeface="맑은 고딕" pitchFamily="50" charset="-127"/>
                </a:rPr>
                <a:t> </a:t>
              </a:r>
              <a:r>
                <a:rPr lang="ko-KR" altLang="en-US" sz="2800" b="1" dirty="0"/>
                <a:t>기부</a:t>
              </a:r>
              <a:r>
                <a:rPr lang="en-US" altLang="ko-KR" sz="2800" b="1" dirty="0"/>
                <a:t>, </a:t>
              </a:r>
              <a:r>
                <a:rPr lang="ko-KR" altLang="en-US" sz="2800" b="1" dirty="0"/>
                <a:t>꼭 돈으로만 하나요</a:t>
              </a:r>
              <a:r>
                <a:rPr lang="en-US" altLang="ko-KR" sz="2800" b="1" dirty="0" smtClean="0"/>
                <a:t>?</a:t>
              </a:r>
              <a:endParaRPr lang="ko-KR" altLang="en-US" sz="2800" dirty="0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4572000" y="2084187"/>
            <a:ext cx="4392488" cy="4081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>
              <a:lnSpc>
                <a:spcPct val="120000"/>
              </a:lnSpc>
            </a:pPr>
            <a:r>
              <a:rPr lang="ko-KR" altLang="en-US" sz="2400" b="1" dirty="0" smtClean="0"/>
              <a:t> “재능 기부</a:t>
            </a:r>
            <a:r>
              <a:rPr lang="en-US" altLang="ko-KR" sz="2400" b="1" dirty="0" smtClean="0"/>
              <a:t>, </a:t>
            </a:r>
            <a:r>
              <a:rPr lang="ko-KR" altLang="en-US" sz="2400" b="1" dirty="0" smtClean="0"/>
              <a:t>착해서 하는 거 아닙니다</a:t>
            </a:r>
            <a:r>
              <a:rPr lang="en-US" altLang="ko-KR" sz="2400" b="1" dirty="0" smtClean="0"/>
              <a:t>. </a:t>
            </a:r>
            <a:r>
              <a:rPr lang="ko-KR" altLang="en-US" sz="2400" b="1" dirty="0" smtClean="0"/>
              <a:t>오래오래 내 전문성을 지키며 돈 벌고 싶어서 하는 거죠</a:t>
            </a:r>
            <a:r>
              <a:rPr lang="en-US" altLang="ko-KR" sz="2400" b="1" dirty="0" smtClean="0"/>
              <a:t>.” 2009</a:t>
            </a:r>
            <a:r>
              <a:rPr lang="ko-KR" altLang="en-US" sz="2400" b="1" dirty="0" smtClean="0"/>
              <a:t>년부터 전국 </a:t>
            </a:r>
            <a:r>
              <a:rPr lang="en-US" altLang="ko-KR" sz="2400" b="1" dirty="0" smtClean="0"/>
              <a:t>40</a:t>
            </a:r>
            <a:r>
              <a:rPr lang="ko-KR" altLang="en-US" sz="2400" b="1" dirty="0" smtClean="0"/>
              <a:t>여 곳의 벽화 프로젝트에 재능 기부의 방식으로 참여하고 있는 일러스트레이터 장○○ 씨는 자신의 봉사 활동을 굳이 ‘선행’이라고 하지 않았다</a:t>
            </a:r>
            <a:r>
              <a:rPr lang="en-US" altLang="ko-KR" sz="2400" b="1" dirty="0" smtClean="0"/>
              <a:t>. </a:t>
            </a:r>
          </a:p>
        </p:txBody>
      </p:sp>
      <p:pic>
        <p:nvPicPr>
          <p:cNvPr id="2050" name="Picture 2" descr="C:\Users\ygp\Desktop\P2-재능기부S.png"/>
          <p:cNvPicPr>
            <a:picLocks noChangeAspect="1" noChangeArrowheads="1"/>
          </p:cNvPicPr>
          <p:nvPr/>
        </p:nvPicPr>
        <p:blipFill>
          <a:blip r:embed="rId4" cstate="print"/>
          <a:srcRect l="9250" t="13688" r="10436" b="13788"/>
          <a:stretch>
            <a:fillRect/>
          </a:stretch>
        </p:blipFill>
        <p:spPr bwMode="auto">
          <a:xfrm>
            <a:off x="179512" y="2060848"/>
            <a:ext cx="4352086" cy="2618955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2627784" y="260648"/>
            <a:ext cx="7745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(73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02" y="4725144"/>
            <a:ext cx="4468158" cy="54114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5076056" y="188640"/>
            <a:ext cx="4049340" cy="535531"/>
            <a:chOff x="5076056" y="188640"/>
            <a:chExt cx="4049340" cy="535531"/>
          </a:xfrm>
        </p:grpSpPr>
        <p:sp>
          <p:nvSpPr>
            <p:cNvPr id="3" name="TextBox 2"/>
            <p:cNvSpPr txBox="1"/>
            <p:nvPr/>
          </p:nvSpPr>
          <p:spPr>
            <a:xfrm>
              <a:off x="5364088" y="188640"/>
              <a:ext cx="3761308" cy="535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ko-KR" altLang="en-US" sz="2400" b="1" smtClean="0">
                  <a:solidFill>
                    <a:schemeClr val="tx2">
                      <a:lumMod val="75000"/>
                    </a:schemeClr>
                  </a:solidFill>
                </a:rPr>
                <a:t>삶의 질 향상을 위한 노력</a:t>
              </a:r>
              <a:endParaRPr lang="ko-KR" altLang="en-US" sz="24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4" name="모서리가 둥근 직사각형 3"/>
            <p:cNvSpPr/>
            <p:nvPr/>
          </p:nvSpPr>
          <p:spPr bwMode="auto">
            <a:xfrm>
              <a:off x="5076056" y="310108"/>
              <a:ext cx="357188" cy="324000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2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grpSp>
        <p:nvGrpSpPr>
          <p:cNvPr id="5" name="그룹 4"/>
          <p:cNvGrpSpPr/>
          <p:nvPr/>
        </p:nvGrpSpPr>
        <p:grpSpPr>
          <a:xfrm>
            <a:off x="467544" y="1275842"/>
            <a:ext cx="4755452" cy="523220"/>
            <a:chOff x="467544" y="980728"/>
            <a:chExt cx="4755452" cy="523220"/>
          </a:xfrm>
        </p:grpSpPr>
        <p:pic>
          <p:nvPicPr>
            <p:cNvPr id="6" name="Picture 2" descr="C:\Users\ygp\Desktop\형광펜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7544" y="1052736"/>
              <a:ext cx="398082" cy="390773"/>
            </a:xfrm>
            <a:prstGeom prst="rect">
              <a:avLst/>
            </a:prstGeom>
            <a:noFill/>
          </p:spPr>
        </p:pic>
        <p:sp>
          <p:nvSpPr>
            <p:cNvPr id="7" name="직사각형 6"/>
            <p:cNvSpPr/>
            <p:nvPr/>
          </p:nvSpPr>
          <p:spPr>
            <a:xfrm>
              <a:off x="694192" y="980728"/>
              <a:ext cx="452880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2600" b="1" dirty="0" smtClean="0">
                  <a:latin typeface="맑은 고딕" pitchFamily="50" charset="-127"/>
                  <a:ea typeface="맑은 고딕" pitchFamily="50" charset="-127"/>
                </a:rPr>
                <a:t> </a:t>
              </a:r>
              <a:r>
                <a:rPr lang="ko-KR" altLang="en-US" sz="2800" b="1" dirty="0"/>
                <a:t>기부</a:t>
              </a:r>
              <a:r>
                <a:rPr lang="en-US" altLang="ko-KR" sz="2800" b="1" dirty="0"/>
                <a:t>, </a:t>
              </a:r>
              <a:r>
                <a:rPr lang="ko-KR" altLang="en-US" sz="2800" b="1" dirty="0"/>
                <a:t>꼭 돈으로만 하나요</a:t>
              </a:r>
              <a:r>
                <a:rPr lang="en-US" altLang="ko-KR" sz="2800" b="1" dirty="0" smtClean="0"/>
                <a:t>?</a:t>
              </a:r>
              <a:endParaRPr lang="ko-KR" altLang="en-US" sz="2800" dirty="0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305780" y="2067930"/>
            <a:ext cx="853244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>
              <a:lnSpc>
                <a:spcPct val="120000"/>
              </a:lnSpc>
            </a:pPr>
            <a:r>
              <a:rPr lang="en-US" altLang="ko-KR" sz="2400" b="1" dirty="0"/>
              <a:t>“</a:t>
            </a:r>
            <a:r>
              <a:rPr lang="ko-KR" altLang="en-US" sz="2400" b="1" dirty="0"/>
              <a:t>기업이 사회 공헌 사업을 하는 것처럼 개인도 사회에 기여해야 사회적</a:t>
            </a:r>
            <a:r>
              <a:rPr lang="en-US" altLang="ko-KR" sz="2400" b="1" dirty="0"/>
              <a:t>․</a:t>
            </a:r>
            <a:r>
              <a:rPr lang="ko-KR" altLang="en-US" sz="2400" b="1" dirty="0"/>
              <a:t>경제적 수명이 늘어난다</a:t>
            </a:r>
            <a:r>
              <a:rPr lang="en-US" altLang="ko-KR" sz="2400" b="1" dirty="0"/>
              <a:t>.”</a:t>
            </a:r>
            <a:r>
              <a:rPr lang="ko-KR" altLang="en-US" sz="2400" b="1" dirty="0"/>
              <a:t>라고 말했다</a:t>
            </a:r>
            <a:r>
              <a:rPr lang="en-US" altLang="ko-KR" sz="2400" b="1" dirty="0"/>
              <a:t>. </a:t>
            </a:r>
          </a:p>
          <a:p>
            <a:pPr algn="just" fontAlgn="base">
              <a:lnSpc>
                <a:spcPct val="120000"/>
              </a:lnSpc>
            </a:pPr>
            <a:r>
              <a:rPr lang="ko-KR" altLang="en-US" sz="2400" b="1" dirty="0" smtClean="0"/>
              <a:t> 그는 “실제로 재능 기부를 하면서 그림 실력이 향상되고 인맥도 넓어지면서 사람들에게 좋은 이미지를 얻게 되어 일거리가 더 많이 들어온다</a:t>
            </a:r>
            <a:r>
              <a:rPr lang="en-US" altLang="ko-KR" sz="2400" b="1" dirty="0" smtClean="0"/>
              <a:t>.”</a:t>
            </a:r>
            <a:r>
              <a:rPr lang="ko-KR" altLang="en-US" sz="2400" b="1" dirty="0" smtClean="0"/>
              <a:t>라고 하였다</a:t>
            </a:r>
            <a:r>
              <a:rPr lang="en-US" altLang="ko-KR" sz="2400" b="1" dirty="0" smtClean="0"/>
              <a:t>. </a:t>
            </a:r>
            <a:r>
              <a:rPr lang="ko-KR" altLang="en-US" sz="2400" b="1" dirty="0" smtClean="0"/>
              <a:t>그가 재능 기부로 그린 벽화는 전국에 흩어져 있으며</a:t>
            </a:r>
            <a:r>
              <a:rPr lang="en-US" altLang="ko-KR" sz="2400" b="1" dirty="0" smtClean="0"/>
              <a:t>, </a:t>
            </a:r>
            <a:r>
              <a:rPr lang="ko-KR" altLang="en-US" sz="2400" b="1" dirty="0" smtClean="0"/>
              <a:t>자신이 살고 있는 아파트 벽에는 동네 아이들의 얼굴을 그림으로 그려 넣었다</a:t>
            </a:r>
            <a:r>
              <a:rPr lang="en-US" altLang="ko-KR" sz="2400" b="1" dirty="0" smtClean="0"/>
              <a:t>. </a:t>
            </a:r>
            <a:r>
              <a:rPr lang="ko-KR" altLang="en-US" sz="2400" b="1" dirty="0" smtClean="0"/>
              <a:t>그의 재능 기부 활동은 벽화 외에도 티셔츠 일러스트레이션</a:t>
            </a:r>
            <a:r>
              <a:rPr lang="en-US" altLang="ko-KR" sz="2400" b="1" dirty="0" smtClean="0"/>
              <a:t>, </a:t>
            </a:r>
            <a:r>
              <a:rPr lang="ko-KR" altLang="en-US" sz="2400" b="1" dirty="0" smtClean="0"/>
              <a:t>포스터와 소식지 제작까지 이어져 총 </a:t>
            </a:r>
            <a:r>
              <a:rPr lang="en-US" altLang="ko-KR" sz="2400" b="1" dirty="0" smtClean="0"/>
              <a:t>100</a:t>
            </a:r>
            <a:r>
              <a:rPr lang="ko-KR" altLang="en-US" sz="2400" b="1" dirty="0" smtClean="0"/>
              <a:t>여 건에 이른다</a:t>
            </a:r>
            <a:r>
              <a:rPr lang="en-US" altLang="ko-KR" sz="2400" b="1" dirty="0" smtClean="0"/>
              <a:t>.</a:t>
            </a:r>
          </a:p>
          <a:p>
            <a:pPr algn="r" fontAlgn="base">
              <a:lnSpc>
                <a:spcPct val="120000"/>
              </a:lnSpc>
            </a:pPr>
            <a:r>
              <a:rPr lang="en-US" altLang="ko-KR" sz="2400" b="1" dirty="0" smtClean="0"/>
              <a:t>- </a:t>
            </a:r>
            <a:r>
              <a:rPr lang="ko-KR" altLang="en-US" sz="2400" b="1" dirty="0" smtClean="0"/>
              <a:t>중앙일보</a:t>
            </a:r>
            <a:r>
              <a:rPr lang="en-US" altLang="ko-KR" sz="2400" b="1" dirty="0" smtClean="0"/>
              <a:t>, 2012. 11. 29. -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27784" y="260648"/>
            <a:ext cx="7745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(73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5076056" y="188640"/>
            <a:ext cx="4049340" cy="535531"/>
            <a:chOff x="5076056" y="188640"/>
            <a:chExt cx="4049340" cy="535531"/>
          </a:xfrm>
        </p:grpSpPr>
        <p:sp>
          <p:nvSpPr>
            <p:cNvPr id="3" name="TextBox 2"/>
            <p:cNvSpPr txBox="1"/>
            <p:nvPr/>
          </p:nvSpPr>
          <p:spPr>
            <a:xfrm>
              <a:off x="5364088" y="188640"/>
              <a:ext cx="3761308" cy="535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ko-KR" altLang="en-US" sz="2400" b="1" smtClean="0">
                  <a:solidFill>
                    <a:schemeClr val="tx2">
                      <a:lumMod val="75000"/>
                    </a:schemeClr>
                  </a:solidFill>
                </a:rPr>
                <a:t>삶의 질 향상을 위한 노력</a:t>
              </a:r>
              <a:endParaRPr lang="ko-KR" altLang="en-US" sz="24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4" name="모서리가 둥근 직사각형 3"/>
            <p:cNvSpPr/>
            <p:nvPr/>
          </p:nvSpPr>
          <p:spPr bwMode="auto">
            <a:xfrm>
              <a:off x="5076056" y="310108"/>
              <a:ext cx="357188" cy="324000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2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grpSp>
        <p:nvGrpSpPr>
          <p:cNvPr id="5" name="그룹 4"/>
          <p:cNvGrpSpPr/>
          <p:nvPr/>
        </p:nvGrpSpPr>
        <p:grpSpPr>
          <a:xfrm>
            <a:off x="467544" y="1275842"/>
            <a:ext cx="4755452" cy="523220"/>
            <a:chOff x="467544" y="980728"/>
            <a:chExt cx="4755452" cy="523220"/>
          </a:xfrm>
        </p:grpSpPr>
        <p:pic>
          <p:nvPicPr>
            <p:cNvPr id="6" name="Picture 2" descr="C:\Users\ygp\Desktop\형광펜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7544" y="1052736"/>
              <a:ext cx="398082" cy="390773"/>
            </a:xfrm>
            <a:prstGeom prst="rect">
              <a:avLst/>
            </a:prstGeom>
            <a:noFill/>
          </p:spPr>
        </p:pic>
        <p:sp>
          <p:nvSpPr>
            <p:cNvPr id="7" name="직사각형 6"/>
            <p:cNvSpPr/>
            <p:nvPr/>
          </p:nvSpPr>
          <p:spPr>
            <a:xfrm>
              <a:off x="694192" y="980728"/>
              <a:ext cx="452880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2600" b="1" dirty="0" smtClean="0">
                  <a:latin typeface="맑은 고딕" pitchFamily="50" charset="-127"/>
                  <a:ea typeface="맑은 고딕" pitchFamily="50" charset="-127"/>
                </a:rPr>
                <a:t> </a:t>
              </a:r>
              <a:r>
                <a:rPr lang="ko-KR" altLang="en-US" sz="2800" b="1" dirty="0"/>
                <a:t>기부</a:t>
              </a:r>
              <a:r>
                <a:rPr lang="en-US" altLang="ko-KR" sz="2800" b="1" dirty="0"/>
                <a:t>, </a:t>
              </a:r>
              <a:r>
                <a:rPr lang="ko-KR" altLang="en-US" sz="2800" b="1" dirty="0"/>
                <a:t>꼭 돈으로만 하나요</a:t>
              </a:r>
              <a:r>
                <a:rPr lang="en-US" altLang="ko-KR" sz="2800" b="1" dirty="0" smtClean="0"/>
                <a:t>?</a:t>
              </a:r>
              <a:endParaRPr lang="ko-KR" altLang="en-US" sz="2800" dirty="0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79512" y="1929021"/>
            <a:ext cx="873071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활동① 위의 재능 기부 활동 사례의 주인공이 가진 마음가짐과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    </a:t>
            </a:r>
            <a:r>
              <a:rPr lang="ko-KR" altLang="en-US" sz="2400" b="1" dirty="0" smtClean="0"/>
              <a:t>자신이 봉사나 기부 활동을 할 때의 마음가짐을 비교해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       보고 어떤 차이점이 있는지 말해 보자</a:t>
            </a:r>
            <a:r>
              <a:rPr lang="en-US" altLang="ko-KR" sz="2400" b="1" dirty="0" smtClean="0"/>
              <a:t>.</a:t>
            </a:r>
          </a:p>
          <a:p>
            <a:pPr fontAlgn="base">
              <a:lnSpc>
                <a:spcPct val="120000"/>
              </a:lnSpc>
            </a:pPr>
            <a:endParaRPr lang="en-US" altLang="ko-KR" sz="2400" b="1" dirty="0" smtClean="0"/>
          </a:p>
          <a:p>
            <a:pPr algn="just" fontAlgn="base">
              <a:lnSpc>
                <a:spcPct val="120000"/>
              </a:lnSpc>
            </a:pP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그 동안 정해진 봉사 시간을 채우기 위해 형식적인 봉사 활동을 하기에 급급했는데 사례를 읽고 내가 할 수 있는 재능 기부나 봉사에는 어떤 것들이 있는지 생각해 보게 되었다</a:t>
            </a:r>
            <a:r>
              <a:rPr lang="en-US" altLang="ko-KR" sz="2400" b="1" dirty="0" smtClean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어릴 때부터 배운 피아노를 동네 초등학생들을 상대로 가르치거나</a:t>
            </a:r>
            <a:r>
              <a:rPr lang="en-US" altLang="ko-KR" sz="2400" b="1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수다 여왕인 내가 동네 할머니</a:t>
            </a:r>
            <a:r>
              <a:rPr lang="en-US" altLang="ko-KR" sz="2400" b="1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할아버지의 말동무가 되어드리는 것도 재능 기부나 봉사가 될 수 있다는 것을 알았다</a:t>
            </a:r>
            <a:r>
              <a:rPr lang="en-US" altLang="ko-KR" sz="2400" b="1" dirty="0" smtClean="0">
                <a:solidFill>
                  <a:schemeClr val="accent2">
                    <a:lumMod val="75000"/>
                  </a:schemeClr>
                </a:solidFill>
              </a:rPr>
              <a:t>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27784" y="260648"/>
            <a:ext cx="7745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(73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5076056" y="188640"/>
            <a:ext cx="4049340" cy="535531"/>
            <a:chOff x="5076056" y="188640"/>
            <a:chExt cx="4049340" cy="535531"/>
          </a:xfrm>
        </p:grpSpPr>
        <p:sp>
          <p:nvSpPr>
            <p:cNvPr id="3" name="TextBox 2"/>
            <p:cNvSpPr txBox="1"/>
            <p:nvPr/>
          </p:nvSpPr>
          <p:spPr>
            <a:xfrm>
              <a:off x="5364088" y="188640"/>
              <a:ext cx="3761308" cy="535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ko-KR" altLang="en-US" sz="2400" b="1" smtClean="0">
                  <a:solidFill>
                    <a:schemeClr val="tx2">
                      <a:lumMod val="75000"/>
                    </a:schemeClr>
                  </a:solidFill>
                </a:rPr>
                <a:t>삶의 질 향상을 위한 노력</a:t>
              </a:r>
              <a:endParaRPr lang="ko-KR" altLang="en-US" sz="24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4" name="모서리가 둥근 직사각형 3"/>
            <p:cNvSpPr/>
            <p:nvPr/>
          </p:nvSpPr>
          <p:spPr bwMode="auto">
            <a:xfrm>
              <a:off x="5076056" y="310108"/>
              <a:ext cx="357188" cy="324000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2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grpSp>
        <p:nvGrpSpPr>
          <p:cNvPr id="5" name="그룹 4"/>
          <p:cNvGrpSpPr/>
          <p:nvPr/>
        </p:nvGrpSpPr>
        <p:grpSpPr>
          <a:xfrm>
            <a:off x="467544" y="1275842"/>
            <a:ext cx="4755452" cy="523220"/>
            <a:chOff x="467544" y="980728"/>
            <a:chExt cx="4755452" cy="523220"/>
          </a:xfrm>
        </p:grpSpPr>
        <p:pic>
          <p:nvPicPr>
            <p:cNvPr id="6" name="Picture 2" descr="C:\Users\ygp\Desktop\형광펜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7544" y="1052736"/>
              <a:ext cx="398082" cy="390773"/>
            </a:xfrm>
            <a:prstGeom prst="rect">
              <a:avLst/>
            </a:prstGeom>
            <a:noFill/>
          </p:spPr>
        </p:pic>
        <p:sp>
          <p:nvSpPr>
            <p:cNvPr id="7" name="직사각형 6"/>
            <p:cNvSpPr/>
            <p:nvPr/>
          </p:nvSpPr>
          <p:spPr>
            <a:xfrm>
              <a:off x="694192" y="980728"/>
              <a:ext cx="452880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2600" b="1" dirty="0" smtClean="0">
                  <a:latin typeface="맑은 고딕" pitchFamily="50" charset="-127"/>
                  <a:ea typeface="맑은 고딕" pitchFamily="50" charset="-127"/>
                </a:rPr>
                <a:t> </a:t>
              </a:r>
              <a:r>
                <a:rPr lang="ko-KR" altLang="en-US" sz="2800" b="1" dirty="0"/>
                <a:t>기부</a:t>
              </a:r>
              <a:r>
                <a:rPr lang="en-US" altLang="ko-KR" sz="2800" b="1" dirty="0"/>
                <a:t>, </a:t>
              </a:r>
              <a:r>
                <a:rPr lang="ko-KR" altLang="en-US" sz="2800" b="1" dirty="0"/>
                <a:t>꼭 돈으로만 하나요</a:t>
              </a:r>
              <a:r>
                <a:rPr lang="en-US" altLang="ko-KR" sz="2800" b="1" dirty="0" smtClean="0"/>
                <a:t>?</a:t>
              </a:r>
              <a:endParaRPr lang="ko-KR" altLang="en-US" sz="2800" dirty="0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79512" y="1929021"/>
            <a:ext cx="8730716" cy="363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활동② 자신의 현실을 고려하여 실천 가능한 기부 또는 봉사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       계획을 </a:t>
            </a:r>
            <a:r>
              <a:rPr lang="ko-KR" altLang="en-US" sz="2400" b="1" dirty="0" err="1" smtClean="0"/>
              <a:t>모둠별로</a:t>
            </a:r>
            <a:r>
              <a:rPr lang="ko-KR" altLang="en-US" sz="2400" b="1" dirty="0" smtClean="0"/>
              <a:t> 수립해 보자</a:t>
            </a:r>
            <a:r>
              <a:rPr lang="en-US" altLang="ko-KR" sz="2400" b="1" dirty="0" smtClean="0"/>
              <a:t>.</a:t>
            </a:r>
          </a:p>
          <a:p>
            <a:pPr fontAlgn="base">
              <a:lnSpc>
                <a:spcPct val="120000"/>
              </a:lnSpc>
            </a:pPr>
            <a:endParaRPr lang="en-US" altLang="ko-KR" sz="2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just" fontAlgn="base">
              <a:lnSpc>
                <a:spcPct val="120000"/>
              </a:lnSpc>
            </a:pP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매주 화요일에는 우리 동네에서 가정 형편이 어려워 피아노를 배우지 못한 동생들을 </a:t>
            </a:r>
            <a:r>
              <a:rPr lang="en-US" altLang="ko-KR" sz="2400" b="1" dirty="0" smtClean="0">
                <a:solidFill>
                  <a:schemeClr val="accent2">
                    <a:lumMod val="75000"/>
                  </a:schemeClr>
                </a:solidFill>
              </a:rPr>
              <a:t>2~3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명 정도 찾아 함께 피아노를 가르치고 배우며 시간을 보낸다</a:t>
            </a:r>
            <a:r>
              <a:rPr lang="en-US" altLang="ko-KR" sz="2400" b="1" dirty="0" smtClean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매주 금요일에는 동네 노인정을 찾아가 청소도 돕고</a:t>
            </a:r>
            <a:r>
              <a:rPr lang="en-US" altLang="ko-KR" sz="2400" b="1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심부름도 해 드리고</a:t>
            </a:r>
            <a:r>
              <a:rPr lang="en-US" altLang="ko-KR" sz="2400" b="1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도란도란 말동무도 해 드리며 시간을 보낸다</a:t>
            </a:r>
            <a:r>
              <a:rPr lang="en-US" altLang="ko-KR" sz="2400" b="1" dirty="0" smtClean="0">
                <a:solidFill>
                  <a:schemeClr val="accent2">
                    <a:lumMod val="75000"/>
                  </a:schemeClr>
                </a:solidFill>
              </a:rPr>
              <a:t>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27784" y="260648"/>
            <a:ext cx="7745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(73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5076056" y="188640"/>
            <a:ext cx="4049340" cy="535531"/>
            <a:chOff x="5076056" y="188640"/>
            <a:chExt cx="4049340" cy="535531"/>
          </a:xfrm>
        </p:grpSpPr>
        <p:sp>
          <p:nvSpPr>
            <p:cNvPr id="3" name="TextBox 2"/>
            <p:cNvSpPr txBox="1"/>
            <p:nvPr/>
          </p:nvSpPr>
          <p:spPr>
            <a:xfrm>
              <a:off x="5364088" y="188640"/>
              <a:ext cx="3761308" cy="535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ko-KR" altLang="en-US" sz="2400" b="1" smtClean="0">
                  <a:solidFill>
                    <a:schemeClr val="tx2">
                      <a:lumMod val="75000"/>
                    </a:schemeClr>
                  </a:solidFill>
                </a:rPr>
                <a:t>삶의 질 향상을 위한 노력</a:t>
              </a:r>
              <a:endParaRPr lang="ko-KR" altLang="en-US" sz="24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4" name="모서리가 둥근 직사각형 3"/>
            <p:cNvSpPr/>
            <p:nvPr/>
          </p:nvSpPr>
          <p:spPr bwMode="auto">
            <a:xfrm>
              <a:off x="5076056" y="310108"/>
              <a:ext cx="357188" cy="324000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2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305780" y="1244250"/>
            <a:ext cx="5130316" cy="363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 smtClean="0">
                <a:solidFill>
                  <a:srgbClr val="0070C0"/>
                </a:solidFill>
              </a:rPr>
              <a:t>3. </a:t>
            </a:r>
            <a:r>
              <a:rPr lang="ko-KR" altLang="en-US" sz="2400" b="1" dirty="0" smtClean="0">
                <a:solidFill>
                  <a:srgbClr val="0070C0"/>
                </a:solidFill>
              </a:rPr>
              <a:t>삶의 질 향상을 위한 사회적 노력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① 필요성</a:t>
            </a:r>
            <a:r>
              <a:rPr lang="en-US" altLang="ko-KR" sz="2400" b="1" dirty="0" smtClean="0"/>
              <a:t>: </a:t>
            </a:r>
            <a:r>
              <a:rPr lang="ko-KR" altLang="en-US" sz="2400" b="1" dirty="0" smtClean="0"/>
              <a:t>개인의 노력만으로는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해결하기 어려운 문제</a:t>
            </a:r>
            <a:r>
              <a:rPr lang="en-US" altLang="ko-KR" sz="2400" b="1" dirty="0" smtClean="0"/>
              <a:t>(</a:t>
            </a:r>
            <a:r>
              <a:rPr lang="ko-KR" altLang="en-US" sz="2400" b="1" dirty="0" smtClean="0"/>
              <a:t>빈부 격차</a:t>
            </a:r>
            <a:r>
              <a:rPr lang="en-US" altLang="ko-KR" sz="2400" b="1" dirty="0" smtClean="0"/>
              <a:t>,</a:t>
            </a:r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지역 격차</a:t>
            </a:r>
            <a:r>
              <a:rPr lang="en-US" altLang="ko-KR" sz="2400" b="1" dirty="0" smtClean="0"/>
              <a:t>, </a:t>
            </a:r>
            <a:r>
              <a:rPr lang="ko-KR" altLang="en-US" sz="2400" b="1" dirty="0" smtClean="0"/>
              <a:t>환경 오염 등</a:t>
            </a:r>
            <a:r>
              <a:rPr lang="en-US" altLang="ko-KR" sz="2400" b="1" dirty="0" smtClean="0"/>
              <a:t>)</a:t>
            </a:r>
            <a:r>
              <a:rPr lang="ko-KR" altLang="en-US" sz="2400" b="1" dirty="0" smtClean="0"/>
              <a:t>가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증가하고 있기 때문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② 빈부 격차 완화를 위한 사회적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노력</a:t>
            </a:r>
            <a:r>
              <a:rPr lang="en-US" altLang="ko-KR" sz="2400" b="1" dirty="0" smtClean="0"/>
              <a:t>: </a:t>
            </a:r>
            <a:r>
              <a:rPr lang="ko-KR" altLang="en-US" sz="2400" b="1" dirty="0" smtClean="0"/>
              <a:t>사회 보험 제도와 공공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부조의 실시</a:t>
            </a:r>
          </a:p>
        </p:txBody>
      </p:sp>
      <p:pic>
        <p:nvPicPr>
          <p:cNvPr id="2050" name="Picture 2" descr="C:\Users\ygp\Desktop\P2-요양보험.jpg"/>
          <p:cNvPicPr>
            <a:picLocks noChangeAspect="1" noChangeArrowheads="1"/>
          </p:cNvPicPr>
          <p:nvPr/>
        </p:nvPicPr>
        <p:blipFill>
          <a:blip r:embed="rId3" cstate="print"/>
          <a:srcRect r="36552"/>
          <a:stretch>
            <a:fillRect/>
          </a:stretch>
        </p:blipFill>
        <p:spPr bwMode="auto">
          <a:xfrm>
            <a:off x="5508104" y="1340768"/>
            <a:ext cx="3384376" cy="354887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25021" y="210126"/>
            <a:ext cx="7745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(74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4941168"/>
            <a:ext cx="2603240" cy="154691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359</TotalTime>
  <Words>1537</Words>
  <Application>Microsoft Office PowerPoint</Application>
  <PresentationFormat>화면 슬라이드 쇼(4:3)</PresentationFormat>
  <Paragraphs>201</Paragraphs>
  <Slides>24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24</vt:i4>
      </vt:variant>
    </vt:vector>
  </HeadingPairs>
  <TitlesOfParts>
    <vt:vector size="25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ygp</dc:creator>
  <cp:lastModifiedBy>김영권</cp:lastModifiedBy>
  <cp:revision>82</cp:revision>
  <dcterms:created xsi:type="dcterms:W3CDTF">2013-04-08T02:02:09Z</dcterms:created>
  <dcterms:modified xsi:type="dcterms:W3CDTF">2014-02-21T13:52:47Z</dcterms:modified>
</cp:coreProperties>
</file>