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2" r:id="rId5"/>
    <p:sldId id="310" r:id="rId6"/>
    <p:sldId id="312" r:id="rId7"/>
    <p:sldId id="311" r:id="rId8"/>
    <p:sldId id="313" r:id="rId9"/>
    <p:sldId id="314" r:id="rId10"/>
    <p:sldId id="309" r:id="rId11"/>
    <p:sldId id="315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세계와 대한민국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동북아시아의 역사와 영토 갈등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796136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8856984" cy="557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300" b="1" dirty="0" smtClean="0"/>
              <a:t>[</a:t>
            </a:r>
            <a:r>
              <a:rPr lang="ko-KR" altLang="en-US" sz="2300" b="1" dirty="0" smtClean="0"/>
              <a:t>사고력 키우기</a:t>
            </a:r>
            <a:r>
              <a:rPr lang="en-US" altLang="ko-KR" sz="23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en-US" altLang="ko-KR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</a:t>
            </a:r>
            <a:r>
              <a:rPr lang="en-US" altLang="ko-KR" sz="2300" b="1" dirty="0"/>
              <a:t>1. 211</a:t>
            </a:r>
            <a:r>
              <a:rPr lang="ko-KR" altLang="en-US" sz="2300" b="1" dirty="0"/>
              <a:t>쪽을 참고하여 </a:t>
            </a:r>
            <a:r>
              <a:rPr lang="ko-KR" altLang="en-US" sz="2300" b="1" dirty="0" err="1"/>
              <a:t>시마네</a:t>
            </a:r>
            <a:r>
              <a:rPr lang="ko-KR" altLang="en-US" sz="2300" b="1" dirty="0"/>
              <a:t> 현 고시</a:t>
            </a:r>
            <a:r>
              <a:rPr lang="en-US" altLang="ko-KR" sz="2300" b="1" dirty="0"/>
              <a:t>(1905) </a:t>
            </a:r>
            <a:r>
              <a:rPr lang="ko-KR" altLang="en-US" sz="2300" b="1" dirty="0"/>
              <a:t>이전부터 </a:t>
            </a:r>
            <a:r>
              <a:rPr lang="ko-KR" altLang="en-US" sz="2300" b="1" dirty="0" smtClean="0"/>
              <a:t>독도가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국제법상 우리 땅임을 증명해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300" b="1" dirty="0">
                <a:solidFill>
                  <a:srgbClr val="0000FF"/>
                </a:solidFill>
              </a:rPr>
              <a:t>예시</a:t>
            </a:r>
            <a:r>
              <a:rPr lang="en-US" altLang="ko-KR" sz="2300" b="1" dirty="0">
                <a:solidFill>
                  <a:srgbClr val="0000FF"/>
                </a:solidFill>
              </a:rPr>
              <a:t>] </a:t>
            </a:r>
            <a:r>
              <a:rPr lang="ko-KR" altLang="en-US" sz="2300" b="1" dirty="0">
                <a:solidFill>
                  <a:srgbClr val="0000FF"/>
                </a:solidFill>
              </a:rPr>
              <a:t>독도가 문헌에 등장하는 것은 </a:t>
            </a:r>
            <a:r>
              <a:rPr lang="en-US" altLang="ko-KR" sz="2300" b="1" dirty="0">
                <a:solidFill>
                  <a:srgbClr val="0000FF"/>
                </a:solidFill>
              </a:rPr>
              <a:t>6</a:t>
            </a:r>
            <a:r>
              <a:rPr lang="ko-KR" altLang="en-US" sz="2300" b="1" dirty="0">
                <a:solidFill>
                  <a:srgbClr val="0000FF"/>
                </a:solidFill>
              </a:rPr>
              <a:t>세기 초엽</a:t>
            </a:r>
            <a:r>
              <a:rPr lang="en-US" altLang="ko-KR" sz="2300" b="1" dirty="0">
                <a:solidFill>
                  <a:srgbClr val="0000FF"/>
                </a:solidFill>
              </a:rPr>
              <a:t>(512)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신라가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300" b="1" dirty="0">
                <a:solidFill>
                  <a:srgbClr val="0000FF"/>
                </a:solidFill>
              </a:rPr>
              <a:t>우산국을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복속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시키면서부터였다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b="1" dirty="0">
                <a:solidFill>
                  <a:srgbClr val="0000FF"/>
                </a:solidFill>
              </a:rPr>
              <a:t>이 우산국의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판도를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300" b="1" dirty="0">
                <a:solidFill>
                  <a:srgbClr val="0000FF"/>
                </a:solidFill>
              </a:rPr>
              <a:t>“세종실록지리지”</a:t>
            </a:r>
            <a:r>
              <a:rPr lang="en-US" altLang="ko-KR" sz="2300" b="1" dirty="0">
                <a:solidFill>
                  <a:srgbClr val="0000FF"/>
                </a:solidFill>
              </a:rPr>
              <a:t>(1432)</a:t>
            </a:r>
            <a:r>
              <a:rPr lang="ko-KR" altLang="en-US" sz="2300" b="1" dirty="0">
                <a:solidFill>
                  <a:srgbClr val="0000FF"/>
                </a:solidFill>
              </a:rPr>
              <a:t>에서 </a:t>
            </a:r>
            <a:r>
              <a:rPr lang="ko-KR" altLang="en-US" sz="2300" b="1" dirty="0" err="1">
                <a:solidFill>
                  <a:srgbClr val="0000FF"/>
                </a:solidFill>
              </a:rPr>
              <a:t>무릉도</a:t>
            </a:r>
            <a:r>
              <a:rPr lang="en-US" altLang="ko-KR" sz="2300" b="1" dirty="0">
                <a:solidFill>
                  <a:srgbClr val="0000FF"/>
                </a:solidFill>
              </a:rPr>
              <a:t>(</a:t>
            </a:r>
            <a:r>
              <a:rPr lang="ko-KR" altLang="en-US" sz="2300" b="1" dirty="0">
                <a:solidFill>
                  <a:srgbClr val="0000FF"/>
                </a:solidFill>
              </a:rPr>
              <a:t>울릉도</a:t>
            </a:r>
            <a:r>
              <a:rPr lang="en-US" altLang="ko-KR" sz="2300" b="1" dirty="0">
                <a:solidFill>
                  <a:srgbClr val="0000FF"/>
                </a:solidFill>
              </a:rPr>
              <a:t>)</a:t>
            </a:r>
            <a:r>
              <a:rPr lang="ko-KR" altLang="en-US" sz="2300" b="1" dirty="0">
                <a:solidFill>
                  <a:srgbClr val="0000FF"/>
                </a:solidFill>
              </a:rPr>
              <a:t>와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우산도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 (</a:t>
            </a:r>
            <a:r>
              <a:rPr lang="ko-KR" altLang="en-US" sz="2300" b="1" dirty="0">
                <a:solidFill>
                  <a:srgbClr val="0000FF"/>
                </a:solidFill>
              </a:rPr>
              <a:t>독도</a:t>
            </a:r>
            <a:r>
              <a:rPr lang="en-US" altLang="ko-KR" sz="2300" b="1" dirty="0">
                <a:solidFill>
                  <a:srgbClr val="0000FF"/>
                </a:solidFill>
              </a:rPr>
              <a:t>)</a:t>
            </a:r>
            <a:r>
              <a:rPr lang="ko-KR" altLang="en-US" sz="2300" b="1" dirty="0">
                <a:solidFill>
                  <a:srgbClr val="0000FF"/>
                </a:solidFill>
              </a:rPr>
              <a:t>라고 하였다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b="1" dirty="0">
                <a:solidFill>
                  <a:srgbClr val="0000FF"/>
                </a:solidFill>
              </a:rPr>
              <a:t>그 뒤의 주요 </a:t>
            </a:r>
            <a:r>
              <a:rPr lang="ko-KR" altLang="en-US" sz="2300" b="1" dirty="0" err="1">
                <a:solidFill>
                  <a:srgbClr val="0000FF"/>
                </a:solidFill>
              </a:rPr>
              <a:t>관찬</a:t>
            </a:r>
            <a:r>
              <a:rPr lang="ko-KR" altLang="en-US" sz="2300" b="1" dirty="0">
                <a:solidFill>
                  <a:srgbClr val="0000FF"/>
                </a:solidFill>
              </a:rPr>
              <a:t> 문헌인 “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고려사지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리지</a:t>
            </a:r>
            <a:r>
              <a:rPr lang="ko-KR" altLang="en-US" sz="2300" b="1" dirty="0">
                <a:solidFill>
                  <a:srgbClr val="0000FF"/>
                </a:solidFill>
              </a:rPr>
              <a:t>”</a:t>
            </a:r>
            <a:r>
              <a:rPr lang="en-US" altLang="ko-KR" sz="2300" b="1" dirty="0">
                <a:solidFill>
                  <a:srgbClr val="0000FF"/>
                </a:solidFill>
              </a:rPr>
              <a:t>(1451), “</a:t>
            </a:r>
            <a:r>
              <a:rPr lang="ko-KR" altLang="en-US" sz="2300" b="1" dirty="0" err="1">
                <a:solidFill>
                  <a:srgbClr val="0000FF"/>
                </a:solidFill>
              </a:rPr>
              <a:t>신증동국여지승람</a:t>
            </a:r>
            <a:r>
              <a:rPr lang="ko-KR" altLang="en-US" sz="2300" b="1" dirty="0">
                <a:solidFill>
                  <a:srgbClr val="0000FF"/>
                </a:solidFill>
              </a:rPr>
              <a:t>”</a:t>
            </a:r>
            <a:r>
              <a:rPr lang="en-US" altLang="ko-KR" sz="2300" b="1" dirty="0">
                <a:solidFill>
                  <a:srgbClr val="0000FF"/>
                </a:solidFill>
              </a:rPr>
              <a:t>(1530), “</a:t>
            </a:r>
            <a:r>
              <a:rPr lang="ko-KR" altLang="en-US" sz="2300" b="1" dirty="0" err="1" smtClean="0">
                <a:solidFill>
                  <a:srgbClr val="0000FF"/>
                </a:solidFill>
              </a:rPr>
              <a:t>동국문헌고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”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 (</a:t>
            </a:r>
            <a:r>
              <a:rPr lang="en-US" altLang="ko-KR" sz="2300" b="1" dirty="0">
                <a:solidFill>
                  <a:srgbClr val="0000FF"/>
                </a:solidFill>
              </a:rPr>
              <a:t>1770), “</a:t>
            </a:r>
            <a:r>
              <a:rPr lang="ko-KR" altLang="en-US" sz="2300" b="1" dirty="0">
                <a:solidFill>
                  <a:srgbClr val="0000FF"/>
                </a:solidFill>
              </a:rPr>
              <a:t>만기요람”</a:t>
            </a:r>
            <a:r>
              <a:rPr lang="en-US" altLang="ko-KR" sz="2300" b="1" dirty="0">
                <a:solidFill>
                  <a:srgbClr val="0000FF"/>
                </a:solidFill>
              </a:rPr>
              <a:t>(1808), “</a:t>
            </a:r>
            <a:r>
              <a:rPr lang="ko-KR" altLang="en-US" sz="2300" b="1" dirty="0">
                <a:solidFill>
                  <a:srgbClr val="0000FF"/>
                </a:solidFill>
              </a:rPr>
              <a:t>증보문헌비고”</a:t>
            </a:r>
            <a:r>
              <a:rPr lang="en-US" altLang="ko-KR" sz="2300" b="1" dirty="0">
                <a:solidFill>
                  <a:srgbClr val="0000FF"/>
                </a:solidFill>
              </a:rPr>
              <a:t>(1908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등에도 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독도의 </a:t>
            </a:r>
            <a:r>
              <a:rPr lang="ko-KR" altLang="en-US" sz="2300" b="1" dirty="0">
                <a:solidFill>
                  <a:srgbClr val="0000FF"/>
                </a:solidFill>
              </a:rPr>
              <a:t>옛 지명인 </a:t>
            </a:r>
            <a:r>
              <a:rPr lang="ko-KR" altLang="en-US" sz="2300" b="1" dirty="0" err="1">
                <a:solidFill>
                  <a:srgbClr val="0000FF"/>
                </a:solidFill>
              </a:rPr>
              <a:t>우산도를</a:t>
            </a:r>
            <a:r>
              <a:rPr lang="ko-KR" altLang="en-US" sz="2300" b="1" dirty="0">
                <a:solidFill>
                  <a:srgbClr val="0000FF"/>
                </a:solidFill>
              </a:rPr>
              <a:t> 적고 있어</a:t>
            </a:r>
            <a:r>
              <a:rPr lang="en-US" altLang="ko-KR" sz="2300" b="1" dirty="0">
                <a:solidFill>
                  <a:srgbClr val="0000FF"/>
                </a:solidFill>
              </a:rPr>
              <a:t>, </a:t>
            </a:r>
            <a:r>
              <a:rPr lang="ko-KR" altLang="en-US" sz="2300" b="1" dirty="0">
                <a:solidFill>
                  <a:srgbClr val="0000FF"/>
                </a:solidFill>
              </a:rPr>
              <a:t>그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지명이</a:t>
            </a: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20</a:t>
            </a:r>
            <a:r>
              <a:rPr lang="ko-KR" altLang="en-US" sz="2300" b="1" dirty="0">
                <a:solidFill>
                  <a:srgbClr val="0000FF"/>
                </a:solidFill>
              </a:rPr>
              <a:t>세기 </a:t>
            </a:r>
            <a:endParaRPr lang="en-US" altLang="ko-KR" sz="23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초까지 </a:t>
            </a:r>
            <a:r>
              <a:rPr lang="ko-KR" altLang="en-US" sz="2300" b="1" dirty="0">
                <a:solidFill>
                  <a:srgbClr val="0000FF"/>
                </a:solidFill>
              </a:rPr>
              <a:t>계속되는 것을 알 수 있다</a:t>
            </a:r>
            <a:r>
              <a:rPr lang="en-US" altLang="ko-KR" sz="2300" b="1" dirty="0">
                <a:solidFill>
                  <a:srgbClr val="0000FF"/>
                </a:solidFill>
              </a:rPr>
              <a:t>.</a:t>
            </a:r>
            <a:endParaRPr lang="ko-KR" altLang="en-US" sz="2300" b="1" dirty="0">
              <a:solidFill>
                <a:srgbClr val="0000FF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131840" y="77723"/>
            <a:ext cx="5904656" cy="800219"/>
            <a:chOff x="3059832" y="131728"/>
            <a:chExt cx="5904656" cy="800219"/>
          </a:xfrm>
        </p:grpSpPr>
        <p:sp>
          <p:nvSpPr>
            <p:cNvPr id="6" name="TextBox 5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4170801" y="548681"/>
              <a:ext cx="329190" cy="32919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9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396622"/>
            <a:ext cx="878497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/>
              <a:t>2. </a:t>
            </a:r>
            <a:r>
              <a:rPr lang="ko-KR" altLang="en-US" sz="2400" b="1" dirty="0"/>
              <a:t>자료 </a:t>
            </a:r>
            <a:r>
              <a:rPr lang="ko-KR" altLang="en-US" sz="2400" b="1" dirty="0" smtClean="0"/>
              <a:t>④가 </a:t>
            </a:r>
            <a:r>
              <a:rPr lang="ko-KR" altLang="en-US" sz="2400" b="1" dirty="0"/>
              <a:t>국제법상 타당성이 있음을 자료 </a:t>
            </a:r>
            <a:r>
              <a:rPr lang="ko-KR" altLang="en-US" sz="2400" b="1" dirty="0" smtClean="0"/>
              <a:t>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②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③을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이용하여 </a:t>
            </a:r>
            <a:r>
              <a:rPr lang="ko-KR" altLang="en-US" sz="2400" b="1" dirty="0"/>
              <a:t>증명해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자료 ①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에서 </a:t>
            </a:r>
            <a:r>
              <a:rPr lang="ko-KR" altLang="en-US" sz="2400" b="1" dirty="0">
                <a:solidFill>
                  <a:srgbClr val="0000FF"/>
                </a:solidFill>
              </a:rPr>
              <a:t>일제가 조선을 강점한 식민 시기에도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독도를 </a:t>
            </a:r>
            <a:r>
              <a:rPr lang="ko-KR" altLang="en-US" sz="2400" b="1" dirty="0">
                <a:solidFill>
                  <a:srgbClr val="0000FF"/>
                </a:solidFill>
              </a:rPr>
              <a:t>한국 영토로 분류하고 있음은 </a:t>
            </a:r>
            <a:r>
              <a:rPr lang="ko-KR" altLang="en-US" sz="2400" b="1" dirty="0" err="1">
                <a:solidFill>
                  <a:srgbClr val="0000FF"/>
                </a:solidFill>
              </a:rPr>
              <a:t>시마네</a:t>
            </a:r>
            <a:r>
              <a:rPr lang="ko-KR" altLang="en-US" sz="2400" b="1" dirty="0">
                <a:solidFill>
                  <a:srgbClr val="0000FF"/>
                </a:solidFill>
              </a:rPr>
              <a:t> 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고시를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스스로 부정하는 것이다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자료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②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③에서처럼 일본이나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미국도 일본의 전쟁 책임을 묻는 샌프란시스코 강화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조약 </a:t>
            </a:r>
            <a:r>
              <a:rPr lang="ko-KR" altLang="en-US" sz="2400" b="1" dirty="0">
                <a:solidFill>
                  <a:srgbClr val="0000FF"/>
                </a:solidFill>
              </a:rPr>
              <a:t>초기에는 독도를 한국 땅으로 인식하고 있었다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131840" y="77723"/>
            <a:ext cx="5904656" cy="800219"/>
            <a:chOff x="3059832" y="131728"/>
            <a:chExt cx="5904656" cy="800219"/>
          </a:xfrm>
        </p:grpSpPr>
        <p:sp>
          <p:nvSpPr>
            <p:cNvPr id="6" name="TextBox 5"/>
            <p:cNvSpPr txBox="1"/>
            <p:nvPr/>
          </p:nvSpPr>
          <p:spPr>
            <a:xfrm>
              <a:off x="3059832" y="131728"/>
              <a:ext cx="59046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4170801" y="548681"/>
              <a:ext cx="329190" cy="32919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03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21577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세계와 함께하는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대한민국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782761"/>
            <a:ext cx="531992" cy="3529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1666" y="2708920"/>
            <a:ext cx="5156640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동북아시아의 영토와 역사 갈등 사례를 파악하고 그 대처 방법을 알아볼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80" y="1139527"/>
            <a:ext cx="8572500" cy="54578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0739" y="1563874"/>
            <a:ext cx="432527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당길수록 더 얽힙니다</a:t>
            </a:r>
            <a:r>
              <a:rPr lang="en-US" altLang="ko-KR" sz="2400" b="1" dirty="0" smtClean="0"/>
              <a:t>!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동북아 역사의 얽힌 실타래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우리의 올바른 역사 인식으로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풀어집니다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496973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패전한 </a:t>
            </a:r>
            <a:r>
              <a:rPr lang="ko-KR" altLang="en-US" sz="2400" b="1" dirty="0">
                <a:solidFill>
                  <a:srgbClr val="0070C0"/>
                </a:solidFill>
              </a:rPr>
              <a:t>일본의 평화 헌법</a:t>
            </a:r>
            <a:r>
              <a:rPr lang="en-US" altLang="ko-KR" sz="2400" b="1" dirty="0">
                <a:solidFill>
                  <a:srgbClr val="0070C0"/>
                </a:solidFill>
              </a:rPr>
              <a:t>(1947)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태평양 전쟁 패전 </a:t>
            </a:r>
            <a:r>
              <a:rPr lang="ko-KR" altLang="en-US" sz="2400" b="1" dirty="0" smtClean="0"/>
              <a:t>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채택</a:t>
            </a:r>
            <a:r>
              <a:rPr lang="en-US" altLang="ko-KR" sz="2400" b="1" dirty="0"/>
              <a:t>, ‘</a:t>
            </a:r>
            <a:r>
              <a:rPr lang="ko-KR" altLang="en-US" sz="2400" b="1" dirty="0"/>
              <a:t>전쟁과 무력 사용을 영구 포기하고 침략을 </a:t>
            </a:r>
            <a:r>
              <a:rPr lang="ko-KR" altLang="en-US" sz="2400" b="1" dirty="0" smtClean="0"/>
              <a:t>위한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전력을 보유하지 않는다</a:t>
            </a:r>
            <a:r>
              <a:rPr lang="en-US" altLang="ko-KR" sz="2400" b="1" dirty="0"/>
              <a:t>.’</a:t>
            </a:r>
            <a:r>
              <a:rPr lang="ko-KR" altLang="en-US" sz="2400" b="1" dirty="0"/>
              <a:t>라는 조항 </a:t>
            </a:r>
            <a:r>
              <a:rPr lang="ko-KR" altLang="en-US" sz="2400" b="1" dirty="0" smtClean="0"/>
              <a:t>명시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부활하는 일본의 군국주의 망령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장기 경기 침체 후 </a:t>
            </a:r>
            <a:r>
              <a:rPr lang="en-US" altLang="ko-KR" sz="2400" b="1" dirty="0"/>
              <a:t>1980</a:t>
            </a:r>
            <a:r>
              <a:rPr lang="ko-KR" altLang="en-US" sz="2400" b="1" dirty="0"/>
              <a:t>년대부터 우경화 가속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‘기미가요’와 ‘</a:t>
            </a:r>
            <a:r>
              <a:rPr lang="ko-KR" altLang="en-US" sz="2400" b="1" dirty="0" err="1"/>
              <a:t>히노마루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일장기</a:t>
            </a:r>
            <a:r>
              <a:rPr lang="en-US" altLang="ko-KR" sz="2400" b="1" dirty="0"/>
              <a:t>)’</a:t>
            </a:r>
            <a:r>
              <a:rPr lang="ko-KR" altLang="en-US" sz="2400" b="1" dirty="0"/>
              <a:t>를 국가와 국기로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숭배하는 </a:t>
            </a:r>
            <a:r>
              <a:rPr lang="ko-KR" altLang="en-US" sz="2400" b="1" dirty="0"/>
              <a:t>법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독도 영유권 주장과 </a:t>
            </a:r>
            <a:r>
              <a:rPr lang="ko-KR" altLang="en-US" sz="2400" b="1" dirty="0" err="1"/>
              <a:t>야스쿠니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신사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참배 공약한 </a:t>
            </a:r>
            <a:r>
              <a:rPr lang="ko-KR" altLang="en-US" sz="2400" b="1" dirty="0" err="1"/>
              <a:t>고이즈미</a:t>
            </a:r>
            <a:r>
              <a:rPr lang="ko-KR" altLang="en-US" sz="2400" b="1" dirty="0"/>
              <a:t> 총리 당선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우익의 왜곡된 </a:t>
            </a:r>
            <a:r>
              <a:rPr lang="ko-KR" altLang="en-US" sz="2400" b="1" dirty="0" smtClean="0"/>
              <a:t>역사관을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반영한 </a:t>
            </a:r>
            <a:r>
              <a:rPr lang="ko-KR" altLang="en-US" sz="2400" b="1" dirty="0" err="1"/>
              <a:t>후소샤와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지유샤</a:t>
            </a:r>
            <a:r>
              <a:rPr lang="ko-KR" altLang="en-US" sz="2400" b="1" dirty="0"/>
              <a:t> 교과서 검정 통과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13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628800"/>
            <a:ext cx="856895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중국의 역사 왜곡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소수 민족의 분리 독립 운동 탄압</a:t>
            </a:r>
            <a:r>
              <a:rPr lang="en-US" altLang="ko-KR" sz="2400" b="1" dirty="0"/>
              <a:t>, ‘</a:t>
            </a:r>
            <a:r>
              <a:rPr lang="ko-KR" altLang="en-US" sz="2400" b="1" dirty="0"/>
              <a:t>통일적 다민족 </a:t>
            </a:r>
            <a:r>
              <a:rPr lang="ko-KR" altLang="en-US" sz="2400" b="1" dirty="0" smtClean="0"/>
              <a:t>국가론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중국 내의 민족 모두가 중화 민족이고 중국의 </a:t>
            </a:r>
            <a:r>
              <a:rPr lang="ko-KR" altLang="en-US" sz="2400" b="1" dirty="0" smtClean="0"/>
              <a:t>역사라는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논리</a:t>
            </a:r>
            <a:r>
              <a:rPr lang="en-US" altLang="ko-KR" sz="2400" b="1" dirty="0"/>
              <a:t>)’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동북공정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서남공정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티베트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서북공정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신장위구르</a:t>
            </a:r>
            <a:r>
              <a:rPr lang="en-US" altLang="ko-KR" sz="2400" b="1" dirty="0"/>
              <a:t>) </a:t>
            </a:r>
            <a:r>
              <a:rPr lang="ko-KR" altLang="en-US" sz="2400" b="1" dirty="0" smtClean="0"/>
              <a:t>등과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같은 역사 왜곡 주도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동북공정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부여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 smtClean="0"/>
              <a:t>·</a:t>
            </a:r>
            <a:r>
              <a:rPr lang="ko-KR" altLang="en-US" sz="2400" b="1" dirty="0"/>
              <a:t>발해를 중국사의 일부로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편입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왜곡된 사실 교과서 </a:t>
            </a:r>
            <a:r>
              <a:rPr lang="ko-KR" altLang="en-US" sz="2400" b="1" dirty="0" smtClean="0"/>
              <a:t>반영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43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8" name="TextBox 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9072"/>
            <a:ext cx="914400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6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568981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를 반박하는 보고서를 작성해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일본은 장기적인 경기 침체를 겪으면서 과거의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영광을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재현하자는 군국주의 부활과 함께 우경화 바람이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일어났다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중국은 </a:t>
            </a:r>
            <a:r>
              <a:rPr lang="en-US" altLang="ko-KR" sz="2400" b="1" dirty="0">
                <a:solidFill>
                  <a:srgbClr val="0000FF"/>
                </a:solidFill>
              </a:rPr>
              <a:t>56</a:t>
            </a:r>
            <a:r>
              <a:rPr lang="ko-KR" altLang="en-US" sz="2400" b="1" dirty="0">
                <a:solidFill>
                  <a:srgbClr val="0000FF"/>
                </a:solidFill>
              </a:rPr>
              <a:t>개의 소수 민족과 한족이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결합한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 다민족 </a:t>
            </a:r>
            <a:r>
              <a:rPr lang="ko-KR" altLang="en-US" sz="2400" b="1" dirty="0">
                <a:solidFill>
                  <a:srgbClr val="0000FF"/>
                </a:solidFill>
              </a:rPr>
              <a:t>국가이다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변경 지역의 소수 민족 통합을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오늘날 중국 영토 안에서 일어난 과거사를 모두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중국사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로 </a:t>
            </a:r>
            <a:r>
              <a:rPr lang="ko-KR" altLang="en-US" sz="2400" b="1" dirty="0">
                <a:solidFill>
                  <a:srgbClr val="0000FF"/>
                </a:solidFill>
              </a:rPr>
              <a:t>간주하고 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역사 왜곡의 문제점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수정해야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근거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주변국과의 협조와 공감대 형성 방안 등을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포함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 </a:t>
            </a:r>
            <a:r>
              <a:rPr lang="ko-KR" altLang="en-US" sz="2400" b="1" dirty="0">
                <a:solidFill>
                  <a:srgbClr val="0000FF"/>
                </a:solidFill>
              </a:rPr>
              <a:t>것이 좋다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49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568981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동북아시아 영토 갈등의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중심에 </a:t>
            </a:r>
            <a:r>
              <a:rPr lang="ko-KR" altLang="en-US" sz="2400" b="1" dirty="0">
                <a:solidFill>
                  <a:srgbClr val="0070C0"/>
                </a:solidFill>
              </a:rPr>
              <a:t>선 일본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이후 </a:t>
            </a:r>
            <a:r>
              <a:rPr lang="ko-KR" altLang="en-US" sz="2400" b="1" dirty="0" smtClean="0"/>
              <a:t>일본이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불법으로 </a:t>
            </a:r>
            <a:r>
              <a:rPr lang="ko-KR" altLang="en-US" sz="2400" b="1" dirty="0"/>
              <a:t>침탈한 한반도와 독도를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비롯한 </a:t>
            </a:r>
            <a:r>
              <a:rPr lang="ko-KR" altLang="en-US" sz="2400" b="1" dirty="0"/>
              <a:t>섬들 한국에 반환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간도와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만주는 </a:t>
            </a:r>
            <a:r>
              <a:rPr lang="ko-KR" altLang="en-US" sz="2400" b="1" dirty="0"/>
              <a:t>중국에 귀속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소련은 </a:t>
            </a:r>
            <a:r>
              <a:rPr lang="ko-KR" altLang="en-US" sz="2400" b="1" dirty="0" smtClean="0"/>
              <a:t>사할린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남부와 </a:t>
            </a:r>
            <a:r>
              <a:rPr lang="ko-KR" altLang="en-US" sz="2400" b="1" dirty="0"/>
              <a:t>일본의 북방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도 차지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일본은 중국이 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때 뺏긴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센카쿠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열도에 대한 반환 </a:t>
            </a:r>
            <a:r>
              <a:rPr lang="ko-KR" altLang="en-US" sz="2400" b="1" dirty="0" smtClean="0"/>
              <a:t>요구에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영유권 고수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러시아를 상대로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북방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도의 반환 요구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 독도에 대한 영유권 주장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984" y="2136618"/>
            <a:ext cx="3036480" cy="33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5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757598"/>
            <a:ext cx="83529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우리 땅 독도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독도를 영토 분쟁 지역화 의도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시마네</a:t>
            </a:r>
            <a:r>
              <a:rPr lang="ko-KR" altLang="en-US" sz="2400" b="1" dirty="0"/>
              <a:t> 현 의회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‘</a:t>
            </a:r>
            <a:r>
              <a:rPr lang="ko-KR" altLang="en-US" sz="2400" b="1" dirty="0" err="1"/>
              <a:t>다케시마의</a:t>
            </a:r>
            <a:r>
              <a:rPr lang="ko-KR" altLang="en-US" sz="2400" b="1" dirty="0"/>
              <a:t> 날’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문부성은 독도의 일본 영토 교육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강조한 </a:t>
            </a:r>
            <a:r>
              <a:rPr lang="ko-KR" altLang="en-US" sz="2400" b="1" dirty="0"/>
              <a:t>학습 지도 요령 발간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한국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독도에 경북지방경찰청 </a:t>
            </a:r>
            <a:r>
              <a:rPr lang="ko-KR" altLang="en-US" sz="2400" b="1" dirty="0"/>
              <a:t>독도경비대 파견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민간인 거주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세계와 대한민국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동북아시아의 역사와 영토 갈등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77991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04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731</Words>
  <Application>Microsoft Office PowerPoint</Application>
  <PresentationFormat>화면 슬라이드 쇼(4:3)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2573</cp:revision>
  <dcterms:created xsi:type="dcterms:W3CDTF">2013-03-25T12:51:11Z</dcterms:created>
  <dcterms:modified xsi:type="dcterms:W3CDTF">2013-12-09T05:29:07Z</dcterms:modified>
</cp:coreProperties>
</file>