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3" r:id="rId3"/>
    <p:sldId id="260" r:id="rId4"/>
    <p:sldId id="302" r:id="rId5"/>
    <p:sldId id="310" r:id="rId6"/>
    <p:sldId id="301" r:id="rId7"/>
    <p:sldId id="300" r:id="rId8"/>
    <p:sldId id="303" r:id="rId9"/>
    <p:sldId id="306" r:id="rId10"/>
    <p:sldId id="305" r:id="rId11"/>
    <p:sldId id="304" r:id="rId12"/>
    <p:sldId id="307" r:id="rId13"/>
    <p:sldId id="308" r:id="rId14"/>
    <p:sldId id="309" r:id="rId15"/>
    <p:sldId id="264" r:id="rId16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34587" autoAdjust="0"/>
    <p:restoredTop sz="94708" autoAdjust="0"/>
  </p:normalViewPr>
  <p:slideViewPr>
    <p:cSldViewPr>
      <p:cViewPr>
        <p:scale>
          <a:sx n="105" d="100"/>
          <a:sy n="105" d="100"/>
        </p:scale>
        <p:origin x="126" y="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896100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713168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518225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729209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973590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866260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641804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158112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178261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030955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635352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691263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0"/>
            <a:ext cx="9144000" cy="685632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707904" y="3068960"/>
            <a:ext cx="5328592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en-US" altLang="ko-KR" sz="2000" b="1" dirty="0" smtClean="0"/>
              <a:t>4. </a:t>
            </a:r>
            <a:r>
              <a:rPr lang="ko-KR" altLang="en-US" sz="2000" b="1" dirty="0" smtClean="0"/>
              <a:t>북한의 변화와 평화 통일을 위한 노력</a:t>
            </a:r>
            <a:endParaRPr lang="en-US" altLang="ko-KR" sz="2000" b="1" dirty="0" smtClean="0"/>
          </a:p>
          <a:p>
            <a:pPr algn="r">
              <a:lnSpc>
                <a:spcPct val="130000"/>
              </a:lnSpc>
            </a:pPr>
            <a:r>
              <a:rPr lang="ko-KR" altLang="en-US" sz="1600" dirty="0" smtClean="0"/>
              <a:t>남북 화해와 협력</a:t>
            </a:r>
            <a:endParaRPr lang="ko-KR" altLang="en-US" sz="1600" dirty="0"/>
          </a:p>
        </p:txBody>
      </p:sp>
      <p:grpSp>
        <p:nvGrpSpPr>
          <p:cNvPr id="10" name="그룹 9"/>
          <p:cNvGrpSpPr/>
          <p:nvPr/>
        </p:nvGrpSpPr>
        <p:grpSpPr>
          <a:xfrm>
            <a:off x="7092280" y="3522494"/>
            <a:ext cx="260873" cy="338554"/>
            <a:chOff x="6381669" y="3444431"/>
            <a:chExt cx="260873" cy="338554"/>
          </a:xfrm>
        </p:grpSpPr>
        <p:sp>
          <p:nvSpPr>
            <p:cNvPr id="11" name="TextBox 10"/>
            <p:cNvSpPr txBox="1"/>
            <p:nvPr/>
          </p:nvSpPr>
          <p:spPr>
            <a:xfrm>
              <a:off x="6381669" y="3444431"/>
              <a:ext cx="260873" cy="338554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600" dirty="0" smtClean="0">
                  <a:ln w="12700">
                    <a:noFill/>
                  </a:ln>
                </a:rPr>
                <a:t>2</a:t>
              </a:r>
              <a:endParaRPr lang="ko-KR" altLang="en-US" sz="1600" dirty="0">
                <a:ln w="12700">
                  <a:noFill/>
                </a:ln>
              </a:endParaRPr>
            </a:p>
          </p:txBody>
        </p:sp>
        <p:sp>
          <p:nvSpPr>
            <p:cNvPr id="12" name="직사각형 11"/>
            <p:cNvSpPr/>
            <p:nvPr/>
          </p:nvSpPr>
          <p:spPr>
            <a:xfrm>
              <a:off x="6399359" y="3501008"/>
              <a:ext cx="216024" cy="216024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="" xmlns:p14="http://schemas.microsoft.com/office/powerpoint/2010/main" val="1854753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7"/>
            <a:ext cx="9144000" cy="685128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835696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(354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grpSp>
        <p:nvGrpSpPr>
          <p:cNvPr id="9" name="그룹 8"/>
          <p:cNvGrpSpPr/>
          <p:nvPr/>
        </p:nvGrpSpPr>
        <p:grpSpPr>
          <a:xfrm>
            <a:off x="3131840" y="77723"/>
            <a:ext cx="5904656" cy="861774"/>
            <a:chOff x="3059832" y="131728"/>
            <a:chExt cx="5904656" cy="861774"/>
          </a:xfrm>
        </p:grpSpPr>
        <p:sp>
          <p:nvSpPr>
            <p:cNvPr id="10" name="TextBox 9"/>
            <p:cNvSpPr txBox="1"/>
            <p:nvPr/>
          </p:nvSpPr>
          <p:spPr>
            <a:xfrm>
              <a:off x="3059832" y="131728"/>
              <a:ext cx="5904656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4.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북한의 변화와 평화 통일을 위한 노력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남북 화해와 협력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1" name="모서리가 둥근 직사각형 10"/>
            <p:cNvSpPr/>
            <p:nvPr/>
          </p:nvSpPr>
          <p:spPr bwMode="auto">
            <a:xfrm>
              <a:off x="5870996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2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pic>
        <p:nvPicPr>
          <p:cNvPr id="3" name="그림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1052736"/>
            <a:ext cx="8572500" cy="53721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63162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7"/>
            <a:ext cx="9144000" cy="685128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835696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(354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sp>
        <p:nvSpPr>
          <p:cNvPr id="15" name="직사각형 14"/>
          <p:cNvSpPr/>
          <p:nvPr/>
        </p:nvSpPr>
        <p:spPr>
          <a:xfrm>
            <a:off x="251520" y="1484784"/>
            <a:ext cx="7776864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atinLnBrk="0">
              <a:lnSpc>
                <a:spcPct val="120000"/>
              </a:lnSpc>
            </a:pPr>
            <a:r>
              <a:rPr lang="ko-KR" altLang="en-US" sz="2400" b="1" dirty="0"/>
              <a:t>① </a:t>
            </a:r>
            <a:r>
              <a:rPr lang="en-US" altLang="ko-KR" sz="2400" b="1" dirty="0"/>
              <a:t>[</a:t>
            </a:r>
            <a:r>
              <a:rPr lang="ko-KR" altLang="en-US" sz="2400" b="1" dirty="0"/>
              <a:t>자료 </a:t>
            </a:r>
            <a:r>
              <a:rPr lang="en-US" altLang="ko-KR" sz="2400" b="1" dirty="0"/>
              <a:t>1~3]</a:t>
            </a:r>
            <a:r>
              <a:rPr lang="ko-KR" altLang="en-US" sz="2400" b="1" dirty="0"/>
              <a:t>의 의미와 성과를 다음 표에 정리해 보자</a:t>
            </a:r>
            <a:r>
              <a:rPr lang="en-US" altLang="ko-KR" sz="2400" b="1" dirty="0"/>
              <a:t>.</a:t>
            </a:r>
            <a:endParaRPr lang="ko-KR" altLang="en-US" sz="2400" b="1" dirty="0"/>
          </a:p>
        </p:txBody>
      </p:sp>
      <p:grpSp>
        <p:nvGrpSpPr>
          <p:cNvPr id="9" name="그룹 8"/>
          <p:cNvGrpSpPr/>
          <p:nvPr/>
        </p:nvGrpSpPr>
        <p:grpSpPr>
          <a:xfrm>
            <a:off x="3131840" y="77723"/>
            <a:ext cx="5904656" cy="861774"/>
            <a:chOff x="3059832" y="131728"/>
            <a:chExt cx="5904656" cy="861774"/>
          </a:xfrm>
        </p:grpSpPr>
        <p:sp>
          <p:nvSpPr>
            <p:cNvPr id="10" name="TextBox 9"/>
            <p:cNvSpPr txBox="1"/>
            <p:nvPr/>
          </p:nvSpPr>
          <p:spPr>
            <a:xfrm>
              <a:off x="3059832" y="131728"/>
              <a:ext cx="5904656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4.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북한의 변화와 평화 통일을 위한 노력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남북 화해와 협력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1" name="모서리가 둥근 직사각형 10"/>
            <p:cNvSpPr/>
            <p:nvPr/>
          </p:nvSpPr>
          <p:spPr bwMode="auto">
            <a:xfrm>
              <a:off x="5870996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2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pic>
        <p:nvPicPr>
          <p:cNvPr id="2" name="그림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348878"/>
            <a:ext cx="8547555" cy="316835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39931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7"/>
            <a:ext cx="9144000" cy="685128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835696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(354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sp>
        <p:nvSpPr>
          <p:cNvPr id="15" name="직사각형 14"/>
          <p:cNvSpPr/>
          <p:nvPr/>
        </p:nvSpPr>
        <p:spPr>
          <a:xfrm>
            <a:off x="395536" y="1746447"/>
            <a:ext cx="8352928" cy="319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atinLnBrk="0">
              <a:lnSpc>
                <a:spcPct val="120000"/>
              </a:lnSpc>
            </a:pPr>
            <a:r>
              <a:rPr lang="ko-KR" altLang="en-US" sz="2400" b="1" dirty="0"/>
              <a:t>② </a:t>
            </a:r>
            <a:r>
              <a:rPr lang="en-US" altLang="ko-KR" sz="2400" b="1" dirty="0"/>
              <a:t>[</a:t>
            </a:r>
            <a:r>
              <a:rPr lang="ko-KR" altLang="en-US" sz="2400" b="1" dirty="0"/>
              <a:t>자료 </a:t>
            </a:r>
            <a:r>
              <a:rPr lang="en-US" altLang="ko-KR" sz="2400" b="1" dirty="0"/>
              <a:t>1~3]</a:t>
            </a:r>
            <a:r>
              <a:rPr lang="ko-KR" altLang="en-US" sz="2400" b="1" dirty="0"/>
              <a:t>의 실현을 위해 남북이 각각 </a:t>
            </a:r>
            <a:r>
              <a:rPr lang="ko-KR" altLang="en-US" sz="2400" b="1" dirty="0" smtClean="0"/>
              <a:t>우선적으로</a:t>
            </a:r>
            <a:endParaRPr lang="en-US" altLang="ko-KR" sz="2400" b="1" dirty="0" smtClean="0"/>
          </a:p>
          <a:p>
            <a:pPr fontAlgn="base" latinLnBrk="0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해결해야 할 과제가 무엇인지 토론해 보자</a:t>
            </a:r>
            <a:r>
              <a:rPr lang="en-US" altLang="ko-KR" sz="2400" b="1" dirty="0" smtClean="0"/>
              <a:t>.</a:t>
            </a:r>
          </a:p>
          <a:p>
            <a:pPr fontAlgn="base" latinLnBrk="0">
              <a:lnSpc>
                <a:spcPct val="120000"/>
              </a:lnSpc>
            </a:pP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>
                <a:solidFill>
                  <a:srgbClr val="0000FF"/>
                </a:solidFill>
              </a:rPr>
              <a:t>  [</a:t>
            </a:r>
            <a:r>
              <a:rPr lang="ko-KR" altLang="en-US" sz="2400" b="1" dirty="0">
                <a:solidFill>
                  <a:srgbClr val="0000FF"/>
                </a:solidFill>
              </a:rPr>
              <a:t>예시</a:t>
            </a:r>
            <a:r>
              <a:rPr lang="en-US" altLang="ko-KR" sz="2400" b="1" dirty="0">
                <a:solidFill>
                  <a:srgbClr val="0000FF"/>
                </a:solidFill>
              </a:rPr>
              <a:t>] </a:t>
            </a:r>
            <a:r>
              <a:rPr lang="ko-KR" altLang="en-US" sz="2400" b="1" dirty="0">
                <a:solidFill>
                  <a:srgbClr val="0000FF"/>
                </a:solidFill>
              </a:rPr>
              <a:t>남북 간 상호 체제 인정과 존중</a:t>
            </a:r>
            <a:r>
              <a:rPr lang="en-US" altLang="ko-KR" sz="2400" b="1" dirty="0">
                <a:solidFill>
                  <a:srgbClr val="0000FF"/>
                </a:solidFill>
              </a:rPr>
              <a:t>, </a:t>
            </a:r>
            <a:r>
              <a:rPr lang="ko-KR" altLang="en-US" sz="2400" b="1" dirty="0">
                <a:solidFill>
                  <a:srgbClr val="0000FF"/>
                </a:solidFill>
              </a:rPr>
              <a:t>전쟁 방지와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긴장</a:t>
            </a:r>
            <a:endParaRPr lang="en-US" altLang="ko-KR" sz="2400" b="1" dirty="0" smtClean="0">
              <a:solidFill>
                <a:srgbClr val="0000FF"/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00FF"/>
                </a:solidFill>
              </a:rPr>
              <a:t> </a:t>
            </a:r>
            <a:r>
              <a:rPr lang="en-US" altLang="ko-KR" sz="2400" b="1" dirty="0" smtClean="0">
                <a:solidFill>
                  <a:srgbClr val="0000FF"/>
                </a:solidFill>
              </a:rPr>
              <a:t>       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 </a:t>
            </a:r>
            <a:r>
              <a:rPr lang="ko-KR" altLang="en-US" sz="2400" b="1" dirty="0">
                <a:solidFill>
                  <a:srgbClr val="0000FF"/>
                </a:solidFill>
              </a:rPr>
              <a:t>완화</a:t>
            </a:r>
            <a:r>
              <a:rPr lang="en-US" altLang="ko-KR" sz="2400" b="1" dirty="0">
                <a:solidFill>
                  <a:srgbClr val="0000FF"/>
                </a:solidFill>
              </a:rPr>
              <a:t>, </a:t>
            </a:r>
            <a:r>
              <a:rPr lang="ko-KR" altLang="en-US" sz="2400" b="1" dirty="0">
                <a:solidFill>
                  <a:srgbClr val="0000FF"/>
                </a:solidFill>
              </a:rPr>
              <a:t>상호 교류와 협력을 통한 민족 공동체 형성</a:t>
            </a:r>
            <a:r>
              <a:rPr lang="en-US" altLang="ko-KR" sz="2400" b="1" dirty="0" smtClean="0">
                <a:solidFill>
                  <a:srgbClr val="0000FF"/>
                </a:solidFill>
              </a:rPr>
              <a:t>,</a:t>
            </a:r>
          </a:p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00FF"/>
                </a:solidFill>
              </a:rPr>
              <a:t> </a:t>
            </a:r>
            <a:r>
              <a:rPr lang="en-US" altLang="ko-KR" sz="2400" b="1" dirty="0" smtClean="0">
                <a:solidFill>
                  <a:srgbClr val="0000FF"/>
                </a:solidFill>
              </a:rPr>
              <a:t>         </a:t>
            </a:r>
            <a:r>
              <a:rPr lang="ko-KR" altLang="en-US" sz="2400" b="1" dirty="0">
                <a:solidFill>
                  <a:srgbClr val="0000FF"/>
                </a:solidFill>
              </a:rPr>
              <a:t>공고한 평화 체제 수립</a:t>
            </a:r>
            <a:r>
              <a:rPr lang="en-US" altLang="ko-KR" sz="2400" b="1" dirty="0">
                <a:solidFill>
                  <a:srgbClr val="0000FF"/>
                </a:solidFill>
              </a:rPr>
              <a:t>, </a:t>
            </a:r>
            <a:r>
              <a:rPr lang="ko-KR" altLang="en-US" sz="2400" b="1" dirty="0">
                <a:solidFill>
                  <a:srgbClr val="0000FF"/>
                </a:solidFill>
              </a:rPr>
              <a:t>통일 국가의 법과 제도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마련</a:t>
            </a:r>
            <a:endParaRPr lang="en-US" altLang="ko-KR" sz="2400" b="1" dirty="0" smtClean="0">
              <a:solidFill>
                <a:srgbClr val="0000FF"/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00FF"/>
                </a:solidFill>
              </a:rPr>
              <a:t> </a:t>
            </a:r>
            <a:r>
              <a:rPr lang="en-US" altLang="ko-KR" sz="2400" b="1" dirty="0" smtClean="0">
                <a:solidFill>
                  <a:srgbClr val="0000FF"/>
                </a:solidFill>
              </a:rPr>
              <a:t>       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 </a:t>
            </a:r>
            <a:r>
              <a:rPr lang="ko-KR" altLang="en-US" sz="2400" b="1" dirty="0">
                <a:solidFill>
                  <a:srgbClr val="0000FF"/>
                </a:solidFill>
              </a:rPr>
              <a:t>등이 있다</a:t>
            </a:r>
            <a:r>
              <a:rPr lang="en-US" altLang="ko-KR" sz="2400" b="1" dirty="0">
                <a:solidFill>
                  <a:srgbClr val="0000FF"/>
                </a:solidFill>
              </a:rPr>
              <a:t>.</a:t>
            </a:r>
            <a:endParaRPr lang="ko-KR" altLang="en-US" sz="2400" b="1" dirty="0">
              <a:solidFill>
                <a:srgbClr val="0000FF"/>
              </a:solidFill>
            </a:endParaRPr>
          </a:p>
        </p:txBody>
      </p:sp>
      <p:grpSp>
        <p:nvGrpSpPr>
          <p:cNvPr id="9" name="그룹 8"/>
          <p:cNvGrpSpPr/>
          <p:nvPr/>
        </p:nvGrpSpPr>
        <p:grpSpPr>
          <a:xfrm>
            <a:off x="3131840" y="77723"/>
            <a:ext cx="5904656" cy="861774"/>
            <a:chOff x="3059832" y="131728"/>
            <a:chExt cx="5904656" cy="861774"/>
          </a:xfrm>
        </p:grpSpPr>
        <p:sp>
          <p:nvSpPr>
            <p:cNvPr id="10" name="TextBox 9"/>
            <p:cNvSpPr txBox="1"/>
            <p:nvPr/>
          </p:nvSpPr>
          <p:spPr>
            <a:xfrm>
              <a:off x="3059832" y="131728"/>
              <a:ext cx="5904656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4.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북한의 변화와 평화 통일을 위한 노력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남북 화해와 협력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1" name="모서리가 둥근 직사각형 10"/>
            <p:cNvSpPr/>
            <p:nvPr/>
          </p:nvSpPr>
          <p:spPr bwMode="auto">
            <a:xfrm>
              <a:off x="5870996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2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321825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7"/>
            <a:ext cx="9144000" cy="685128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347864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(355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179512" y="1196752"/>
            <a:ext cx="8784976" cy="4967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sz="2400" b="1" dirty="0" smtClean="0"/>
              <a:t>[</a:t>
            </a:r>
            <a:r>
              <a:rPr lang="ko-KR" altLang="en-US" sz="2400" b="1" dirty="0" smtClean="0"/>
              <a:t>사고력 키우기</a:t>
            </a:r>
            <a:r>
              <a:rPr lang="en-US" altLang="ko-KR" sz="2400" b="1" dirty="0" smtClean="0"/>
              <a:t>]</a:t>
            </a:r>
          </a:p>
          <a:p>
            <a:pPr>
              <a:lnSpc>
                <a:spcPct val="120000"/>
              </a:lnSpc>
            </a:pP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1. </a:t>
            </a:r>
            <a:r>
              <a:rPr lang="ko-KR" altLang="en-US" sz="2400" b="1" dirty="0"/>
              <a:t>남북 협력 사업이 활발하게 전개된 시기를 지적하고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그 </a:t>
            </a:r>
            <a:r>
              <a:rPr lang="ko-KR" altLang="en-US" sz="2400" b="1" dirty="0"/>
              <a:t>배경을 설명해 보자</a:t>
            </a:r>
            <a:r>
              <a:rPr lang="en-US" altLang="ko-KR" sz="2400" b="1" dirty="0" smtClean="0"/>
              <a:t>.</a:t>
            </a:r>
          </a:p>
          <a:p>
            <a:pPr fontAlgn="base">
              <a:lnSpc>
                <a:spcPct val="120000"/>
              </a:lnSpc>
            </a:pP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>
                <a:solidFill>
                  <a:srgbClr val="0000FF"/>
                </a:solidFill>
              </a:rPr>
              <a:t>  [</a:t>
            </a:r>
            <a:r>
              <a:rPr lang="ko-KR" altLang="en-US" sz="2400" b="1" dirty="0">
                <a:solidFill>
                  <a:srgbClr val="0000FF"/>
                </a:solidFill>
              </a:rPr>
              <a:t>예시</a:t>
            </a:r>
            <a:r>
              <a:rPr lang="en-US" altLang="ko-KR" sz="2400" b="1" dirty="0">
                <a:solidFill>
                  <a:srgbClr val="0000FF"/>
                </a:solidFill>
              </a:rPr>
              <a:t>] </a:t>
            </a:r>
            <a:r>
              <a:rPr lang="ko-KR" altLang="en-US" sz="2400" b="1" dirty="0">
                <a:solidFill>
                  <a:srgbClr val="0000FF"/>
                </a:solidFill>
              </a:rPr>
              <a:t>김대중</a:t>
            </a:r>
            <a:r>
              <a:rPr lang="en-US" altLang="ko-KR" sz="2400" b="1" dirty="0">
                <a:solidFill>
                  <a:srgbClr val="0000FF"/>
                </a:solidFill>
              </a:rPr>
              <a:t>, </a:t>
            </a:r>
            <a:r>
              <a:rPr lang="ko-KR" altLang="en-US" sz="2400" b="1" dirty="0">
                <a:solidFill>
                  <a:srgbClr val="0000FF"/>
                </a:solidFill>
              </a:rPr>
              <a:t>노무현 정부 시기에 남북 회담 합의서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채택이</a:t>
            </a:r>
            <a:endParaRPr lang="en-US" altLang="ko-KR" sz="2400" b="1" dirty="0" smtClean="0">
              <a:solidFill>
                <a:srgbClr val="0000FF"/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00FF"/>
                </a:solidFill>
              </a:rPr>
              <a:t> </a:t>
            </a:r>
            <a:r>
              <a:rPr lang="en-US" altLang="ko-KR" sz="2400" b="1" dirty="0" smtClean="0">
                <a:solidFill>
                  <a:srgbClr val="0000FF"/>
                </a:solidFill>
              </a:rPr>
              <a:t>       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 </a:t>
            </a:r>
            <a:r>
              <a:rPr lang="ko-KR" altLang="en-US" sz="2400" b="1" dirty="0">
                <a:solidFill>
                  <a:srgbClr val="0000FF"/>
                </a:solidFill>
              </a:rPr>
              <a:t>압도적으로 많았고 이후 남북 관계는 경색되었으나 </a:t>
            </a:r>
            <a:endParaRPr lang="en-US" altLang="ko-KR" sz="2400" b="1" dirty="0" smtClean="0">
              <a:solidFill>
                <a:srgbClr val="0000FF"/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00FF"/>
                </a:solidFill>
              </a:rPr>
              <a:t> </a:t>
            </a:r>
            <a:r>
              <a:rPr lang="en-US" altLang="ko-KR" sz="2400" b="1" dirty="0" smtClean="0">
                <a:solidFill>
                  <a:srgbClr val="0000FF"/>
                </a:solidFill>
              </a:rPr>
              <a:t>        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남북 </a:t>
            </a:r>
            <a:r>
              <a:rPr lang="ko-KR" altLang="en-US" sz="2400" b="1" dirty="0" err="1">
                <a:solidFill>
                  <a:srgbClr val="0000FF"/>
                </a:solidFill>
              </a:rPr>
              <a:t>교역액은</a:t>
            </a:r>
            <a:r>
              <a:rPr lang="ko-KR" altLang="en-US" sz="2400" b="1" dirty="0">
                <a:solidFill>
                  <a:srgbClr val="0000FF"/>
                </a:solidFill>
              </a:rPr>
              <a:t> 지속적으로 증가해 왔다</a:t>
            </a:r>
            <a:r>
              <a:rPr lang="en-US" altLang="ko-KR" sz="2400" b="1" dirty="0">
                <a:solidFill>
                  <a:srgbClr val="0000FF"/>
                </a:solidFill>
              </a:rPr>
              <a:t>. </a:t>
            </a:r>
            <a:r>
              <a:rPr lang="ko-KR" altLang="en-US" sz="2400" b="1" dirty="0">
                <a:solidFill>
                  <a:srgbClr val="0000FF"/>
                </a:solidFill>
              </a:rPr>
              <a:t>남북은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상대방</a:t>
            </a:r>
            <a:endParaRPr lang="en-US" altLang="ko-KR" sz="2400" b="1" dirty="0" smtClean="0">
              <a:solidFill>
                <a:srgbClr val="0000FF"/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00FF"/>
                </a:solidFill>
              </a:rPr>
              <a:t> </a:t>
            </a:r>
            <a:r>
              <a:rPr lang="en-US" altLang="ko-KR" sz="2400" b="1" dirty="0" smtClean="0">
                <a:solidFill>
                  <a:srgbClr val="0000FF"/>
                </a:solidFill>
              </a:rPr>
              <a:t>        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이 </a:t>
            </a:r>
            <a:r>
              <a:rPr lang="ko-KR" altLang="en-US" sz="2400" b="1" dirty="0">
                <a:solidFill>
                  <a:srgbClr val="0000FF"/>
                </a:solidFill>
              </a:rPr>
              <a:t>부족한 것을 서로 보완하면서 자원을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효율적으로</a:t>
            </a:r>
            <a:endParaRPr lang="en-US" altLang="ko-KR" sz="2400" b="1" dirty="0" smtClean="0">
              <a:solidFill>
                <a:srgbClr val="0000FF"/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00FF"/>
                </a:solidFill>
              </a:rPr>
              <a:t> </a:t>
            </a:r>
            <a:r>
              <a:rPr lang="en-US" altLang="ko-KR" sz="2400" b="1" dirty="0" smtClean="0">
                <a:solidFill>
                  <a:srgbClr val="0000FF"/>
                </a:solidFill>
              </a:rPr>
              <a:t>       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 </a:t>
            </a:r>
            <a:r>
              <a:rPr lang="ko-KR" altLang="en-US" sz="2400" b="1" dirty="0">
                <a:solidFill>
                  <a:srgbClr val="0000FF"/>
                </a:solidFill>
              </a:rPr>
              <a:t>이용하는 상호 보완이 필요하며</a:t>
            </a:r>
            <a:r>
              <a:rPr lang="en-US" altLang="ko-KR" sz="2400" b="1" dirty="0">
                <a:solidFill>
                  <a:srgbClr val="0000FF"/>
                </a:solidFill>
              </a:rPr>
              <a:t>, </a:t>
            </a:r>
            <a:r>
              <a:rPr lang="ko-KR" altLang="en-US" sz="2400" b="1" dirty="0">
                <a:solidFill>
                  <a:srgbClr val="0000FF"/>
                </a:solidFill>
              </a:rPr>
              <a:t>경제 협력이 평화 </a:t>
            </a:r>
            <a:endParaRPr lang="en-US" altLang="ko-KR" sz="2400" b="1" dirty="0" smtClean="0">
              <a:solidFill>
                <a:srgbClr val="0000FF"/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00FF"/>
                </a:solidFill>
              </a:rPr>
              <a:t> </a:t>
            </a:r>
            <a:r>
              <a:rPr lang="en-US" altLang="ko-KR" sz="2400" b="1" dirty="0" smtClean="0">
                <a:solidFill>
                  <a:srgbClr val="0000FF"/>
                </a:solidFill>
              </a:rPr>
              <a:t>        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통일로 </a:t>
            </a:r>
            <a:r>
              <a:rPr lang="ko-KR" altLang="en-US" sz="2400" b="1" dirty="0">
                <a:solidFill>
                  <a:srgbClr val="0000FF"/>
                </a:solidFill>
              </a:rPr>
              <a:t>가는 과정이기도 하다</a:t>
            </a:r>
            <a:r>
              <a:rPr lang="en-US" altLang="ko-KR" sz="2400" b="1" dirty="0">
                <a:solidFill>
                  <a:srgbClr val="0000FF"/>
                </a:solidFill>
              </a:rPr>
              <a:t>.</a:t>
            </a:r>
            <a:endParaRPr lang="ko-KR" altLang="en-US" sz="2400" b="1" dirty="0">
              <a:solidFill>
                <a:srgbClr val="0000FF"/>
              </a:solidFill>
            </a:endParaRPr>
          </a:p>
        </p:txBody>
      </p:sp>
      <p:grpSp>
        <p:nvGrpSpPr>
          <p:cNvPr id="20" name="그룹 19"/>
          <p:cNvGrpSpPr/>
          <p:nvPr/>
        </p:nvGrpSpPr>
        <p:grpSpPr>
          <a:xfrm>
            <a:off x="3131840" y="77723"/>
            <a:ext cx="5904656" cy="861774"/>
            <a:chOff x="3059832" y="131728"/>
            <a:chExt cx="5904656" cy="861774"/>
          </a:xfrm>
        </p:grpSpPr>
        <p:sp>
          <p:nvSpPr>
            <p:cNvPr id="21" name="TextBox 20"/>
            <p:cNvSpPr txBox="1"/>
            <p:nvPr/>
          </p:nvSpPr>
          <p:spPr>
            <a:xfrm>
              <a:off x="3059832" y="131728"/>
              <a:ext cx="5904656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4.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북한의 변화와 평화 통일을 위한 노력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남북 화해와 협력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2" name="모서리가 둥근 직사각형 21"/>
            <p:cNvSpPr/>
            <p:nvPr/>
          </p:nvSpPr>
          <p:spPr bwMode="auto">
            <a:xfrm>
              <a:off x="5870996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2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1784091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7"/>
            <a:ext cx="9144000" cy="685128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347864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(355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179512" y="1352957"/>
            <a:ext cx="878497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sz="2400" b="1" dirty="0" smtClean="0"/>
              <a:t>[</a:t>
            </a:r>
            <a:r>
              <a:rPr lang="ko-KR" altLang="en-US" sz="2400" b="1" dirty="0" smtClean="0"/>
              <a:t>사고력 키우기</a:t>
            </a:r>
            <a:r>
              <a:rPr lang="en-US" altLang="ko-KR" sz="2400" b="1" dirty="0" smtClean="0"/>
              <a:t>]</a:t>
            </a:r>
          </a:p>
          <a:p>
            <a:pPr fontAlgn="base">
              <a:lnSpc>
                <a:spcPct val="120000"/>
              </a:lnSpc>
            </a:pPr>
            <a:endParaRPr lang="en-US" altLang="ko-KR" sz="2400" b="1" dirty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/>
              <a:t> 2</a:t>
            </a:r>
            <a:r>
              <a:rPr lang="en-US" altLang="ko-KR" sz="2400" b="1" dirty="0"/>
              <a:t>. </a:t>
            </a:r>
            <a:r>
              <a:rPr lang="ko-KR" altLang="en-US" sz="2400" b="1" dirty="0"/>
              <a:t>가장 대표적인 남북 협력 사업을 선정해 보고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그 이유와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의미를 </a:t>
            </a:r>
            <a:r>
              <a:rPr lang="ko-KR" altLang="en-US" sz="2400" b="1" dirty="0"/>
              <a:t>말해 보자</a:t>
            </a:r>
            <a:r>
              <a:rPr lang="en-US" altLang="ko-KR" sz="2400" b="1" dirty="0" smtClean="0"/>
              <a:t>.</a:t>
            </a:r>
          </a:p>
          <a:p>
            <a:pPr fontAlgn="base">
              <a:lnSpc>
                <a:spcPct val="120000"/>
              </a:lnSpc>
            </a:pP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>
                <a:solidFill>
                  <a:srgbClr val="0000FF"/>
                </a:solidFill>
              </a:rPr>
              <a:t>  [</a:t>
            </a:r>
            <a:r>
              <a:rPr lang="ko-KR" altLang="en-US" sz="2400" b="1" dirty="0">
                <a:solidFill>
                  <a:srgbClr val="0000FF"/>
                </a:solidFill>
              </a:rPr>
              <a:t>예시</a:t>
            </a:r>
            <a:r>
              <a:rPr lang="en-US" altLang="ko-KR" sz="2400" b="1" dirty="0">
                <a:solidFill>
                  <a:srgbClr val="0000FF"/>
                </a:solidFill>
              </a:rPr>
              <a:t>] </a:t>
            </a:r>
            <a:r>
              <a:rPr lang="ko-KR" altLang="en-US" sz="2400" b="1" dirty="0">
                <a:solidFill>
                  <a:srgbClr val="0000FF"/>
                </a:solidFill>
              </a:rPr>
              <a:t>금강산 관광</a:t>
            </a:r>
            <a:r>
              <a:rPr lang="en-US" altLang="ko-KR" sz="2400" b="1" dirty="0">
                <a:solidFill>
                  <a:srgbClr val="0000FF"/>
                </a:solidFill>
              </a:rPr>
              <a:t>, </a:t>
            </a:r>
            <a:r>
              <a:rPr lang="ko-KR" altLang="en-US" sz="2400" b="1" dirty="0">
                <a:solidFill>
                  <a:srgbClr val="0000FF"/>
                </a:solidFill>
              </a:rPr>
              <a:t>개성 공단</a:t>
            </a:r>
            <a:r>
              <a:rPr lang="en-US" altLang="ko-KR" sz="2400" b="1" dirty="0">
                <a:solidFill>
                  <a:srgbClr val="0000FF"/>
                </a:solidFill>
              </a:rPr>
              <a:t>, </a:t>
            </a:r>
            <a:r>
              <a:rPr lang="ko-KR" altLang="en-US" sz="2400" b="1" dirty="0">
                <a:solidFill>
                  <a:srgbClr val="0000FF"/>
                </a:solidFill>
              </a:rPr>
              <a:t>남북 철도 연결이 남북한의 </a:t>
            </a:r>
            <a:endParaRPr lang="en-US" altLang="ko-KR" sz="2400" b="1" dirty="0" smtClean="0">
              <a:solidFill>
                <a:srgbClr val="0000FF"/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00FF"/>
                </a:solidFill>
              </a:rPr>
              <a:t> </a:t>
            </a:r>
            <a:r>
              <a:rPr lang="en-US" altLang="ko-KR" sz="2400" b="1" dirty="0" smtClean="0">
                <a:solidFill>
                  <a:srgbClr val="0000FF"/>
                </a:solidFill>
              </a:rPr>
              <a:t>         3</a:t>
            </a:r>
            <a:r>
              <a:rPr lang="ko-KR" altLang="en-US" sz="2400" b="1" dirty="0">
                <a:solidFill>
                  <a:srgbClr val="0000FF"/>
                </a:solidFill>
              </a:rPr>
              <a:t>대 경협 사업이다</a:t>
            </a:r>
            <a:r>
              <a:rPr lang="en-US" altLang="ko-KR" sz="2400" b="1" dirty="0">
                <a:solidFill>
                  <a:srgbClr val="0000FF"/>
                </a:solidFill>
              </a:rPr>
              <a:t>. </a:t>
            </a:r>
            <a:r>
              <a:rPr lang="ko-KR" altLang="en-US" sz="2400" b="1" dirty="0">
                <a:solidFill>
                  <a:srgbClr val="0000FF"/>
                </a:solidFill>
              </a:rPr>
              <a:t>특히 경의선</a:t>
            </a:r>
            <a:r>
              <a:rPr lang="en-US" altLang="ko-KR" sz="2400" b="1" dirty="0">
                <a:solidFill>
                  <a:srgbClr val="0000FF"/>
                </a:solidFill>
              </a:rPr>
              <a:t>, </a:t>
            </a:r>
            <a:r>
              <a:rPr lang="ko-KR" altLang="en-US" sz="2400" b="1" dirty="0">
                <a:solidFill>
                  <a:srgbClr val="0000FF"/>
                </a:solidFill>
              </a:rPr>
              <a:t>동해선 등 남북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철도</a:t>
            </a:r>
            <a:endParaRPr lang="en-US" altLang="ko-KR" sz="2400" b="1" dirty="0" smtClean="0">
              <a:solidFill>
                <a:srgbClr val="0000FF"/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00FF"/>
                </a:solidFill>
              </a:rPr>
              <a:t> </a:t>
            </a:r>
            <a:r>
              <a:rPr lang="en-US" altLang="ko-KR" sz="2400" b="1" dirty="0" smtClean="0">
                <a:solidFill>
                  <a:srgbClr val="0000FF"/>
                </a:solidFill>
              </a:rPr>
              <a:t>       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 </a:t>
            </a:r>
            <a:r>
              <a:rPr lang="ko-KR" altLang="en-US" sz="2400" b="1" dirty="0">
                <a:solidFill>
                  <a:srgbClr val="0000FF"/>
                </a:solidFill>
              </a:rPr>
              <a:t>연결은 중국 등 제</a:t>
            </a:r>
            <a:r>
              <a:rPr lang="en-US" altLang="ko-KR" sz="2400" b="1" dirty="0">
                <a:solidFill>
                  <a:srgbClr val="0000FF"/>
                </a:solidFill>
              </a:rPr>
              <a:t>3</a:t>
            </a:r>
            <a:r>
              <a:rPr lang="ko-KR" altLang="en-US" sz="2400" b="1" dirty="0">
                <a:solidFill>
                  <a:srgbClr val="0000FF"/>
                </a:solidFill>
              </a:rPr>
              <a:t>국 중개인을 통한 간접 교역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방식에</a:t>
            </a:r>
            <a:endParaRPr lang="en-US" altLang="ko-KR" sz="2400" b="1" dirty="0" smtClean="0">
              <a:solidFill>
                <a:srgbClr val="0000FF"/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00FF"/>
                </a:solidFill>
              </a:rPr>
              <a:t> </a:t>
            </a:r>
            <a:r>
              <a:rPr lang="en-US" altLang="ko-KR" sz="2400" b="1" dirty="0" smtClean="0">
                <a:solidFill>
                  <a:srgbClr val="0000FF"/>
                </a:solidFill>
              </a:rPr>
              <a:t>        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서 </a:t>
            </a:r>
            <a:r>
              <a:rPr lang="ko-KR" altLang="en-US" sz="2400" b="1" dirty="0">
                <a:solidFill>
                  <a:srgbClr val="0000FF"/>
                </a:solidFill>
              </a:rPr>
              <a:t>경협 사업과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남북 간 </a:t>
            </a:r>
            <a:r>
              <a:rPr lang="ko-KR" altLang="en-US" sz="2400" b="1" dirty="0">
                <a:solidFill>
                  <a:srgbClr val="0000FF"/>
                </a:solidFill>
              </a:rPr>
              <a:t>인적 물자 교류 확대를 위한 </a:t>
            </a:r>
            <a:endParaRPr lang="en-US" altLang="ko-KR" sz="2400" b="1" dirty="0" smtClean="0">
              <a:solidFill>
                <a:srgbClr val="0000FF"/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00FF"/>
                </a:solidFill>
              </a:rPr>
              <a:t> </a:t>
            </a:r>
            <a:r>
              <a:rPr lang="en-US" altLang="ko-KR" sz="2400" b="1" dirty="0" smtClean="0">
                <a:solidFill>
                  <a:srgbClr val="0000FF"/>
                </a:solidFill>
              </a:rPr>
              <a:t>        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혈관 </a:t>
            </a:r>
            <a:r>
              <a:rPr lang="ko-KR" altLang="en-US" sz="2400" b="1" dirty="0">
                <a:solidFill>
                  <a:srgbClr val="0000FF"/>
                </a:solidFill>
              </a:rPr>
              <a:t>구실을 할 수 있다</a:t>
            </a:r>
            <a:r>
              <a:rPr lang="en-US" altLang="ko-KR" sz="2400" b="1" dirty="0">
                <a:solidFill>
                  <a:srgbClr val="0000FF"/>
                </a:solidFill>
              </a:rPr>
              <a:t>.</a:t>
            </a:r>
            <a:endParaRPr lang="ko-KR" altLang="en-US" sz="2400" b="1" dirty="0">
              <a:solidFill>
                <a:srgbClr val="0000FF"/>
              </a:solidFill>
            </a:endParaRPr>
          </a:p>
        </p:txBody>
      </p:sp>
      <p:grpSp>
        <p:nvGrpSpPr>
          <p:cNvPr id="20" name="그룹 19"/>
          <p:cNvGrpSpPr/>
          <p:nvPr/>
        </p:nvGrpSpPr>
        <p:grpSpPr>
          <a:xfrm>
            <a:off x="3131840" y="77723"/>
            <a:ext cx="5904656" cy="861774"/>
            <a:chOff x="3059832" y="131728"/>
            <a:chExt cx="5904656" cy="861774"/>
          </a:xfrm>
        </p:grpSpPr>
        <p:sp>
          <p:nvSpPr>
            <p:cNvPr id="21" name="TextBox 20"/>
            <p:cNvSpPr txBox="1"/>
            <p:nvPr/>
          </p:nvSpPr>
          <p:spPr>
            <a:xfrm>
              <a:off x="3059832" y="131728"/>
              <a:ext cx="5904656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4.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북한의 변화와 평화 통일을 위한 노력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남북 화해와 협력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2" name="모서리가 둥근 직사각형 21"/>
            <p:cNvSpPr/>
            <p:nvPr/>
          </p:nvSpPr>
          <p:spPr bwMode="auto">
            <a:xfrm>
              <a:off x="5870996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2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739537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0"/>
            <a:ext cx="9144000" cy="68571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101829" y="2721577"/>
            <a:ext cx="3414387" cy="1643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2800" b="1" dirty="0" smtClean="0">
                <a:solidFill>
                  <a:schemeClr val="accent3">
                    <a:lumMod val="50000"/>
                  </a:schemeClr>
                </a:solidFill>
              </a:rPr>
              <a:t>동북아시아의 역사와 영토 갈등</a:t>
            </a:r>
            <a:endParaRPr lang="en-US" altLang="ko-KR" sz="2800" b="1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ko-KR" sz="2800" b="1" dirty="0" smtClean="0">
                <a:solidFill>
                  <a:schemeClr val="accent3">
                    <a:lumMod val="50000"/>
                  </a:schemeClr>
                </a:solidFill>
              </a:rPr>
              <a:t>                   </a:t>
            </a:r>
            <a:r>
              <a:rPr lang="ko-KR" altLang="en-US" sz="2000" b="1" dirty="0" smtClean="0"/>
              <a:t>입니다</a:t>
            </a:r>
            <a:r>
              <a:rPr lang="en-US" altLang="ko-KR" sz="2000" b="1" dirty="0" smtClean="0"/>
              <a:t>.</a:t>
            </a:r>
            <a:endParaRPr lang="ko-KR" altLang="en-US" sz="2000" b="1" dirty="0"/>
          </a:p>
        </p:txBody>
      </p:sp>
      <p:sp>
        <p:nvSpPr>
          <p:cNvPr id="8" name="모서리가 둥근 직사각형 7"/>
          <p:cNvSpPr/>
          <p:nvPr/>
        </p:nvSpPr>
        <p:spPr bwMode="auto">
          <a:xfrm>
            <a:off x="2699793" y="2852936"/>
            <a:ext cx="357188" cy="357188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b="1" dirty="0" smtClean="0">
                <a:latin typeface="+mj-lt"/>
                <a:ea typeface="맑은 고딕" pitchFamily="50" charset="-127"/>
              </a:rPr>
              <a:t>1</a:t>
            </a:r>
            <a:endParaRPr lang="en-US" altLang="ko-KR" sz="1800" b="1" dirty="0" smtClean="0">
              <a:latin typeface="+mj-lt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83287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80"/>
            <a:ext cx="9144000" cy="6856320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526" y="1990673"/>
            <a:ext cx="531992" cy="352923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4293" y="3462638"/>
            <a:ext cx="545459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151666" y="1916832"/>
            <a:ext cx="5156640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2400" b="1" dirty="0" smtClean="0">
                <a:latin typeface="+mn-ea"/>
              </a:rPr>
              <a:t> </a:t>
            </a:r>
            <a:r>
              <a:rPr lang="en-US" altLang="ko-KR" sz="2400" b="1" dirty="0" smtClean="0"/>
              <a:t>7</a:t>
            </a:r>
            <a:r>
              <a:rPr lang="en-US" altLang="ko-KR" sz="2400" b="1" dirty="0"/>
              <a:t>·</a:t>
            </a:r>
            <a:r>
              <a:rPr lang="en-US" altLang="ko-KR" sz="2400" b="1" dirty="0" smtClean="0"/>
              <a:t>4 </a:t>
            </a:r>
            <a:r>
              <a:rPr lang="ko-KR" altLang="en-US" sz="2400" b="1" dirty="0"/>
              <a:t>남북 공동 성명의 기본 원칙을 통해 바람직한 통일 방안을 파악할 수 있다</a:t>
            </a:r>
            <a:r>
              <a:rPr lang="en-US" altLang="ko-KR" sz="2400" b="1" dirty="0"/>
              <a:t>.</a:t>
            </a:r>
            <a:endParaRPr lang="ko-KR" altLang="en-US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2151664" y="3356992"/>
            <a:ext cx="5300656" cy="1821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</a:t>
            </a:r>
            <a:r>
              <a:rPr lang="en-US" altLang="ko-KR" sz="2400" b="1" dirty="0"/>
              <a:t>1980</a:t>
            </a:r>
            <a:r>
              <a:rPr lang="ko-KR" altLang="en-US" sz="2400" b="1" dirty="0"/>
              <a:t>년대 이후의 남북 교류의 진전 상황을 파악하고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평화 통일을 위한 노력이 계속되어야 함을 이해할 수 있다</a:t>
            </a:r>
            <a:r>
              <a:rPr lang="en-US" altLang="ko-KR" sz="2400" b="1" dirty="0"/>
              <a:t>.</a:t>
            </a:r>
            <a:endParaRPr lang="ko-KR" altLang="en-US" sz="2400" b="1" dirty="0"/>
          </a:p>
        </p:txBody>
      </p:sp>
    </p:spTree>
    <p:extLst>
      <p:ext uri="{BB962C8B-B14F-4D97-AF65-F5344CB8AC3E}">
        <p14:creationId xmlns="" xmlns:p14="http://schemas.microsoft.com/office/powerpoint/2010/main" val="1795644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8"/>
            <a:ext cx="9144000" cy="68563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35696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(352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grpSp>
        <p:nvGrpSpPr>
          <p:cNvPr id="12" name="그룹 11"/>
          <p:cNvGrpSpPr/>
          <p:nvPr/>
        </p:nvGrpSpPr>
        <p:grpSpPr>
          <a:xfrm>
            <a:off x="3131840" y="77723"/>
            <a:ext cx="5904656" cy="861774"/>
            <a:chOff x="3059832" y="131728"/>
            <a:chExt cx="5904656" cy="861774"/>
          </a:xfrm>
        </p:grpSpPr>
        <p:sp>
          <p:nvSpPr>
            <p:cNvPr id="18" name="TextBox 17"/>
            <p:cNvSpPr txBox="1"/>
            <p:nvPr/>
          </p:nvSpPr>
          <p:spPr>
            <a:xfrm>
              <a:off x="3059832" y="131728"/>
              <a:ext cx="5904656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4.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북한의 변화와 평화 통일을 위한 노력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남북 화해와 협력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0" name="모서리가 둥근 직사각형 19"/>
            <p:cNvSpPr/>
            <p:nvPr/>
          </p:nvSpPr>
          <p:spPr bwMode="auto">
            <a:xfrm>
              <a:off x="5870996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2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2987824" y="5949280"/>
            <a:ext cx="35130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 smtClean="0">
                <a:latin typeface="나눔고딕 ExtraBold"/>
                <a:ea typeface="나눔고딕 ExtraBold"/>
              </a:rPr>
              <a:t>▲광고 촬영 중인 북한 무용수와 남한 가수</a:t>
            </a:r>
            <a:endParaRPr lang="ko-KR" altLang="en-US" sz="1050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417" y="1363386"/>
            <a:ext cx="5747933" cy="453654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0258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9592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(352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11560" y="1685590"/>
            <a:ext cx="8064896" cy="2751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70C0"/>
                </a:solidFill>
              </a:rPr>
              <a:t>1. 6·25 </a:t>
            </a:r>
            <a:r>
              <a:rPr lang="ko-KR" altLang="en-US" sz="2400" b="1" dirty="0">
                <a:solidFill>
                  <a:srgbClr val="0070C0"/>
                </a:solidFill>
              </a:rPr>
              <a:t>전쟁 후 남북 갈등 심화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① </a:t>
            </a:r>
            <a:r>
              <a:rPr lang="en-US" altLang="ko-KR" sz="2400" b="1" dirty="0"/>
              <a:t>6·25 </a:t>
            </a:r>
            <a:r>
              <a:rPr lang="ko-KR" altLang="en-US" sz="2400" b="1" dirty="0"/>
              <a:t>전쟁 후</a:t>
            </a:r>
            <a:r>
              <a:rPr lang="en-US" altLang="ko-KR" sz="2400" b="1" dirty="0"/>
              <a:t>(1950</a:t>
            </a:r>
            <a:r>
              <a:rPr lang="ko-KR" altLang="en-US" sz="2400" b="1" dirty="0"/>
              <a:t>년대</a:t>
            </a:r>
            <a:r>
              <a:rPr lang="en-US" altLang="ko-KR" sz="2400" b="1" dirty="0"/>
              <a:t>): </a:t>
            </a:r>
            <a:r>
              <a:rPr lang="ko-KR" altLang="en-US" sz="2400" b="1" dirty="0"/>
              <a:t>남북 간에 적개심 고조</a:t>
            </a:r>
            <a:r>
              <a:rPr lang="en-US" altLang="ko-KR" sz="2400" b="1" dirty="0"/>
              <a:t>,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장기 </a:t>
            </a:r>
            <a:r>
              <a:rPr lang="ko-KR" altLang="en-US" sz="2400" b="1" dirty="0"/>
              <a:t>독재 체제 강화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② </a:t>
            </a:r>
            <a:r>
              <a:rPr lang="en-US" altLang="ko-KR" sz="2400" b="1" dirty="0"/>
              <a:t>4·19 </a:t>
            </a:r>
            <a:r>
              <a:rPr lang="ko-KR" altLang="en-US" sz="2400" b="1" dirty="0"/>
              <a:t>혁명 후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민간 차원의 평화적 통일 운동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③ </a:t>
            </a:r>
            <a:r>
              <a:rPr lang="ko-KR" altLang="en-US" sz="2400" b="1" dirty="0"/>
              <a:t>박정희 군사 정부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승공 통일 강조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강경한 대북 정책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④ </a:t>
            </a:r>
            <a:r>
              <a:rPr lang="ko-KR" altLang="en-US" sz="2400" b="1" dirty="0"/>
              <a:t>북한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남조선 </a:t>
            </a:r>
            <a:r>
              <a:rPr lang="ko-KR" altLang="en-US" sz="2400" b="1" dirty="0" err="1"/>
              <a:t>혁명론</a:t>
            </a:r>
            <a:r>
              <a:rPr lang="ko-KR" altLang="en-US" sz="2400" b="1" dirty="0"/>
              <a:t> 주장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무장 공비 남파</a:t>
            </a:r>
          </a:p>
        </p:txBody>
      </p:sp>
      <p:grpSp>
        <p:nvGrpSpPr>
          <p:cNvPr id="9" name="그룹 8"/>
          <p:cNvGrpSpPr/>
          <p:nvPr/>
        </p:nvGrpSpPr>
        <p:grpSpPr>
          <a:xfrm>
            <a:off x="3131840" y="77723"/>
            <a:ext cx="5904656" cy="861774"/>
            <a:chOff x="3059832" y="131728"/>
            <a:chExt cx="5904656" cy="861774"/>
          </a:xfrm>
        </p:grpSpPr>
        <p:sp>
          <p:nvSpPr>
            <p:cNvPr id="10" name="TextBox 9"/>
            <p:cNvSpPr txBox="1"/>
            <p:nvPr/>
          </p:nvSpPr>
          <p:spPr>
            <a:xfrm>
              <a:off x="3059832" y="131728"/>
              <a:ext cx="5904656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4.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북한의 변화와 평화 통일을 위한 노력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남북 화해와 협력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1" name="모서리가 둥근 직사각형 10"/>
            <p:cNvSpPr/>
            <p:nvPr/>
          </p:nvSpPr>
          <p:spPr bwMode="auto">
            <a:xfrm>
              <a:off x="5870996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2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231302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9592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(352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23528" y="1685590"/>
            <a:ext cx="8784976" cy="319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70C0"/>
                </a:solidFill>
              </a:rPr>
              <a:t>2. </a:t>
            </a:r>
            <a:r>
              <a:rPr lang="en-US" altLang="ko-KR" sz="2400" b="1" dirty="0" smtClean="0">
                <a:solidFill>
                  <a:srgbClr val="0070C0"/>
                </a:solidFill>
              </a:rPr>
              <a:t>7</a:t>
            </a:r>
            <a:r>
              <a:rPr lang="en-US" altLang="ko-KR" sz="2400" b="1" dirty="0">
                <a:solidFill>
                  <a:srgbClr val="0070C0"/>
                </a:solidFill>
              </a:rPr>
              <a:t>·</a:t>
            </a:r>
            <a:r>
              <a:rPr lang="en-US" altLang="ko-KR" sz="2400" b="1" dirty="0" smtClean="0">
                <a:solidFill>
                  <a:srgbClr val="0070C0"/>
                </a:solidFill>
              </a:rPr>
              <a:t>4 </a:t>
            </a:r>
            <a:r>
              <a:rPr lang="ko-KR" altLang="en-US" sz="2400" b="1" dirty="0">
                <a:solidFill>
                  <a:srgbClr val="0070C0"/>
                </a:solidFill>
              </a:rPr>
              <a:t>남북 공동 성명</a:t>
            </a:r>
            <a:r>
              <a:rPr lang="en-US" altLang="ko-KR" sz="2400" b="1" dirty="0">
                <a:solidFill>
                  <a:srgbClr val="0070C0"/>
                </a:solidFill>
              </a:rPr>
              <a:t>, </a:t>
            </a:r>
            <a:r>
              <a:rPr lang="ko-KR" altLang="en-US" sz="2400" b="1" dirty="0">
                <a:solidFill>
                  <a:srgbClr val="0070C0"/>
                </a:solidFill>
              </a:rPr>
              <a:t>남북 평화 통일 원칙 합의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① </a:t>
            </a:r>
            <a:r>
              <a:rPr lang="ko-KR" altLang="en-US" sz="2400" b="1" dirty="0"/>
              <a:t>배경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닉슨 독트린으로 냉전 체제의 완화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남북 대화 시작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② </a:t>
            </a:r>
            <a:r>
              <a:rPr lang="en-US" altLang="ko-KR" sz="2400" b="1" dirty="0" smtClean="0"/>
              <a:t>7</a:t>
            </a:r>
            <a:r>
              <a:rPr lang="en-US" altLang="ko-KR" sz="2400" b="1" dirty="0"/>
              <a:t>·</a:t>
            </a:r>
            <a:r>
              <a:rPr lang="en-US" altLang="ko-KR" sz="2400" b="1" dirty="0" smtClean="0"/>
              <a:t>4 </a:t>
            </a:r>
            <a:r>
              <a:rPr lang="ko-KR" altLang="en-US" sz="2400" b="1" dirty="0"/>
              <a:t>남북 공동 성명</a:t>
            </a:r>
            <a:r>
              <a:rPr lang="en-US" altLang="ko-KR" sz="2400" b="1" dirty="0"/>
              <a:t>(1972): </a:t>
            </a:r>
            <a:r>
              <a:rPr lang="ko-KR" altLang="en-US" sz="2400" b="1" dirty="0"/>
              <a:t>통일 </a:t>
            </a:r>
            <a:r>
              <a:rPr lang="en-US" altLang="ko-KR" sz="2400" b="1" dirty="0"/>
              <a:t>3</a:t>
            </a:r>
            <a:r>
              <a:rPr lang="ko-KR" altLang="en-US" sz="2400" b="1" dirty="0"/>
              <a:t>대 원칙 </a:t>
            </a:r>
            <a:r>
              <a:rPr lang="ko-KR" altLang="en-US" sz="2400" b="1" dirty="0" smtClean="0"/>
              <a:t>발표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(</a:t>
            </a:r>
            <a:r>
              <a:rPr lang="ko-KR" altLang="en-US" sz="2400" b="1" dirty="0"/>
              <a:t>자주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평화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민족 대단결</a:t>
            </a:r>
            <a:r>
              <a:rPr lang="en-US" altLang="ko-KR" sz="2400" b="1" dirty="0"/>
              <a:t>) </a:t>
            </a:r>
            <a:r>
              <a:rPr lang="ko-KR" altLang="en-US" sz="2400" b="1" dirty="0"/>
              <a:t>→ 남북 조절 위원회 </a:t>
            </a:r>
            <a:r>
              <a:rPr lang="ko-KR" altLang="en-US" sz="2400" b="1" dirty="0" smtClean="0"/>
              <a:t>설치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(</a:t>
            </a:r>
            <a:r>
              <a:rPr lang="ko-KR" altLang="en-US" sz="2400" b="1" dirty="0"/>
              <a:t>남한</a:t>
            </a:r>
            <a:r>
              <a:rPr lang="en-US" altLang="ko-KR" sz="2400" b="1" dirty="0"/>
              <a:t>–</a:t>
            </a:r>
            <a:r>
              <a:rPr lang="ko-KR" altLang="en-US" sz="2400" b="1" dirty="0"/>
              <a:t>인구 비례에 의한 남북한 자유 총선거</a:t>
            </a:r>
            <a:r>
              <a:rPr lang="en-US" altLang="ko-KR" sz="2400" b="1" dirty="0"/>
              <a:t>, </a:t>
            </a:r>
            <a:r>
              <a:rPr lang="ko-KR" altLang="en-US" sz="2400" b="1" dirty="0" smtClean="0"/>
              <a:t>북한</a:t>
            </a:r>
            <a:r>
              <a:rPr lang="en-US" altLang="ko-KR" sz="2400" b="1" dirty="0"/>
              <a:t>–</a:t>
            </a:r>
            <a:r>
              <a:rPr lang="ko-KR" altLang="en-US" sz="2400" b="1" dirty="0"/>
              <a:t>남북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연방제 </a:t>
            </a:r>
            <a:r>
              <a:rPr lang="ko-KR" altLang="en-US" sz="2400" b="1" dirty="0"/>
              <a:t>통일</a:t>
            </a:r>
            <a:r>
              <a:rPr lang="en-US" altLang="ko-KR" sz="2400" b="1" dirty="0"/>
              <a:t>)</a:t>
            </a: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③ </a:t>
            </a:r>
            <a:r>
              <a:rPr lang="ko-KR" altLang="en-US" sz="2400" b="1" dirty="0"/>
              <a:t>의의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통일에 관한 최초의 남북 합의</a:t>
            </a:r>
          </a:p>
        </p:txBody>
      </p:sp>
      <p:grpSp>
        <p:nvGrpSpPr>
          <p:cNvPr id="9" name="그룹 8"/>
          <p:cNvGrpSpPr/>
          <p:nvPr/>
        </p:nvGrpSpPr>
        <p:grpSpPr>
          <a:xfrm>
            <a:off x="3131840" y="77723"/>
            <a:ext cx="5904656" cy="861774"/>
            <a:chOff x="3059832" y="131728"/>
            <a:chExt cx="5904656" cy="861774"/>
          </a:xfrm>
        </p:grpSpPr>
        <p:sp>
          <p:nvSpPr>
            <p:cNvPr id="10" name="TextBox 9"/>
            <p:cNvSpPr txBox="1"/>
            <p:nvPr/>
          </p:nvSpPr>
          <p:spPr>
            <a:xfrm>
              <a:off x="3059832" y="131728"/>
              <a:ext cx="5904656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4.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북한의 변화와 평화 통일을 위한 노력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남북 화해와 협력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1" name="모서리가 둥근 직사각형 10"/>
            <p:cNvSpPr/>
            <p:nvPr/>
          </p:nvSpPr>
          <p:spPr bwMode="auto">
            <a:xfrm>
              <a:off x="5870996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2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883260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그림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0"/>
            <a:ext cx="9144000" cy="685632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835696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(352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grpSp>
        <p:nvGrpSpPr>
          <p:cNvPr id="9" name="그룹 8"/>
          <p:cNvGrpSpPr/>
          <p:nvPr/>
        </p:nvGrpSpPr>
        <p:grpSpPr>
          <a:xfrm>
            <a:off x="3131840" y="77723"/>
            <a:ext cx="5904656" cy="861774"/>
            <a:chOff x="3059832" y="131728"/>
            <a:chExt cx="5904656" cy="861774"/>
          </a:xfrm>
        </p:grpSpPr>
        <p:sp>
          <p:nvSpPr>
            <p:cNvPr id="10" name="TextBox 9"/>
            <p:cNvSpPr txBox="1"/>
            <p:nvPr/>
          </p:nvSpPr>
          <p:spPr>
            <a:xfrm>
              <a:off x="3059832" y="131728"/>
              <a:ext cx="5904656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4.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북한의 변화와 평화 통일을 위한 노력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남북 화해와 협력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1" name="모서리가 둥근 직사각형 10"/>
            <p:cNvSpPr/>
            <p:nvPr/>
          </p:nvSpPr>
          <p:spPr bwMode="auto">
            <a:xfrm>
              <a:off x="5870996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2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sp>
        <p:nvSpPr>
          <p:cNvPr id="18" name="직사각형 17"/>
          <p:cNvSpPr/>
          <p:nvPr/>
        </p:nvSpPr>
        <p:spPr>
          <a:xfrm>
            <a:off x="5148064" y="1901614"/>
            <a:ext cx="3672408" cy="2751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2400" b="1" dirty="0"/>
              <a:t>▶ 위 성명에 나타난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통일의 </a:t>
            </a:r>
            <a:r>
              <a:rPr lang="en-US" altLang="ko-KR" sz="2400" b="1" dirty="0"/>
              <a:t>3</a:t>
            </a:r>
            <a:r>
              <a:rPr lang="ko-KR" altLang="en-US" sz="2400" b="1" dirty="0"/>
              <a:t>대 원칙은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무엇일까</a:t>
            </a:r>
            <a:r>
              <a:rPr lang="en-US" altLang="ko-KR" sz="2400" b="1" dirty="0" smtClean="0"/>
              <a:t>?</a:t>
            </a:r>
          </a:p>
          <a:p>
            <a:pPr fontAlgn="base">
              <a:lnSpc>
                <a:spcPct val="120000"/>
              </a:lnSpc>
            </a:pP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>
                <a:solidFill>
                  <a:srgbClr val="0000FF"/>
                </a:solidFill>
              </a:rPr>
              <a:t>  [</a:t>
            </a:r>
            <a:r>
              <a:rPr lang="ko-KR" altLang="en-US" sz="2400" b="1" dirty="0">
                <a:solidFill>
                  <a:srgbClr val="0000FF"/>
                </a:solidFill>
              </a:rPr>
              <a:t>답</a:t>
            </a:r>
            <a:r>
              <a:rPr lang="en-US" altLang="ko-KR" sz="2400" b="1" dirty="0">
                <a:solidFill>
                  <a:srgbClr val="0000FF"/>
                </a:solidFill>
              </a:rPr>
              <a:t>] </a:t>
            </a:r>
            <a:r>
              <a:rPr lang="ko-KR" altLang="en-US" sz="2400" b="1" dirty="0">
                <a:solidFill>
                  <a:srgbClr val="0000FF"/>
                </a:solidFill>
              </a:rPr>
              <a:t>자주</a:t>
            </a:r>
            <a:r>
              <a:rPr lang="en-US" altLang="ko-KR" sz="2400" b="1" dirty="0">
                <a:solidFill>
                  <a:srgbClr val="0000FF"/>
                </a:solidFill>
              </a:rPr>
              <a:t>, </a:t>
            </a:r>
            <a:r>
              <a:rPr lang="ko-KR" altLang="en-US" sz="2400" b="1" dirty="0">
                <a:solidFill>
                  <a:srgbClr val="0000FF"/>
                </a:solidFill>
              </a:rPr>
              <a:t>평화</a:t>
            </a:r>
            <a:r>
              <a:rPr lang="en-US" altLang="ko-KR" sz="2400" b="1" dirty="0">
                <a:solidFill>
                  <a:srgbClr val="0000FF"/>
                </a:solidFill>
              </a:rPr>
              <a:t>,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민족적</a:t>
            </a:r>
            <a:endParaRPr lang="en-US" altLang="ko-KR" sz="2400" b="1" dirty="0" smtClean="0">
              <a:solidFill>
                <a:srgbClr val="0000FF"/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00FF"/>
                </a:solidFill>
              </a:rPr>
              <a:t> </a:t>
            </a:r>
            <a:r>
              <a:rPr lang="en-US" altLang="ko-KR" sz="2400" b="1" dirty="0" smtClean="0">
                <a:solidFill>
                  <a:srgbClr val="0000FF"/>
                </a:solidFill>
              </a:rPr>
              <a:t>    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 </a:t>
            </a:r>
            <a:r>
              <a:rPr lang="ko-KR" altLang="en-US" sz="2400" b="1" dirty="0">
                <a:solidFill>
                  <a:srgbClr val="0000FF"/>
                </a:solidFill>
              </a:rPr>
              <a:t>대단결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09044"/>
            <a:ext cx="4606438" cy="352968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43064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9592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(353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67544" y="1484784"/>
            <a:ext cx="511256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70C0"/>
                </a:solidFill>
              </a:rPr>
              <a:t>3. </a:t>
            </a:r>
            <a:r>
              <a:rPr lang="ko-KR" altLang="en-US" sz="2400" b="1" dirty="0">
                <a:solidFill>
                  <a:srgbClr val="0070C0"/>
                </a:solidFill>
              </a:rPr>
              <a:t>남북 교류의 진전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① </a:t>
            </a:r>
            <a:r>
              <a:rPr lang="ko-KR" altLang="en-US" sz="2400" b="1" dirty="0"/>
              <a:t>전두환 정부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이산가족 고향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방문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예술 </a:t>
            </a:r>
            <a:r>
              <a:rPr lang="ko-KR" altLang="en-US" sz="2400" b="1" dirty="0" err="1"/>
              <a:t>공연단</a:t>
            </a:r>
            <a:r>
              <a:rPr lang="ko-KR" altLang="en-US" sz="2400" b="1" dirty="0"/>
              <a:t> 교환</a:t>
            </a:r>
            <a:r>
              <a:rPr lang="en-US" altLang="ko-KR" sz="2400" b="1" dirty="0"/>
              <a:t>(1985</a:t>
            </a:r>
            <a:r>
              <a:rPr lang="en-US" altLang="ko-KR" sz="2400" b="1" dirty="0" smtClean="0"/>
              <a:t>)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② </a:t>
            </a:r>
            <a:r>
              <a:rPr lang="ko-KR" altLang="en-US" sz="2400" b="1" dirty="0"/>
              <a:t>노태우 정부</a:t>
            </a:r>
            <a:r>
              <a:rPr lang="en-US" altLang="ko-KR" sz="2400" b="1" dirty="0"/>
              <a:t>: </a:t>
            </a:r>
            <a:r>
              <a:rPr lang="ko-KR" altLang="en-US" sz="2400" b="1" dirty="0" err="1"/>
              <a:t>총리급</a:t>
            </a:r>
            <a:r>
              <a:rPr lang="ko-KR" altLang="en-US" sz="2400" b="1" dirty="0"/>
              <a:t> 회담 후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남북 </a:t>
            </a:r>
            <a:r>
              <a:rPr lang="ko-KR" altLang="en-US" sz="2400" b="1" dirty="0"/>
              <a:t>유엔 동시 가입</a:t>
            </a:r>
            <a:r>
              <a:rPr lang="en-US" altLang="ko-KR" sz="2400" b="1" dirty="0"/>
              <a:t>(1991)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→ </a:t>
            </a:r>
            <a:r>
              <a:rPr lang="ko-KR" altLang="en-US" sz="2400" b="1" dirty="0"/>
              <a:t>남북 기본 합의서 </a:t>
            </a:r>
            <a:r>
              <a:rPr lang="ko-KR" altLang="en-US" sz="2400" b="1" dirty="0" smtClean="0"/>
              <a:t>채택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(</a:t>
            </a:r>
            <a:r>
              <a:rPr lang="ko-KR" altLang="en-US" sz="2400" b="1" dirty="0"/>
              <a:t>남북한 정부 간에 이루어진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최초의 </a:t>
            </a:r>
            <a:r>
              <a:rPr lang="ko-KR" altLang="en-US" sz="2400" b="1" dirty="0"/>
              <a:t>공식 합의서</a:t>
            </a:r>
            <a:r>
              <a:rPr lang="en-US" altLang="ko-KR" sz="2400" b="1" dirty="0"/>
              <a:t>)</a:t>
            </a: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③ </a:t>
            </a:r>
            <a:r>
              <a:rPr lang="ko-KR" altLang="en-US" sz="2400" b="1" dirty="0"/>
              <a:t>김영삼 정부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북한의 핵 개발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의혹 </a:t>
            </a:r>
            <a:r>
              <a:rPr lang="ko-KR" altLang="en-US" sz="2400" b="1" dirty="0"/>
              <a:t>등으로 남북 관계 경색</a:t>
            </a:r>
          </a:p>
        </p:txBody>
      </p:sp>
      <p:grpSp>
        <p:nvGrpSpPr>
          <p:cNvPr id="9" name="그룹 8"/>
          <p:cNvGrpSpPr/>
          <p:nvPr/>
        </p:nvGrpSpPr>
        <p:grpSpPr>
          <a:xfrm>
            <a:off x="3131840" y="77723"/>
            <a:ext cx="5904656" cy="861774"/>
            <a:chOff x="3059832" y="131728"/>
            <a:chExt cx="5904656" cy="861774"/>
          </a:xfrm>
        </p:grpSpPr>
        <p:sp>
          <p:nvSpPr>
            <p:cNvPr id="10" name="TextBox 9"/>
            <p:cNvSpPr txBox="1"/>
            <p:nvPr/>
          </p:nvSpPr>
          <p:spPr>
            <a:xfrm>
              <a:off x="3059832" y="131728"/>
              <a:ext cx="5904656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4.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북한의 변화와 평화 통일을 위한 노력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남북 화해와 협력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1" name="모서리가 둥근 직사각형 10"/>
            <p:cNvSpPr/>
            <p:nvPr/>
          </p:nvSpPr>
          <p:spPr bwMode="auto">
            <a:xfrm>
              <a:off x="5870996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2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pic>
        <p:nvPicPr>
          <p:cNvPr id="2" name="그림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975663"/>
            <a:ext cx="3119992" cy="365559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69102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9592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(353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grpSp>
        <p:nvGrpSpPr>
          <p:cNvPr id="9" name="그룹 8"/>
          <p:cNvGrpSpPr/>
          <p:nvPr/>
        </p:nvGrpSpPr>
        <p:grpSpPr>
          <a:xfrm>
            <a:off x="3131840" y="77723"/>
            <a:ext cx="5904656" cy="861774"/>
            <a:chOff x="3059832" y="131728"/>
            <a:chExt cx="5904656" cy="861774"/>
          </a:xfrm>
        </p:grpSpPr>
        <p:sp>
          <p:nvSpPr>
            <p:cNvPr id="10" name="TextBox 9"/>
            <p:cNvSpPr txBox="1"/>
            <p:nvPr/>
          </p:nvSpPr>
          <p:spPr>
            <a:xfrm>
              <a:off x="3059832" y="131728"/>
              <a:ext cx="5904656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4.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북한의 변화와 평화 통일을 위한 노력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남북 화해와 협력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1" name="모서리가 둥근 직사각형 10"/>
            <p:cNvSpPr/>
            <p:nvPr/>
          </p:nvSpPr>
          <p:spPr bwMode="auto">
            <a:xfrm>
              <a:off x="5870996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2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pic>
        <p:nvPicPr>
          <p:cNvPr id="3" name="그림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0485" y="1844824"/>
            <a:ext cx="3616011" cy="320275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79512" y="1341806"/>
            <a:ext cx="5328592" cy="4967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70C0"/>
                </a:solidFill>
              </a:rPr>
              <a:t>4. </a:t>
            </a:r>
            <a:r>
              <a:rPr lang="ko-KR" altLang="en-US" sz="2400" b="1" dirty="0">
                <a:solidFill>
                  <a:srgbClr val="0070C0"/>
                </a:solidFill>
              </a:rPr>
              <a:t>남북 정상 회담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① </a:t>
            </a:r>
            <a:r>
              <a:rPr lang="ko-KR" altLang="en-US" sz="2400" b="1" dirty="0"/>
              <a:t>김대중 정부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대북 화해 협력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정책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정주영 방북</a:t>
            </a:r>
            <a:r>
              <a:rPr lang="en-US" altLang="ko-KR" sz="2400" b="1" dirty="0"/>
              <a:t>(</a:t>
            </a:r>
            <a:r>
              <a:rPr lang="ko-KR" altLang="en-US" sz="2400" b="1" dirty="0"/>
              <a:t>소 떼</a:t>
            </a:r>
            <a:r>
              <a:rPr lang="en-US" altLang="ko-KR" sz="2400" b="1" dirty="0"/>
              <a:t>), </a:t>
            </a:r>
            <a:r>
              <a:rPr lang="ko-KR" altLang="en-US" sz="2400" b="1" dirty="0" smtClean="0"/>
              <a:t>금강산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관광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남북 정상 </a:t>
            </a:r>
            <a:r>
              <a:rPr lang="ko-KR" altLang="en-US" sz="2400" b="1" dirty="0" smtClean="0"/>
              <a:t>회담</a:t>
            </a:r>
            <a:r>
              <a:rPr lang="en-US" altLang="ko-KR" sz="2400" b="1" dirty="0" smtClean="0"/>
              <a:t>(</a:t>
            </a:r>
            <a:r>
              <a:rPr lang="en-US" altLang="ko-KR" sz="2400" b="1" dirty="0"/>
              <a:t>2000) </a:t>
            </a:r>
            <a:r>
              <a:rPr lang="ko-KR" altLang="en-US" sz="2400" b="1" dirty="0" smtClean="0"/>
              <a:t>이후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 </a:t>
            </a:r>
            <a:r>
              <a:rPr lang="en-US" altLang="ko-KR" sz="2400" b="1" dirty="0"/>
              <a:t>6·15 </a:t>
            </a:r>
            <a:r>
              <a:rPr lang="ko-KR" altLang="en-US" sz="2400" b="1" dirty="0"/>
              <a:t>남북 공동 </a:t>
            </a:r>
            <a:r>
              <a:rPr lang="ko-KR" altLang="en-US" sz="2400" b="1" dirty="0" smtClean="0"/>
              <a:t>선언</a:t>
            </a: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② </a:t>
            </a:r>
            <a:r>
              <a:rPr lang="ko-KR" altLang="en-US" sz="2400" b="1" dirty="0"/>
              <a:t>노무현 정부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개성 공단 사업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실현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제</a:t>
            </a:r>
            <a:r>
              <a:rPr lang="en-US" altLang="ko-KR" sz="2400" b="1" dirty="0"/>
              <a:t>2</a:t>
            </a:r>
            <a:r>
              <a:rPr lang="ko-KR" altLang="en-US" sz="2400" b="1" dirty="0"/>
              <a:t>차 남북 정상 회담</a:t>
            </a:r>
            <a:r>
              <a:rPr lang="en-US" altLang="ko-KR" sz="2400" b="1" dirty="0"/>
              <a:t>(2007</a:t>
            </a:r>
            <a:r>
              <a:rPr lang="en-US" altLang="ko-KR" sz="2400" b="1" dirty="0" smtClean="0"/>
              <a:t>),</a:t>
            </a:r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en-US" altLang="ko-KR" sz="2400" b="1" dirty="0"/>
              <a:t>‘</a:t>
            </a:r>
            <a:r>
              <a:rPr lang="ko-KR" altLang="en-US" sz="2400" b="1" dirty="0"/>
              <a:t>남북 관계 발전과 평화 번영을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위한 </a:t>
            </a:r>
            <a:r>
              <a:rPr lang="ko-KR" altLang="en-US" sz="2400" b="1" dirty="0"/>
              <a:t>선언’ 채택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③ </a:t>
            </a:r>
            <a:r>
              <a:rPr lang="ko-KR" altLang="en-US" sz="2400" b="1" dirty="0" err="1"/>
              <a:t>이명박</a:t>
            </a:r>
            <a:r>
              <a:rPr lang="ko-KR" altLang="en-US" sz="2400" b="1" dirty="0"/>
              <a:t> 정부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대북 강경 정책</a:t>
            </a:r>
            <a:r>
              <a:rPr lang="en-US" altLang="ko-KR" sz="2400" b="1" dirty="0"/>
              <a:t>,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북한의 </a:t>
            </a:r>
            <a:r>
              <a:rPr lang="ko-KR" altLang="en-US" sz="2400" b="1" dirty="0" err="1"/>
              <a:t>연평도</a:t>
            </a:r>
            <a:r>
              <a:rPr lang="ko-KR" altLang="en-US" sz="2400" b="1" dirty="0"/>
              <a:t> 포격</a:t>
            </a:r>
            <a:r>
              <a:rPr lang="en-US" altLang="ko-KR" sz="2400" b="1" dirty="0"/>
              <a:t>(2010)</a:t>
            </a:r>
            <a:endParaRPr lang="ko-KR" altLang="en-US" sz="2400" b="1" dirty="0"/>
          </a:p>
        </p:txBody>
      </p:sp>
    </p:spTree>
    <p:extLst>
      <p:ext uri="{BB962C8B-B14F-4D97-AF65-F5344CB8AC3E}">
        <p14:creationId xmlns="" xmlns:p14="http://schemas.microsoft.com/office/powerpoint/2010/main" val="26865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7"/>
            <a:ext cx="9144000" cy="685128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835696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(354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grpSp>
        <p:nvGrpSpPr>
          <p:cNvPr id="9" name="그룹 8"/>
          <p:cNvGrpSpPr/>
          <p:nvPr/>
        </p:nvGrpSpPr>
        <p:grpSpPr>
          <a:xfrm>
            <a:off x="3131840" y="77723"/>
            <a:ext cx="5904656" cy="861774"/>
            <a:chOff x="3059832" y="131728"/>
            <a:chExt cx="5904656" cy="861774"/>
          </a:xfrm>
        </p:grpSpPr>
        <p:sp>
          <p:nvSpPr>
            <p:cNvPr id="10" name="TextBox 9"/>
            <p:cNvSpPr txBox="1"/>
            <p:nvPr/>
          </p:nvSpPr>
          <p:spPr>
            <a:xfrm>
              <a:off x="3059832" y="131728"/>
              <a:ext cx="5904656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4.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북한의 변화와 평화 통일을 위한 노력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남북 화해와 협력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1" name="모서리가 둥근 직사각형 10"/>
            <p:cNvSpPr/>
            <p:nvPr/>
          </p:nvSpPr>
          <p:spPr bwMode="auto">
            <a:xfrm>
              <a:off x="5870996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2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pic>
        <p:nvPicPr>
          <p:cNvPr id="2" name="그림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6752"/>
            <a:ext cx="9144000" cy="476402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82902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4271</TotalTime>
  <Words>797</Words>
  <Application>Microsoft Office PowerPoint</Application>
  <PresentationFormat>화면 슬라이드 쇼(4:3)</PresentationFormat>
  <Paragraphs>126</Paragraphs>
  <Slides>15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15</vt:i4>
      </vt:variant>
    </vt:vector>
  </HeadingPairs>
  <TitlesOfParts>
    <vt:vector size="16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kweni</dc:creator>
  <cp:lastModifiedBy>user</cp:lastModifiedBy>
  <cp:revision>2543</cp:revision>
  <dcterms:created xsi:type="dcterms:W3CDTF">2013-03-25T12:51:11Z</dcterms:created>
  <dcterms:modified xsi:type="dcterms:W3CDTF">2013-12-18T02:26:32Z</dcterms:modified>
</cp:coreProperties>
</file>