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308" r:id="rId6"/>
    <p:sldId id="309" r:id="rId7"/>
    <p:sldId id="310" r:id="rId8"/>
    <p:sldId id="311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-179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고도성장과 사회</a:t>
            </a:r>
            <a:r>
              <a:rPr lang="en-US" altLang="ko-KR" sz="2000" b="1" dirty="0" smtClean="0"/>
              <a:t>·</a:t>
            </a:r>
            <a:r>
              <a:rPr lang="ko-KR" altLang="en-US" sz="2000" b="1" dirty="0" smtClean="0"/>
              <a:t>문화의 변화</a:t>
            </a:r>
            <a:endParaRPr lang="en-US" altLang="ko-KR" sz="2000" b="1" dirty="0" smtClean="0"/>
          </a:p>
          <a:p>
            <a:pPr algn="r">
              <a:lnSpc>
                <a:spcPct val="130000"/>
              </a:lnSpc>
            </a:pPr>
            <a:r>
              <a:rPr lang="ko-KR" altLang="en-US" sz="1600" dirty="0" err="1" smtClean="0"/>
              <a:t>신자유주의와</a:t>
            </a:r>
            <a:r>
              <a:rPr lang="ko-KR" altLang="en-US" sz="1600" dirty="0" smtClean="0"/>
              <a:t> 한국 경제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6471367" y="3522494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2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26" y="2106175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93" y="3534646"/>
            <a:ext cx="545459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51665" y="2032334"/>
            <a:ext cx="5156639" cy="132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00" b="1" dirty="0" smtClean="0">
                <a:latin typeface="+mn-ea"/>
              </a:rPr>
              <a:t> </a:t>
            </a:r>
            <a:r>
              <a:rPr lang="ko-KR" altLang="en-US" sz="2300" b="1" dirty="0" err="1"/>
              <a:t>신자유주의</a:t>
            </a:r>
            <a:r>
              <a:rPr lang="ko-KR" altLang="en-US" sz="2300" b="1" dirty="0"/>
              <a:t> 개념을 이해하고</a:t>
            </a:r>
            <a:r>
              <a:rPr lang="en-US" altLang="ko-KR" sz="2300" b="1" dirty="0"/>
              <a:t>, </a:t>
            </a:r>
            <a:r>
              <a:rPr lang="ko-KR" altLang="en-US" sz="2300" b="1" dirty="0"/>
              <a:t>세계 무역 기구 체제에서 새로운 과제에 직면한 한국 경제 상황을 파악할 수 있다</a:t>
            </a:r>
            <a:r>
              <a:rPr lang="en-US" altLang="ko-KR" sz="2300" b="1" dirty="0"/>
              <a:t>.</a:t>
            </a:r>
            <a:endParaRPr lang="ko-KR" altLang="en-US" sz="23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51664" y="3429000"/>
            <a:ext cx="5300656" cy="1749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 </a:t>
            </a:r>
            <a:r>
              <a:rPr lang="ko-KR" altLang="en-US" sz="2300" b="1" dirty="0"/>
              <a:t>외환 위기로 인한 국제 통화 기금의 구제 금융 요청 사실을 확인하고</a:t>
            </a:r>
            <a:r>
              <a:rPr lang="en-US" altLang="ko-KR" sz="2300" b="1" dirty="0"/>
              <a:t>, </a:t>
            </a:r>
            <a:r>
              <a:rPr lang="ko-KR" altLang="en-US" sz="2300" b="1" dirty="0"/>
              <a:t>외채 상환 과정에 발생한 국민들의 고통을 이해할 수 있다</a:t>
            </a:r>
            <a:r>
              <a:rPr lang="en-US" altLang="ko-KR" sz="2300" b="1" dirty="0"/>
              <a:t>.</a:t>
            </a:r>
            <a:endParaRPr lang="ko-KR" alt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(342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고도성장과 사회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신자유주의와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 한국 경제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48600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77" y="1124744"/>
            <a:ext cx="3988340" cy="543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(342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591281"/>
            <a:ext cx="8712968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시장 개방 압력 확산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관세 및 무역에 관한 일반 협정</a:t>
            </a:r>
            <a:r>
              <a:rPr lang="en-US" altLang="ko-KR" sz="2400" b="1" dirty="0"/>
              <a:t>(GATT): </a:t>
            </a:r>
            <a:r>
              <a:rPr lang="ko-KR" altLang="en-US" sz="2400" b="1" dirty="0"/>
              <a:t>공산품에 한해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무역 </a:t>
            </a:r>
            <a:r>
              <a:rPr lang="ko-KR" altLang="en-US" sz="2400" b="1" dirty="0"/>
              <a:t>장벽 제거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세계 무역 기구</a:t>
            </a:r>
            <a:r>
              <a:rPr lang="en-US" altLang="ko-KR" sz="2400" b="1" dirty="0"/>
              <a:t>(WTO)</a:t>
            </a:r>
            <a:r>
              <a:rPr lang="ko-KR" altLang="en-US" sz="2400" b="1" dirty="0"/>
              <a:t>의 출범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선진 자본주의 국가 </a:t>
            </a:r>
            <a:r>
              <a:rPr lang="en-US" altLang="ko-KR" sz="2400" b="1" dirty="0"/>
              <a:t>7</a:t>
            </a:r>
            <a:r>
              <a:rPr lang="ko-KR" altLang="en-US" sz="2400" b="1" dirty="0" smtClean="0"/>
              <a:t>개국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en-US" altLang="ko-KR" sz="2400" b="1" dirty="0"/>
              <a:t>G7)</a:t>
            </a:r>
            <a:r>
              <a:rPr lang="ko-KR" altLang="en-US" sz="2400" b="1" dirty="0"/>
              <a:t>은 농산물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섬유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철강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지식재산권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금융 등을 포함한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전면적 </a:t>
            </a:r>
            <a:r>
              <a:rPr lang="ko-KR" altLang="en-US" sz="2400" b="1" dirty="0"/>
              <a:t>시장 개방 합의 후 </a:t>
            </a:r>
            <a:r>
              <a:rPr lang="en-US" altLang="ko-KR" sz="2400" b="1" dirty="0"/>
              <a:t>GATT </a:t>
            </a:r>
            <a:r>
              <a:rPr lang="ko-KR" altLang="en-US" sz="2400" b="1" dirty="0"/>
              <a:t>해체 → </a:t>
            </a:r>
            <a:r>
              <a:rPr lang="en-US" altLang="ko-KR" sz="2400" b="1" dirty="0"/>
              <a:t>WTO</a:t>
            </a:r>
            <a:r>
              <a:rPr lang="ko-KR" altLang="en-US" sz="2400" b="1" dirty="0"/>
              <a:t>는 </a:t>
            </a:r>
            <a:r>
              <a:rPr lang="en-US" altLang="ko-KR" sz="2400" b="1" dirty="0"/>
              <a:t>150</a:t>
            </a:r>
            <a:r>
              <a:rPr lang="ko-KR" altLang="en-US" sz="2400" b="1" dirty="0"/>
              <a:t>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회원국에 </a:t>
            </a:r>
            <a:r>
              <a:rPr lang="ko-KR" altLang="en-US" sz="2400" b="1" dirty="0"/>
              <a:t>국가 간 자유 무역 협정</a:t>
            </a:r>
            <a:r>
              <a:rPr lang="en-US" altLang="ko-KR" sz="2400" b="1" dirty="0"/>
              <a:t>(FTA) </a:t>
            </a:r>
            <a:r>
              <a:rPr lang="ko-KR" altLang="en-US" sz="2400" b="1" dirty="0"/>
              <a:t>체결 강요로 </a:t>
            </a:r>
            <a:r>
              <a:rPr lang="ko-KR" altLang="en-US" sz="2400" b="1" dirty="0" smtClean="0"/>
              <a:t>시장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개방 압력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고도성장과 사회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신자유주의와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 한국 경제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48600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(342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67544" y="1628800"/>
            <a:ext cx="8352928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금융 시장 개방과 외환 위기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en-US" altLang="ko-KR" sz="2400" b="1" dirty="0"/>
              <a:t>1980</a:t>
            </a:r>
            <a:r>
              <a:rPr lang="ko-KR" altLang="en-US" sz="2400" b="1" dirty="0"/>
              <a:t>년대 후반에는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저 호황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저유가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저금리</a:t>
            </a:r>
            <a:r>
              <a:rPr lang="en-US" altLang="ko-KR" sz="2400" b="1" dirty="0"/>
              <a:t>·</a:t>
            </a:r>
            <a:r>
              <a:rPr lang="ko-KR" altLang="en-US" sz="2400" b="1" dirty="0" err="1"/>
              <a:t>저달러</a:t>
            </a:r>
            <a:r>
              <a:rPr lang="en-US" altLang="ko-KR" sz="2400" b="1" dirty="0"/>
              <a:t>)</a:t>
            </a:r>
            <a:r>
              <a:rPr lang="ko-KR" altLang="en-US" sz="2400" b="1" dirty="0" smtClean="0"/>
              <a:t>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힘입어 </a:t>
            </a:r>
            <a:r>
              <a:rPr lang="ko-KR" altLang="en-US" sz="2400" b="1" dirty="0"/>
              <a:t>경제 성장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김영삼 정부는 경제 협력 개발 기구</a:t>
            </a:r>
            <a:r>
              <a:rPr lang="en-US" altLang="ko-KR" sz="2400" b="1" dirty="0"/>
              <a:t>(OECD) </a:t>
            </a:r>
            <a:r>
              <a:rPr lang="ko-KR" altLang="en-US" sz="2400" b="1" dirty="0"/>
              <a:t>가입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재벌의 방만한 기업 운영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한보</a:t>
            </a:r>
            <a:r>
              <a:rPr lang="ko-KR" altLang="en-US" sz="2400" b="1" dirty="0"/>
              <a:t> 사태 등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외국 </a:t>
            </a:r>
            <a:r>
              <a:rPr lang="ko-KR" altLang="en-US" sz="2400" b="1" dirty="0" smtClean="0"/>
              <a:t>자본의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이탈 등으로 외환 위기 발생</a:t>
            </a:r>
            <a:r>
              <a:rPr lang="en-US" altLang="ko-KR" sz="2400" b="1" dirty="0"/>
              <a:t>(1997)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국제 통화 기금</a:t>
            </a:r>
            <a:r>
              <a:rPr lang="en-US" altLang="ko-KR" sz="2400" b="1" dirty="0"/>
              <a:t>(IMF)</a:t>
            </a:r>
            <a:r>
              <a:rPr lang="ko-KR" altLang="en-US" sz="2400" b="1" dirty="0"/>
              <a:t>의 긴급 금융 지원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6" name="TextBox 15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고도성장과 사회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신자유주의와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 한국 경제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48600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1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(343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51520" y="1340768"/>
            <a:ext cx="6336704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외환 위기 </a:t>
            </a:r>
            <a:r>
              <a:rPr lang="ko-KR" altLang="en-US" sz="2400" b="1" dirty="0">
                <a:solidFill>
                  <a:srgbClr val="0070C0"/>
                </a:solidFill>
              </a:rPr>
              <a:t>극복과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고통</a:t>
            </a:r>
            <a:endParaRPr lang="ko-KR" altLang="en-US" sz="2400" b="1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김대중 정부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국제 통화 기금</a:t>
            </a:r>
            <a:r>
              <a:rPr lang="en-US" altLang="ko-KR" sz="2400" b="1" dirty="0"/>
              <a:t>(IMF</a:t>
            </a:r>
            <a:r>
              <a:rPr lang="en-US" altLang="ko-KR" sz="2400" b="1" dirty="0" smtClean="0"/>
              <a:t>)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지원금 조기 상환 → 근로자 </a:t>
            </a:r>
            <a:r>
              <a:rPr lang="ko-KR" altLang="en-US" sz="2400" b="1" dirty="0" smtClean="0"/>
              <a:t>대량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해고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일부 은행과 대기업 해외 </a:t>
            </a:r>
            <a:r>
              <a:rPr lang="ko-KR" altLang="en-US" sz="2400" b="1" dirty="0" smtClean="0"/>
              <a:t>매각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노무현 정부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신자유주의</a:t>
            </a:r>
            <a:r>
              <a:rPr lang="ko-KR" altLang="en-US" sz="2400" b="1" dirty="0"/>
              <a:t> 개방 정책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독점 </a:t>
            </a:r>
            <a:r>
              <a:rPr lang="ko-KR" altLang="en-US" sz="2400" b="1" dirty="0"/>
              <a:t>기업에 대한 규제 강화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빈부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격차 </a:t>
            </a:r>
            <a:r>
              <a:rPr lang="ko-KR" altLang="en-US" sz="2400" b="1" dirty="0"/>
              <a:t>해소 노력 → 조세 부담 증가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기업 </a:t>
            </a:r>
            <a:r>
              <a:rPr lang="ko-KR" altLang="en-US" sz="2400" b="1" dirty="0"/>
              <a:t>규제 불만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 err="1"/>
              <a:t>이명박</a:t>
            </a:r>
            <a:r>
              <a:rPr lang="ko-KR" altLang="en-US" sz="2400" b="1" dirty="0"/>
              <a:t> 정부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부자 감세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기업 </a:t>
            </a:r>
            <a:r>
              <a:rPr lang="ko-KR" altLang="en-US" sz="2400" b="1" dirty="0" smtClean="0"/>
              <a:t>규제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완화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친기업적</a:t>
            </a:r>
            <a:r>
              <a:rPr lang="ko-KR" altLang="en-US" sz="2400" b="1" dirty="0"/>
              <a:t> 경제 성장 정책 </a:t>
            </a:r>
            <a:r>
              <a:rPr lang="ko-KR" altLang="en-US" sz="2400" b="1" dirty="0" smtClean="0"/>
              <a:t>추진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대기업 성장 유지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소득 불균형 심화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6" name="TextBox 15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고도성장과 사회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신자유주의와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 한국 경제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48600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28800"/>
            <a:ext cx="3220696" cy="343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(343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51520" y="1700808"/>
            <a:ext cx="5832648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한국 경제의 과제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자유 무역 협정</a:t>
            </a:r>
            <a:r>
              <a:rPr lang="en-US" altLang="ko-KR" sz="2400" b="1" dirty="0"/>
              <a:t>(FTA) </a:t>
            </a:r>
            <a:r>
              <a:rPr lang="ko-KR" altLang="en-US" sz="2400" b="1" dirty="0"/>
              <a:t>체결</a:t>
            </a:r>
            <a:r>
              <a:rPr lang="en-US" altLang="ko-KR" sz="2400" b="1" dirty="0"/>
              <a:t>: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전자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자동차 등 공산품 시장 확대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농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축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수산물 시장 개방 가속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국제 경기 악화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우리나라 수출 시장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어려움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대기업의 소상공업 진출</a:t>
            </a:r>
            <a:r>
              <a:rPr lang="en-US" altLang="ko-KR" sz="2400" b="1" dirty="0"/>
              <a:t>: </a:t>
            </a:r>
            <a:r>
              <a:rPr lang="ko-KR" altLang="en-US" sz="2400" b="1" dirty="0" smtClean="0"/>
              <a:t>경제 민주화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의 </a:t>
            </a:r>
            <a:r>
              <a:rPr lang="ko-KR" altLang="en-US" sz="2400" b="1" dirty="0"/>
              <a:t>과제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6" name="TextBox 15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고도성장과 사회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신자유주의와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 한국 경제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48600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478" y="1774479"/>
            <a:ext cx="2700642" cy="408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(343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6" name="TextBox 15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고도성장과 사회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신자유주의와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 한국 경제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48600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1484784"/>
            <a:ext cx="9198289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649569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산업화에 따른 변화와 그 문제점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780928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4130</TotalTime>
  <Words>453</Words>
  <Application>Microsoft Office PowerPoint</Application>
  <PresentationFormat>화면 슬라이드 쇼(4:3)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kweni</cp:lastModifiedBy>
  <cp:revision>2417</cp:revision>
  <dcterms:created xsi:type="dcterms:W3CDTF">2013-03-25T12:51:11Z</dcterms:created>
  <dcterms:modified xsi:type="dcterms:W3CDTF">2013-10-24T14:49:37Z</dcterms:modified>
</cp:coreProperties>
</file>