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민주화의 진행과 평화적 정권 교체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508104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7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73239"/>
            <a:ext cx="8949616" cy="42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2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241862" y="77723"/>
            <a:ext cx="4794633" cy="769441"/>
            <a:chOff x="4169854" y="131728"/>
            <a:chExt cx="4794633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4333496" y="131728"/>
              <a:ext cx="4630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169854" y="530677"/>
              <a:ext cx="327286" cy="3272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536" y="1484784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1. </a:t>
            </a:r>
            <a:r>
              <a:rPr lang="ko-KR" altLang="en-US" sz="2400" b="1" dirty="0"/>
              <a:t>독재와 정권 연장을 위해 추진된 개헌을 지적해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1</a:t>
            </a:r>
            <a:r>
              <a:rPr lang="ko-KR" altLang="en-US" sz="2400" b="1" dirty="0">
                <a:solidFill>
                  <a:srgbClr val="0000FF"/>
                </a:solidFill>
              </a:rPr>
              <a:t>차의 발췌 개헌과 </a:t>
            </a:r>
            <a:r>
              <a:rPr lang="en-US" altLang="ko-KR" sz="2400" b="1" dirty="0">
                <a:solidFill>
                  <a:srgbClr val="0000FF"/>
                </a:solidFill>
              </a:rPr>
              <a:t>2</a:t>
            </a:r>
            <a:r>
              <a:rPr lang="ko-KR" altLang="en-US" sz="2400" b="1" dirty="0">
                <a:solidFill>
                  <a:srgbClr val="0000FF"/>
                </a:solidFill>
              </a:rPr>
              <a:t>차의 사사오입 개헌은 이승만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정부가 </a:t>
            </a:r>
            <a:r>
              <a:rPr lang="ko-KR" altLang="en-US" sz="2400" b="1" dirty="0">
                <a:solidFill>
                  <a:srgbClr val="0000FF"/>
                </a:solidFill>
              </a:rPr>
              <a:t>정권 연장을 위해 개헌한 것이다</a:t>
            </a:r>
            <a:r>
              <a:rPr lang="en-US" altLang="ko-KR" sz="2400" b="1" dirty="0">
                <a:solidFill>
                  <a:srgbClr val="0000FF"/>
                </a:solidFill>
              </a:rPr>
              <a:t>. 6</a:t>
            </a:r>
            <a:r>
              <a:rPr lang="ko-KR" altLang="en-US" sz="2400" b="1" dirty="0">
                <a:solidFill>
                  <a:srgbClr val="0000FF"/>
                </a:solidFill>
              </a:rPr>
              <a:t>차의 </a:t>
            </a:r>
            <a:r>
              <a:rPr lang="en-US" altLang="ko-KR" sz="2400" b="1" dirty="0">
                <a:solidFill>
                  <a:srgbClr val="0000FF"/>
                </a:solidFill>
              </a:rPr>
              <a:t>3</a:t>
            </a:r>
            <a:r>
              <a:rPr lang="ko-KR" altLang="en-US" sz="2400" b="1" dirty="0">
                <a:solidFill>
                  <a:srgbClr val="0000FF"/>
                </a:solidFill>
              </a:rPr>
              <a:t>선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개헌은 </a:t>
            </a:r>
            <a:r>
              <a:rPr lang="ko-KR" altLang="en-US" sz="2400" b="1" dirty="0">
                <a:solidFill>
                  <a:srgbClr val="0000FF"/>
                </a:solidFill>
              </a:rPr>
              <a:t>박정희의 </a:t>
            </a:r>
            <a:r>
              <a:rPr lang="en-US" altLang="ko-KR" sz="2400" b="1" dirty="0">
                <a:solidFill>
                  <a:srgbClr val="0000FF"/>
                </a:solidFill>
              </a:rPr>
              <a:t>3</a:t>
            </a:r>
            <a:r>
              <a:rPr lang="ko-KR" altLang="en-US" sz="2400" b="1" dirty="0">
                <a:solidFill>
                  <a:srgbClr val="0000FF"/>
                </a:solidFill>
              </a:rPr>
              <a:t>선 가능성을 열어 준 것이고</a:t>
            </a:r>
            <a:r>
              <a:rPr lang="en-US" altLang="ko-KR" sz="2400" b="1" dirty="0">
                <a:solidFill>
                  <a:srgbClr val="0000FF"/>
                </a:solidFill>
              </a:rPr>
              <a:t>, 7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차의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유신 헌법은 정권의 무한정 연장 및 독재 강화를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것이었다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4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241862" y="77723"/>
            <a:ext cx="4794633" cy="769441"/>
            <a:chOff x="4169854" y="131728"/>
            <a:chExt cx="4794633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4333496" y="131728"/>
              <a:ext cx="4630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169854" y="530677"/>
              <a:ext cx="327286" cy="3272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536" y="1884421"/>
            <a:ext cx="8532440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민주화 운동의 성과로 이루어진 개헌을 지적해 보자</a:t>
            </a:r>
            <a:r>
              <a:rPr lang="en-US" altLang="ko-KR" sz="2400" b="1" dirty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3</a:t>
            </a:r>
            <a:r>
              <a:rPr lang="ko-KR" altLang="en-US" sz="2400" b="1" dirty="0">
                <a:solidFill>
                  <a:srgbClr val="0000FF"/>
                </a:solidFill>
              </a:rPr>
              <a:t>차의 내각 책임제 개헌은 </a:t>
            </a:r>
            <a:r>
              <a:rPr lang="en-US" altLang="ko-KR" sz="2400" b="1" dirty="0">
                <a:solidFill>
                  <a:srgbClr val="0000FF"/>
                </a:solidFill>
              </a:rPr>
              <a:t>4·19 </a:t>
            </a:r>
            <a:r>
              <a:rPr lang="ko-KR" altLang="en-US" sz="2400" b="1" dirty="0">
                <a:solidFill>
                  <a:srgbClr val="0000FF"/>
                </a:solidFill>
              </a:rPr>
              <a:t>혁명의 결과로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이루어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진 </a:t>
            </a:r>
            <a:r>
              <a:rPr lang="ko-KR" altLang="en-US" sz="2400" b="1" dirty="0">
                <a:solidFill>
                  <a:srgbClr val="0000FF"/>
                </a:solidFill>
              </a:rPr>
              <a:t>것이며</a:t>
            </a:r>
            <a:r>
              <a:rPr lang="en-US" altLang="ko-KR" sz="2400" b="1" dirty="0">
                <a:solidFill>
                  <a:srgbClr val="0000FF"/>
                </a:solidFill>
              </a:rPr>
              <a:t>, 9</a:t>
            </a:r>
            <a:r>
              <a:rPr lang="ko-KR" altLang="en-US" sz="2400" b="1" dirty="0">
                <a:solidFill>
                  <a:srgbClr val="0000FF"/>
                </a:solidFill>
              </a:rPr>
              <a:t>차의 </a:t>
            </a:r>
            <a:r>
              <a:rPr lang="en-US" altLang="ko-KR" sz="2400" b="1" dirty="0">
                <a:solidFill>
                  <a:srgbClr val="0000FF"/>
                </a:solidFill>
              </a:rPr>
              <a:t>5</a:t>
            </a:r>
            <a:r>
              <a:rPr lang="ko-KR" altLang="en-US" sz="2400" b="1" dirty="0">
                <a:solidFill>
                  <a:srgbClr val="0000FF"/>
                </a:solidFill>
              </a:rPr>
              <a:t>년 단임의 대통령 중심제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개헌은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</a:rPr>
              <a:t>1987</a:t>
            </a:r>
            <a:r>
              <a:rPr lang="ko-KR" altLang="en-US" sz="2400" b="1" dirty="0">
                <a:solidFill>
                  <a:srgbClr val="0000FF"/>
                </a:solidFill>
              </a:rPr>
              <a:t>년 </a:t>
            </a:r>
            <a:r>
              <a:rPr lang="en-US" altLang="ko-KR" sz="2400" b="1" dirty="0">
                <a:solidFill>
                  <a:srgbClr val="0000FF"/>
                </a:solidFill>
              </a:rPr>
              <a:t>6</a:t>
            </a:r>
            <a:r>
              <a:rPr lang="ko-KR" altLang="en-US" sz="2400" b="1" dirty="0">
                <a:solidFill>
                  <a:srgbClr val="0000FF"/>
                </a:solidFill>
              </a:rPr>
              <a:t>월 민주 항쟁의 결과로 이루어진 것이다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한강의 기적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그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빛과 그림자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46263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1916832"/>
            <a:ext cx="515663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ko-KR" altLang="en-US" sz="2400" b="1" dirty="0"/>
              <a:t>노태우 정부의 민주화 정책과 그 한계를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북방 외교의 성과를 확인할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356992"/>
            <a:ext cx="5300656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김영삼 정부에서 </a:t>
            </a:r>
            <a:r>
              <a:rPr lang="ko-KR" altLang="en-US" sz="2400" b="1" dirty="0" err="1"/>
              <a:t>이명박</a:t>
            </a:r>
            <a:r>
              <a:rPr lang="ko-KR" altLang="en-US" sz="2400" b="1" dirty="0"/>
              <a:t> 정부까지의 주요 개혁 정책의 내용을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이에 따라 민주화가 어떻게 진행되어 왔는지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11560" y="4970551"/>
            <a:ext cx="81369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오늘 기쁜 날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차값은</a:t>
            </a:r>
            <a:r>
              <a:rPr lang="ko-KR" altLang="en-US" sz="2400" b="1" dirty="0" smtClean="0"/>
              <a:t> 무료입니다</a:t>
            </a:r>
            <a:r>
              <a:rPr lang="en-US" altLang="ko-KR" sz="2400" b="1" dirty="0" smtClean="0"/>
              <a:t>.”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                         - </a:t>
            </a:r>
            <a:r>
              <a:rPr lang="ko-KR" altLang="en-US" sz="2400" b="1" dirty="0" err="1" smtClean="0"/>
              <a:t>가화다방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주인백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-</a:t>
            </a:r>
            <a:endParaRPr lang="en-US" altLang="ko-KR" sz="2200" b="1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7679" y="1655261"/>
            <a:ext cx="4658577" cy="31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88840"/>
            <a:ext cx="2955376" cy="3867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796155"/>
            <a:ext cx="568863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국민 직선 대통령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노태우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년 단임의 대통령 직선제 개헌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야당의 후보 단일화 실패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노태우 제</a:t>
            </a:r>
            <a:r>
              <a:rPr lang="en-US" altLang="ko-KR" sz="2400" b="1" dirty="0"/>
              <a:t>13</a:t>
            </a:r>
            <a:r>
              <a:rPr lang="ko-KR" altLang="en-US" sz="2400" b="1" dirty="0"/>
              <a:t>대 대통령 당선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여소 </a:t>
            </a:r>
            <a:r>
              <a:rPr lang="ko-KR" altLang="en-US" sz="2400" b="1" dirty="0" err="1"/>
              <a:t>야대</a:t>
            </a:r>
            <a:r>
              <a:rPr lang="ko-KR" altLang="en-US" sz="2400" b="1" dirty="0"/>
              <a:t> 국회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지방 자치제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제한 </a:t>
            </a:r>
            <a:r>
              <a:rPr lang="ko-KR" altLang="en-US" sz="2400" b="1" dirty="0"/>
              <a:t>실시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단체장은 대통령이 </a:t>
            </a:r>
            <a:r>
              <a:rPr lang="ko-KR" altLang="en-US" sz="2400" b="1" dirty="0" smtClean="0"/>
              <a:t>임명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언론 기본법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서울 올림픽 개최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북방 </a:t>
            </a:r>
            <a:r>
              <a:rPr lang="ko-KR" altLang="en-US" sz="2400" b="1" dirty="0"/>
              <a:t>외교 추진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소련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중국과 국교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북한과 </a:t>
            </a:r>
            <a:r>
              <a:rPr lang="ko-KR" altLang="en-US" sz="2400" b="1" dirty="0"/>
              <a:t>유엔 동시 가입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149" y="1700808"/>
            <a:ext cx="2801315" cy="35935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155679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민간 정부의 개혁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김영삼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김영삼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김종필 세력 합당하여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민주 </a:t>
            </a:r>
            <a:r>
              <a:rPr lang="ko-KR" altLang="en-US" sz="2400" b="1" dirty="0"/>
              <a:t>자유당 창당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김영삼 제</a:t>
            </a:r>
            <a:r>
              <a:rPr lang="en-US" altLang="ko-KR" sz="2400" b="1" dirty="0"/>
              <a:t>14</a:t>
            </a:r>
            <a:r>
              <a:rPr lang="ko-KR" altLang="en-US" sz="2400" b="1" dirty="0"/>
              <a:t>대 대통령 당선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지방 자치제 전면 실시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공직자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윤리법 </a:t>
            </a:r>
            <a:r>
              <a:rPr lang="ko-KR" altLang="en-US" sz="2400" b="1" dirty="0"/>
              <a:t>제정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고위 공직자 재산 공개</a:t>
            </a:r>
            <a:r>
              <a:rPr lang="en-US" altLang="ko-KR" sz="2400" b="1" dirty="0" smtClean="0"/>
              <a:t>),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금융 </a:t>
            </a:r>
            <a:r>
              <a:rPr lang="ko-KR" altLang="en-US" sz="2400" b="1" dirty="0"/>
              <a:t>실명제 실시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하나회</a:t>
            </a:r>
            <a:r>
              <a:rPr lang="ko-KR" altLang="en-US" sz="2400" b="1" dirty="0"/>
              <a:t> 해체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역사 </a:t>
            </a:r>
            <a:r>
              <a:rPr lang="ko-KR" altLang="en-US" sz="2400" b="1" dirty="0"/>
              <a:t>바로 세우기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협력 개발 기구</a:t>
            </a:r>
            <a:r>
              <a:rPr lang="en-US" altLang="ko-KR" sz="2400" b="1" dirty="0"/>
              <a:t>(OECD) </a:t>
            </a:r>
            <a:r>
              <a:rPr lang="ko-KR" altLang="en-US" sz="2400" b="1" dirty="0"/>
              <a:t>가입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외환 </a:t>
            </a:r>
            <a:r>
              <a:rPr lang="ko-KR" altLang="en-US" sz="2400" b="1" dirty="0"/>
              <a:t>위기로 국제 통화 기금</a:t>
            </a:r>
            <a:r>
              <a:rPr lang="en-US" altLang="ko-KR" sz="2400" b="1" dirty="0"/>
              <a:t>(IMF)</a:t>
            </a:r>
            <a:r>
              <a:rPr lang="ko-KR" altLang="en-US" sz="2400" b="1" dirty="0"/>
              <a:t>에 지원 요청</a:t>
            </a:r>
          </a:p>
        </p:txBody>
      </p:sp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459" y="1628800"/>
            <a:ext cx="2724013" cy="4055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556792"/>
            <a:ext cx="58326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평화적 정권 교체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김대중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통화 기금 지원금 조기 상환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은행과 </a:t>
            </a:r>
            <a:r>
              <a:rPr lang="ko-KR" altLang="en-US" sz="2400" b="1" dirty="0"/>
              <a:t>기업 외국 자본에 매각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직장인 </a:t>
            </a:r>
            <a:r>
              <a:rPr lang="ko-KR" altLang="en-US" sz="2400" b="1" dirty="0"/>
              <a:t>대량 해고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여성부</a:t>
            </a:r>
            <a:r>
              <a:rPr lang="ko-KR" altLang="en-US" sz="2400" b="1" dirty="0"/>
              <a:t> 신설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 기초 생활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보장법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제주 </a:t>
            </a:r>
            <a:r>
              <a:rPr lang="en-US" altLang="ko-KR" sz="2400" b="1" dirty="0"/>
              <a:t>4·3 </a:t>
            </a:r>
            <a:r>
              <a:rPr lang="ko-KR" altLang="en-US" sz="2400" b="1" dirty="0"/>
              <a:t>사건 진상 조사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대북 화해 협력 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최초로 남북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정상 </a:t>
            </a:r>
            <a:r>
              <a:rPr lang="ko-KR" altLang="en-US" sz="2400" b="1" dirty="0"/>
              <a:t>회담 개최</a:t>
            </a:r>
            <a:r>
              <a:rPr lang="en-US" altLang="ko-KR" sz="2400" b="1" dirty="0"/>
              <a:t>, 6·15 </a:t>
            </a:r>
            <a:r>
              <a:rPr lang="ko-KR" altLang="en-US" sz="2400" b="1" dirty="0"/>
              <a:t>남북 공동 선언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노벨 평화상 수상</a:t>
            </a:r>
          </a:p>
        </p:txBody>
      </p:sp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62012"/>
            <a:ext cx="8839281" cy="37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72816"/>
            <a:ext cx="3924965" cy="2554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628800"/>
            <a:ext cx="788540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서민 대통령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노무현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국민과 함께 하는 민주주의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표방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정경유착 단절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권위주의 </a:t>
            </a:r>
            <a:r>
              <a:rPr lang="ko-KR" altLang="en-US" sz="2400" b="1" dirty="0"/>
              <a:t>청산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대통령 탄핵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보안법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폐지와 </a:t>
            </a:r>
            <a:r>
              <a:rPr lang="ko-KR" altLang="en-US" sz="2400" b="1" dirty="0"/>
              <a:t>사립 </a:t>
            </a:r>
            <a:r>
              <a:rPr lang="ko-KR" altLang="en-US" sz="2400" b="1" dirty="0" err="1"/>
              <a:t>학교법</a:t>
            </a:r>
            <a:r>
              <a:rPr lang="ko-KR" altLang="en-US" sz="2400" b="1" dirty="0"/>
              <a:t> 개정 좌절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행정 </a:t>
            </a:r>
            <a:r>
              <a:rPr lang="ko-KR" altLang="en-US" sz="2400" b="1" dirty="0"/>
              <a:t>수도 건설 특별법 위헌 판결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대북 지원과 협력 사업 지속적으로 </a:t>
            </a:r>
            <a:r>
              <a:rPr lang="ko-KR" altLang="en-US" sz="2400" b="1" dirty="0" smtClean="0"/>
              <a:t>추진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남북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정상 </a:t>
            </a:r>
            <a:r>
              <a:rPr lang="ko-KR" altLang="en-US" sz="2400" b="1" dirty="0"/>
              <a:t>회담 성사</a:t>
            </a:r>
          </a:p>
        </p:txBody>
      </p:sp>
    </p:spTree>
    <p:extLst>
      <p:ext uri="{BB962C8B-B14F-4D97-AF65-F5344CB8AC3E}">
        <p14:creationId xmlns:p14="http://schemas.microsoft.com/office/powerpoint/2010/main" xmlns="" val="1799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민주화의 진행과 평화적 정권 교체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7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54351"/>
            <a:ext cx="4140929" cy="2809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844824"/>
            <a:ext cx="586918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경제 성장 공약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 err="1">
                <a:solidFill>
                  <a:srgbClr val="0070C0"/>
                </a:solidFill>
              </a:rPr>
              <a:t>이명박</a:t>
            </a:r>
            <a:r>
              <a:rPr lang="ko-KR" altLang="en-US" sz="2400" b="1" dirty="0">
                <a:solidFill>
                  <a:srgbClr val="0070C0"/>
                </a:solidFill>
              </a:rPr>
              <a:t>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녹색 성장</a:t>
            </a:r>
            <a:r>
              <a:rPr lang="en-US" altLang="ko-KR" sz="2400" b="1" dirty="0"/>
              <a:t>(4</a:t>
            </a:r>
            <a:r>
              <a:rPr lang="ko-KR" altLang="en-US" sz="2400" b="1" dirty="0"/>
              <a:t>대강 살리기 등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표방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교육 경쟁력 강화 주장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기업 </a:t>
            </a:r>
            <a:r>
              <a:rPr lang="ko-KR" altLang="en-US" sz="2400" b="1" dirty="0"/>
              <a:t>활동 규제 완화와 감세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정책 추진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미 </a:t>
            </a:r>
            <a:r>
              <a:rPr lang="en-US" altLang="ko-KR" sz="2400" b="1" dirty="0"/>
              <a:t>FTA </a:t>
            </a:r>
            <a:r>
              <a:rPr lang="ko-KR" altLang="en-US" sz="2400" b="1" dirty="0"/>
              <a:t>성사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G20 </a:t>
            </a:r>
            <a:r>
              <a:rPr lang="ko-KR" altLang="en-US" sz="2400" b="1" dirty="0"/>
              <a:t>정상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회의 개최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언론 자유 위축</a:t>
            </a:r>
          </a:p>
        </p:txBody>
      </p:sp>
    </p:spTree>
    <p:extLst>
      <p:ext uri="{BB962C8B-B14F-4D97-AF65-F5344CB8AC3E}">
        <p14:creationId xmlns:p14="http://schemas.microsoft.com/office/powerpoint/2010/main" xmlns="" val="41601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677</Words>
  <Application>Microsoft Office PowerPoint</Application>
  <PresentationFormat>화면 슬라이드 쇼(4:3)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2374</cp:revision>
  <dcterms:created xsi:type="dcterms:W3CDTF">2013-03-25T12:51:11Z</dcterms:created>
  <dcterms:modified xsi:type="dcterms:W3CDTF">2013-12-09T04:36:10Z</dcterms:modified>
</cp:coreProperties>
</file>