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300" r:id="rId5"/>
    <p:sldId id="308" r:id="rId6"/>
    <p:sldId id="317" r:id="rId7"/>
    <p:sldId id="318" r:id="rId8"/>
    <p:sldId id="264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08" autoAdjust="0"/>
  </p:normalViewPr>
  <p:slideViewPr>
    <p:cSldViewPr>
      <p:cViewPr>
        <p:scale>
          <a:sx n="105" d="100"/>
          <a:sy n="105" d="100"/>
        </p:scale>
        <p:origin x="-1794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2013-10-24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2013-10-24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7904" y="306896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ko-KR" sz="2000" b="1" dirty="0" smtClean="0"/>
              <a:t>2. </a:t>
            </a:r>
            <a:r>
              <a:rPr lang="ko-KR" altLang="en-US" sz="2000" b="1" dirty="0" smtClean="0"/>
              <a:t>자유 민주주의의 시련과 발전</a:t>
            </a:r>
            <a:endParaRPr lang="en-US" altLang="ko-KR" sz="2000" b="1" dirty="0" smtClean="0"/>
          </a:p>
          <a:p>
            <a:pPr algn="r">
              <a:lnSpc>
                <a:spcPct val="130000"/>
              </a:lnSpc>
            </a:pPr>
            <a:r>
              <a:rPr lang="en-US" altLang="ko-KR" sz="1600" dirty="0" smtClean="0"/>
              <a:t>5</a:t>
            </a:r>
            <a:r>
              <a:rPr lang="en-US" altLang="ko-KR" sz="1600" b="1" dirty="0" smtClean="0">
                <a:solidFill>
                  <a:schemeClr val="tx2">
                    <a:lumMod val="75000"/>
                  </a:schemeClr>
                </a:solidFill>
              </a:rPr>
              <a:t>·</a:t>
            </a:r>
            <a:r>
              <a:rPr lang="en-US" altLang="ko-KR" sz="1600" dirty="0" smtClean="0"/>
              <a:t>18 </a:t>
            </a:r>
            <a:r>
              <a:rPr lang="ko-KR" altLang="en-US" sz="1600" dirty="0" smtClean="0"/>
              <a:t>민주화 운동</a:t>
            </a:r>
            <a:endParaRPr lang="ko-KR" altLang="en-US" sz="1600" dirty="0"/>
          </a:p>
        </p:txBody>
      </p:sp>
      <p:grpSp>
        <p:nvGrpSpPr>
          <p:cNvPr id="10" name="그룹 9"/>
          <p:cNvGrpSpPr/>
          <p:nvPr/>
        </p:nvGrpSpPr>
        <p:grpSpPr>
          <a:xfrm>
            <a:off x="7092280" y="3522494"/>
            <a:ext cx="260873" cy="338554"/>
            <a:chOff x="6381669" y="3444431"/>
            <a:chExt cx="260873" cy="338554"/>
          </a:xfrm>
        </p:grpSpPr>
        <p:sp>
          <p:nvSpPr>
            <p:cNvPr id="11" name="TextBox 10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5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534" y="2494729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301" y="3750670"/>
            <a:ext cx="545459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339753" y="2420888"/>
            <a:ext cx="5156639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300" b="1" dirty="0" smtClean="0">
                <a:latin typeface="+mn-ea"/>
              </a:rPr>
              <a:t> </a:t>
            </a:r>
            <a:r>
              <a:rPr lang="en-US" altLang="ko-KR" sz="2400" b="1" dirty="0"/>
              <a:t>5</a:t>
            </a:r>
            <a:r>
              <a:rPr lang="ko-KR" altLang="en-US" sz="2400" b="1" dirty="0"/>
              <a:t>･</a:t>
            </a:r>
            <a:r>
              <a:rPr lang="en-US" altLang="ko-KR" sz="2400" b="1" dirty="0"/>
              <a:t>18 </a:t>
            </a:r>
            <a:r>
              <a:rPr lang="ko-KR" altLang="en-US" sz="2400" b="1" dirty="0"/>
              <a:t>민주화 운동의 배경을 알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339752" y="3645024"/>
            <a:ext cx="5300656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300" b="1" dirty="0" smtClean="0"/>
              <a:t> </a:t>
            </a:r>
            <a:r>
              <a:rPr lang="en-US" altLang="ko-KR" sz="2400" b="1" dirty="0"/>
              <a:t>5</a:t>
            </a:r>
            <a:r>
              <a:rPr lang="ko-KR" altLang="en-US" sz="2400" b="1" dirty="0"/>
              <a:t>･</a:t>
            </a:r>
            <a:r>
              <a:rPr lang="en-US" altLang="ko-KR" sz="2400" b="1" dirty="0"/>
              <a:t>18 </a:t>
            </a:r>
            <a:r>
              <a:rPr lang="ko-KR" altLang="en-US" sz="2400" b="1" dirty="0"/>
              <a:t>민주화 운동의 성격과 의의를 이해할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(330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7" name="직사각형 16"/>
          <p:cNvSpPr/>
          <p:nvPr/>
        </p:nvSpPr>
        <p:spPr>
          <a:xfrm>
            <a:off x="3923928" y="1652139"/>
            <a:ext cx="5112568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무엇을 보았니 아들아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나는 옥상 위의 저격수들을 보았소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무엇을 들었니 딸들아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나는 난사하는 기관총 소릴 들었소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어디에도 붉은 꽃을 심지 마라</a:t>
            </a:r>
            <a:endParaRPr lang="en-US" altLang="ko-KR" sz="2400" b="1" dirty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여기 망월동 언덕배기에 노여움으로 말하네</a:t>
            </a: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endParaRPr lang="en-US" altLang="ko-KR" sz="2400" b="1" dirty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/>
              <a:t>                       - </a:t>
            </a:r>
            <a:r>
              <a:rPr lang="ko-KR" altLang="en-US" sz="2400" b="1" dirty="0" smtClean="0"/>
              <a:t>정태춘</a:t>
            </a:r>
            <a:r>
              <a:rPr lang="en-US" altLang="ko-KR" sz="2400" b="1" dirty="0" smtClean="0"/>
              <a:t>, </a:t>
            </a:r>
            <a:r>
              <a:rPr lang="en-US" altLang="ko-KR" sz="2400" b="1" dirty="0"/>
              <a:t>‘5·18</a:t>
            </a:r>
            <a:r>
              <a:rPr lang="en-US" altLang="ko-KR" sz="2400" b="1" dirty="0" smtClean="0"/>
              <a:t>’ -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자유 민주주의의 시련과 발전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5·18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민주화 운동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5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52138"/>
            <a:ext cx="3705507" cy="350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(330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92984" y="1700808"/>
            <a:ext cx="4927088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</a:t>
            </a:r>
            <a:r>
              <a:rPr lang="ko-KR" altLang="en-US" sz="2400" b="1" dirty="0">
                <a:solidFill>
                  <a:srgbClr val="0070C0"/>
                </a:solidFill>
              </a:rPr>
              <a:t>서울의 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en-US" altLang="ko-KR" sz="2400" b="1" dirty="0"/>
              <a:t>12·12 </a:t>
            </a:r>
            <a:r>
              <a:rPr lang="ko-KR" altLang="en-US" sz="2400" b="1" dirty="0"/>
              <a:t>사태</a:t>
            </a:r>
            <a:r>
              <a:rPr lang="en-US" altLang="ko-KR" sz="2400" b="1" dirty="0"/>
              <a:t>(1979): </a:t>
            </a:r>
            <a:r>
              <a:rPr lang="ko-KR" altLang="en-US" sz="2400" b="1" dirty="0"/>
              <a:t>전두환 </a:t>
            </a:r>
            <a:r>
              <a:rPr lang="ko-KR" altLang="en-US" sz="2400" b="1" dirty="0" smtClean="0"/>
              <a:t>등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신군부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세력 군권 장악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서울의 봄</a:t>
            </a:r>
            <a:r>
              <a:rPr lang="en-US" altLang="ko-KR" sz="2400" b="1" dirty="0"/>
              <a:t>(1980): </a:t>
            </a:r>
            <a:r>
              <a:rPr lang="ko-KR" altLang="en-US" sz="2400" b="1" dirty="0"/>
              <a:t>유신 철폐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err="1" smtClean="0"/>
              <a:t>신군부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세력 퇴진 요구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서울역 </a:t>
            </a:r>
            <a:r>
              <a:rPr lang="ko-KR" altLang="en-US" sz="2400" b="1" dirty="0"/>
              <a:t>앞 대규모 집회 </a:t>
            </a:r>
            <a:r>
              <a:rPr lang="ko-KR" altLang="en-US" sz="2400" b="1" dirty="0" smtClean="0"/>
              <a:t>→ 자진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해산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사회 혼란 </a:t>
            </a:r>
            <a:r>
              <a:rPr lang="ko-KR" altLang="en-US" sz="2400" b="1" dirty="0" smtClean="0"/>
              <a:t>빌미로</a:t>
            </a:r>
            <a:r>
              <a:rPr lang="en-US" altLang="ko-KR" sz="2400" b="1" dirty="0"/>
              <a:t> </a:t>
            </a:r>
            <a:r>
              <a:rPr lang="ko-KR" altLang="en-US" sz="2400" b="1" dirty="0" err="1" smtClean="0"/>
              <a:t>신군부가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정치 표면에 등장할 것을 우려</a:t>
            </a:r>
            <a:r>
              <a:rPr lang="en-US" altLang="ko-KR" sz="2400" b="1" dirty="0"/>
              <a:t>)</a:t>
            </a:r>
            <a:endParaRPr lang="ko-KR" altLang="en-US" sz="2400" b="1" dirty="0"/>
          </a:p>
        </p:txBody>
      </p:sp>
      <p:grpSp>
        <p:nvGrpSpPr>
          <p:cNvPr id="16" name="그룹 15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21" name="TextBox 20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자유 민주주의의 시련과 발전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5·18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민주화 운동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5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616" y="2276872"/>
            <a:ext cx="3641864" cy="321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0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(330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21" name="그룹 20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22" name="TextBox 21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자유 민주주의의 시련과 발전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5·18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민주화 운동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5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23528" y="1436115"/>
            <a:ext cx="4927088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5·18 </a:t>
            </a:r>
            <a:r>
              <a:rPr lang="ko-KR" altLang="en-US" sz="2400" b="1" dirty="0">
                <a:solidFill>
                  <a:srgbClr val="0070C0"/>
                </a:solidFill>
              </a:rPr>
              <a:t>민주화 운동</a:t>
            </a:r>
            <a:r>
              <a:rPr lang="en-US" altLang="ko-KR" sz="2400" b="1" dirty="0">
                <a:solidFill>
                  <a:srgbClr val="0070C0"/>
                </a:solidFill>
              </a:rPr>
              <a:t>(1980)</a:t>
            </a:r>
            <a:r>
              <a:rPr lang="en-US" altLang="ko-KR" sz="2400" b="1" dirty="0"/>
              <a:t>: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err="1" smtClean="0"/>
              <a:t>신군부의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비상계엄 전국 확대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실시 </a:t>
            </a:r>
            <a:r>
              <a:rPr lang="ko-KR" altLang="en-US" sz="2400" b="1" dirty="0"/>
              <a:t>→ 광주의 민주화 시위 </a:t>
            </a:r>
            <a:r>
              <a:rPr lang="ko-KR" altLang="en-US" sz="2400" b="1" dirty="0" smtClean="0"/>
              <a:t>과잉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/>
              <a:t>탄압</a:t>
            </a:r>
            <a:r>
              <a:rPr lang="en-US" altLang="ko-KR" sz="2400" b="1" dirty="0"/>
              <a:t>(5. 18.) </a:t>
            </a:r>
            <a:r>
              <a:rPr lang="ko-KR" altLang="en-US" sz="2400" b="1" dirty="0"/>
              <a:t>→ 계엄군 </a:t>
            </a:r>
            <a:r>
              <a:rPr lang="ko-KR" altLang="en-US" sz="2400" b="1" dirty="0" smtClean="0"/>
              <a:t>시위대에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/>
              <a:t>발포 → </a:t>
            </a:r>
            <a:r>
              <a:rPr lang="ko-KR" altLang="en-US" sz="2400" b="1" dirty="0" err="1"/>
              <a:t>시민군</a:t>
            </a:r>
            <a:r>
              <a:rPr lang="ko-KR" altLang="en-US" sz="2400" b="1" dirty="0"/>
              <a:t> 조직 → 시민 </a:t>
            </a:r>
            <a:r>
              <a:rPr lang="ko-KR" altLang="en-US" sz="2400" b="1" dirty="0" smtClean="0"/>
              <a:t>수습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/>
              <a:t>대책 위원회 구성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자발적 무기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회수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평화적 협상 요구</a:t>
            </a:r>
            <a:r>
              <a:rPr lang="en-US" altLang="ko-KR" sz="2400" b="1" dirty="0"/>
              <a:t>(5. 22.)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→ </a:t>
            </a:r>
            <a:r>
              <a:rPr lang="ko-KR" altLang="en-US" sz="2400" b="1" dirty="0"/>
              <a:t>계엄군의 무력 진압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전남 </a:t>
            </a:r>
            <a:r>
              <a:rPr lang="ko-KR" altLang="en-US" sz="2400" b="1" dirty="0" smtClean="0"/>
              <a:t>도청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/>
              <a:t>장악</a:t>
            </a:r>
            <a:r>
              <a:rPr lang="en-US" altLang="ko-KR" sz="2400" b="1" dirty="0"/>
              <a:t>(5. 27.)</a:t>
            </a:r>
            <a:endParaRPr lang="ko-KR" altLang="en-US" sz="2400" b="1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838" y="1484784"/>
            <a:ext cx="3351626" cy="476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9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(331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1158297"/>
            <a:ext cx="8640960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전두환 군사 정부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국회 해산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국가 보위 비상 대책 위원회 구성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공포 </a:t>
            </a:r>
            <a:r>
              <a:rPr lang="ko-KR" altLang="en-US" sz="2400" b="1" dirty="0" smtClean="0"/>
              <a:t>분위기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조성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정치인 활동 통제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언론 통폐합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삼청교육대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전두환은 최규하를 사임시키고 통일 주체 국민 회의를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통해 </a:t>
            </a:r>
            <a:r>
              <a:rPr lang="ko-KR" altLang="en-US" sz="2400" b="1" dirty="0"/>
              <a:t>제</a:t>
            </a:r>
            <a:r>
              <a:rPr lang="en-US" altLang="ko-KR" sz="2400" b="1" dirty="0"/>
              <a:t>11</a:t>
            </a:r>
            <a:r>
              <a:rPr lang="ko-KR" altLang="en-US" sz="2400" b="1" dirty="0"/>
              <a:t>대 대통령 당선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선거인단에 의한 </a:t>
            </a:r>
            <a:r>
              <a:rPr lang="en-US" altLang="ko-KR" sz="2400" b="1" dirty="0"/>
              <a:t>7</a:t>
            </a:r>
            <a:r>
              <a:rPr lang="ko-KR" altLang="en-US" sz="2400" b="1" dirty="0"/>
              <a:t>년 단임의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대통령제 </a:t>
            </a:r>
            <a:r>
              <a:rPr lang="ko-KR" altLang="en-US" sz="2400" b="1" dirty="0"/>
              <a:t>개헌 → 제</a:t>
            </a:r>
            <a:r>
              <a:rPr lang="en-US" altLang="ko-KR" sz="2400" b="1" dirty="0"/>
              <a:t>12</a:t>
            </a:r>
            <a:r>
              <a:rPr lang="ko-KR" altLang="en-US" sz="2400" b="1" dirty="0"/>
              <a:t>대 대통령 </a:t>
            </a:r>
            <a:r>
              <a:rPr lang="ko-KR" altLang="en-US" sz="2400" b="1" dirty="0" smtClean="0"/>
              <a:t>당선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5·18 </a:t>
            </a:r>
            <a:r>
              <a:rPr lang="ko-KR" altLang="en-US" sz="2400" b="1" dirty="0">
                <a:solidFill>
                  <a:srgbClr val="0070C0"/>
                </a:solidFill>
              </a:rPr>
              <a:t>민주화 운동의 의의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en-US" altLang="ko-KR" sz="2400" b="1" dirty="0"/>
              <a:t>1980</a:t>
            </a:r>
            <a:r>
              <a:rPr lang="ko-KR" altLang="en-US" sz="2400" b="1" dirty="0"/>
              <a:t>년대 민주화 운동의 토대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반미 운동의 시작 계기</a:t>
            </a:r>
            <a:r>
              <a:rPr lang="en-US" altLang="ko-KR" sz="2400" b="1" dirty="0"/>
              <a:t>: </a:t>
            </a:r>
            <a:r>
              <a:rPr lang="ko-KR" altLang="en-US" sz="2400" b="1" dirty="0" err="1"/>
              <a:t>신군부의</a:t>
            </a:r>
            <a:r>
              <a:rPr lang="ko-KR" altLang="en-US" sz="2400" b="1" dirty="0"/>
              <a:t> 권력 장악은 미국의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묵인이라는 </a:t>
            </a:r>
            <a:r>
              <a:rPr lang="ko-KR" altLang="en-US" sz="2400" b="1" dirty="0"/>
              <a:t>인식 → 부산 미국 문화원 방화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서울 미국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문화원 </a:t>
            </a:r>
            <a:r>
              <a:rPr lang="ko-KR" altLang="en-US" sz="2400" b="1" dirty="0"/>
              <a:t>점거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22" name="TextBox 21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자유 민주주의의 시련과 발전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5·18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민주화 운동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5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16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(331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21" name="그룹 20"/>
          <p:cNvGrpSpPr/>
          <p:nvPr/>
        </p:nvGrpSpPr>
        <p:grpSpPr>
          <a:xfrm>
            <a:off x="3131840" y="77723"/>
            <a:ext cx="5904656" cy="861774"/>
            <a:chOff x="3059832" y="131728"/>
            <a:chExt cx="5904656" cy="861774"/>
          </a:xfrm>
        </p:grpSpPr>
        <p:sp>
          <p:nvSpPr>
            <p:cNvPr id="22" name="TextBox 21"/>
            <p:cNvSpPr txBox="1"/>
            <p:nvPr/>
          </p:nvSpPr>
          <p:spPr>
            <a:xfrm>
              <a:off x="3059832" y="131728"/>
              <a:ext cx="59046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자유 민주주의의 시련과 발전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en-US" altLang="ko-KR" sz="2600" b="1" dirty="0" smtClean="0">
                  <a:solidFill>
                    <a:schemeClr val="tx2">
                      <a:lumMod val="75000"/>
                    </a:schemeClr>
                  </a:solidFill>
                </a:rPr>
                <a:t>5·18 </a:t>
              </a:r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민주화 운동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 bwMode="auto">
            <a:xfrm>
              <a:off x="587099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5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872"/>
            <a:ext cx="9144000" cy="433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53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01829" y="2793585"/>
            <a:ext cx="341438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6</a:t>
            </a: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월 민주 항쟁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2699793" y="2924944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6</a:t>
            </a:r>
            <a:endParaRPr lang="en-US" altLang="ko-KR" sz="1800" b="1" dirty="0" smtClean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4026</TotalTime>
  <Words>371</Words>
  <Application>Microsoft Office PowerPoint</Application>
  <PresentationFormat>화면 슬라이드 쇼(4:3)</PresentationFormat>
  <Paragraphs>66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kweni</cp:lastModifiedBy>
  <cp:revision>2311</cp:revision>
  <dcterms:created xsi:type="dcterms:W3CDTF">2013-03-25T12:51:11Z</dcterms:created>
  <dcterms:modified xsi:type="dcterms:W3CDTF">2013-10-24T14:35:15Z</dcterms:modified>
</cp:coreProperties>
</file>