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300" r:id="rId5"/>
    <p:sldId id="308" r:id="rId6"/>
    <p:sldId id="317" r:id="rId7"/>
    <p:sldId id="318" r:id="rId8"/>
    <p:sldId id="264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08" autoAdjust="0"/>
  </p:normalViewPr>
  <p:slideViewPr>
    <p:cSldViewPr>
      <p:cViewPr>
        <p:scale>
          <a:sx n="105" d="100"/>
          <a:sy n="105" d="100"/>
        </p:scale>
        <p:origin x="-1794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7904" y="306896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ko-KR" sz="2000" b="1" dirty="0" smtClean="0"/>
              <a:t>2. </a:t>
            </a:r>
            <a:r>
              <a:rPr lang="ko-KR" altLang="en-US" sz="2000" b="1" dirty="0" smtClean="0"/>
              <a:t>자유 민주주의의 시련과 발전</a:t>
            </a:r>
            <a:endParaRPr lang="en-US" altLang="ko-KR" sz="2000" b="1" dirty="0" smtClean="0"/>
          </a:p>
          <a:p>
            <a:pPr algn="r">
              <a:lnSpc>
                <a:spcPct val="130000"/>
              </a:lnSpc>
            </a:pPr>
            <a:r>
              <a:rPr lang="en-US" altLang="ko-KR" sz="1600" dirty="0" smtClean="0"/>
              <a:t>5</a:t>
            </a:r>
            <a:r>
              <a:rPr lang="en-US" altLang="ko-KR" sz="1600" b="1" dirty="0" smtClean="0"/>
              <a:t>·</a:t>
            </a:r>
            <a:r>
              <a:rPr lang="en-US" altLang="ko-KR" sz="1600" dirty="0" smtClean="0"/>
              <a:t>16 </a:t>
            </a:r>
            <a:r>
              <a:rPr lang="ko-KR" altLang="en-US" sz="1600" dirty="0" smtClean="0"/>
              <a:t>군사 정변과 자유 민주주의의 시련</a:t>
            </a:r>
            <a:endParaRPr lang="ko-KR" altLang="en-US" sz="1600" dirty="0"/>
          </a:p>
        </p:txBody>
      </p:sp>
      <p:grpSp>
        <p:nvGrpSpPr>
          <p:cNvPr id="10" name="그룹 9"/>
          <p:cNvGrpSpPr/>
          <p:nvPr/>
        </p:nvGrpSpPr>
        <p:grpSpPr>
          <a:xfrm>
            <a:off x="5031207" y="3522494"/>
            <a:ext cx="260873" cy="338554"/>
            <a:chOff x="6381669" y="3444431"/>
            <a:chExt cx="260873" cy="338554"/>
          </a:xfrm>
        </p:grpSpPr>
        <p:sp>
          <p:nvSpPr>
            <p:cNvPr id="11" name="TextBox 10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3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526" y="2134689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293" y="4183758"/>
            <a:ext cx="545459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51665" y="2060848"/>
            <a:ext cx="5156639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300" b="1" dirty="0" smtClean="0">
                <a:latin typeface="+mn-ea"/>
              </a:rPr>
              <a:t> </a:t>
            </a:r>
            <a:r>
              <a:rPr lang="en-US" altLang="ko-KR" sz="2400" b="1" dirty="0"/>
              <a:t>5·16 </a:t>
            </a:r>
            <a:r>
              <a:rPr lang="ko-KR" altLang="en-US" sz="2400" b="1" dirty="0"/>
              <a:t>군사 정변의 </a:t>
            </a:r>
            <a:r>
              <a:rPr lang="ko-KR" altLang="en-US" sz="2400" b="1" dirty="0" smtClean="0"/>
              <a:t>정치</a:t>
            </a:r>
            <a:r>
              <a:rPr lang="en-US" altLang="ko-KR" sz="2400" b="1" dirty="0"/>
              <a:t>·</a:t>
            </a:r>
            <a:r>
              <a:rPr lang="ko-KR" altLang="en-US" sz="2400" b="1" dirty="0" smtClean="0"/>
              <a:t>사회적 </a:t>
            </a:r>
            <a:r>
              <a:rPr lang="ko-KR" altLang="en-US" sz="2400" b="1" dirty="0"/>
              <a:t>배경과 정변의 주체 및 성격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그리고 </a:t>
            </a:r>
            <a:r>
              <a:rPr lang="en-US" altLang="ko-KR" sz="2400" b="1" dirty="0"/>
              <a:t>1960</a:t>
            </a:r>
            <a:r>
              <a:rPr lang="ko-KR" altLang="en-US" sz="2400" b="1" dirty="0"/>
              <a:t>년대에 박정희 정부가 성립된 과정을 파악할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151664" y="4078112"/>
            <a:ext cx="530065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300" b="1" dirty="0" smtClean="0"/>
              <a:t> </a:t>
            </a:r>
            <a:r>
              <a:rPr lang="ko-KR" altLang="en-US" sz="2400" b="1" dirty="0" smtClean="0"/>
              <a:t>한</a:t>
            </a:r>
            <a:r>
              <a:rPr lang="en-US" altLang="ko-KR" sz="2400" b="1" dirty="0"/>
              <a:t>·</a:t>
            </a:r>
            <a:r>
              <a:rPr lang="ko-KR" altLang="en-US" sz="2400" b="1" dirty="0" smtClean="0"/>
              <a:t>일 </a:t>
            </a:r>
            <a:r>
              <a:rPr lang="ko-KR" altLang="en-US" sz="2400" b="1" dirty="0"/>
              <a:t>협정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베트남 파병</a:t>
            </a:r>
            <a:r>
              <a:rPr lang="en-US" altLang="ko-KR" sz="2400" b="1" dirty="0"/>
              <a:t>, 3</a:t>
            </a:r>
            <a:r>
              <a:rPr lang="ko-KR" altLang="en-US" sz="2400" b="1" dirty="0"/>
              <a:t>선 개헌이 역사에 미친 영향을 알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(326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131840" y="77723"/>
            <a:ext cx="5904656" cy="784830"/>
            <a:chOff x="3059832" y="131728"/>
            <a:chExt cx="5904656" cy="784830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31728"/>
              <a:ext cx="5904656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자유 민주주의의 시련과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en-US" altLang="ko-KR" sz="2300" b="1" dirty="0" smtClean="0">
                  <a:solidFill>
                    <a:schemeClr val="tx2">
                      <a:lumMod val="75000"/>
                    </a:schemeClr>
                  </a:solidFill>
                </a:rPr>
                <a:t>5·16 </a:t>
              </a:r>
              <a:r>
                <a:rPr lang="ko-KR" altLang="en-US" sz="2300" b="1" dirty="0" smtClean="0">
                  <a:solidFill>
                    <a:schemeClr val="tx2">
                      <a:lumMod val="75000"/>
                    </a:schemeClr>
                  </a:solidFill>
                </a:rPr>
                <a:t>군사 정변과 자유 민주주의의 시련</a:t>
              </a:r>
              <a:endParaRPr lang="ko-KR" altLang="en-US" sz="23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3261858" y="548680"/>
              <a:ext cx="302030" cy="30203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7" name="직사각형 16"/>
          <p:cNvSpPr/>
          <p:nvPr/>
        </p:nvSpPr>
        <p:spPr>
          <a:xfrm>
            <a:off x="3851920" y="1263648"/>
            <a:ext cx="5112568" cy="5333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en-US" altLang="ko-KR" sz="2200" b="1" dirty="0" smtClean="0"/>
              <a:t>1. </a:t>
            </a:r>
            <a:r>
              <a:rPr lang="ko-KR" altLang="en-US" sz="2200" b="1" dirty="0" smtClean="0"/>
              <a:t>반공을 제</a:t>
            </a:r>
            <a:r>
              <a:rPr lang="en-US" altLang="ko-KR" sz="2200" b="1" dirty="0" smtClean="0"/>
              <a:t>1</a:t>
            </a:r>
            <a:r>
              <a:rPr lang="ko-KR" altLang="en-US" sz="2200" b="1" dirty="0" smtClean="0"/>
              <a:t>의 국시</a:t>
            </a:r>
            <a:r>
              <a:rPr lang="en-US" altLang="ko-KR" sz="2200" b="1" dirty="0" smtClean="0"/>
              <a:t>(</a:t>
            </a:r>
            <a:r>
              <a:rPr lang="ko-KR" altLang="en-US" sz="2200" b="1" dirty="0" smtClean="0"/>
              <a:t>國是</a:t>
            </a:r>
            <a:r>
              <a:rPr lang="en-US" altLang="ko-KR" sz="2200" b="1" dirty="0" smtClean="0"/>
              <a:t>)</a:t>
            </a:r>
            <a:r>
              <a:rPr lang="ko-KR" altLang="en-US" sz="2200" b="1" dirty="0" smtClean="0"/>
              <a:t>로 한다</a:t>
            </a:r>
            <a:r>
              <a:rPr lang="en-US" altLang="ko-KR" sz="22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200" b="1" dirty="0" smtClean="0"/>
              <a:t>2. </a:t>
            </a:r>
            <a:r>
              <a:rPr lang="ko-KR" altLang="en-US" sz="2200" b="1" dirty="0" smtClean="0"/>
              <a:t>미국 및 자유 우방과의 유대를</a:t>
            </a:r>
            <a:endParaRPr lang="en-US" altLang="ko-KR" sz="22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200" b="1" dirty="0"/>
              <a:t> </a:t>
            </a:r>
            <a:r>
              <a:rPr lang="ko-KR" altLang="en-US" sz="2200" b="1" dirty="0" smtClean="0"/>
              <a:t> 공고히 한다</a:t>
            </a:r>
            <a:r>
              <a:rPr lang="en-US" altLang="ko-KR" sz="22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200" b="1" dirty="0" smtClean="0"/>
              <a:t>3. </a:t>
            </a:r>
            <a:r>
              <a:rPr lang="ko-KR" altLang="en-US" sz="2200" b="1" dirty="0" smtClean="0"/>
              <a:t>부패와 구악을 일소하고 도의와</a:t>
            </a:r>
            <a:endParaRPr lang="en-US" altLang="ko-KR" sz="22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200" b="1" dirty="0"/>
              <a:t> </a:t>
            </a:r>
            <a:r>
              <a:rPr lang="ko-KR" altLang="en-US" sz="2200" b="1" dirty="0" smtClean="0"/>
              <a:t> 민족정기를 바로잡는다</a:t>
            </a:r>
            <a:r>
              <a:rPr lang="en-US" altLang="ko-KR" sz="22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200" b="1" dirty="0" smtClean="0"/>
              <a:t>4. </a:t>
            </a:r>
            <a:r>
              <a:rPr lang="ko-KR" altLang="en-US" sz="2200" b="1" dirty="0" smtClean="0"/>
              <a:t>민생고를 해결하고 국가 자주 경제</a:t>
            </a:r>
            <a:endParaRPr lang="en-US" altLang="ko-KR" sz="22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200" b="1" dirty="0"/>
              <a:t> </a:t>
            </a:r>
            <a:r>
              <a:rPr lang="ko-KR" altLang="en-US" sz="2200" b="1" dirty="0" smtClean="0"/>
              <a:t> 재건에 총력을 기울인다</a:t>
            </a:r>
            <a:r>
              <a:rPr lang="en-US" altLang="ko-KR" sz="22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200" b="1" dirty="0" smtClean="0"/>
              <a:t>5. </a:t>
            </a:r>
            <a:r>
              <a:rPr lang="ko-KR" altLang="en-US" sz="2200" b="1" dirty="0" smtClean="0"/>
              <a:t>통일을 위하여 공산주의와 대결할</a:t>
            </a:r>
            <a:endParaRPr lang="en-US" altLang="ko-KR" sz="22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200" b="1" dirty="0"/>
              <a:t> </a:t>
            </a:r>
            <a:r>
              <a:rPr lang="ko-KR" altLang="en-US" sz="2200" b="1" dirty="0" smtClean="0"/>
              <a:t> 실력 배양에 힘쓴다</a:t>
            </a:r>
            <a:r>
              <a:rPr lang="en-US" altLang="ko-KR" sz="22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200" b="1" dirty="0" smtClean="0"/>
              <a:t>6. </a:t>
            </a:r>
            <a:r>
              <a:rPr lang="ko-KR" altLang="en-US" sz="2200" b="1" dirty="0" smtClean="0"/>
              <a:t>과업이 성취되면 양심적인 정치인</a:t>
            </a:r>
            <a:endParaRPr lang="en-US" altLang="ko-KR" sz="22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200" b="1" dirty="0"/>
              <a:t> </a:t>
            </a:r>
            <a:r>
              <a:rPr lang="ko-KR" altLang="en-US" sz="2200" b="1" dirty="0" smtClean="0"/>
              <a:t> 들에게 정권을 이양하고 군 본연의</a:t>
            </a:r>
            <a:endParaRPr lang="en-US" altLang="ko-KR" sz="22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200" b="1" dirty="0"/>
              <a:t> </a:t>
            </a:r>
            <a:r>
              <a:rPr lang="ko-KR" altLang="en-US" sz="2200" b="1" dirty="0" smtClean="0"/>
              <a:t> 임무에 복귀한다</a:t>
            </a:r>
            <a:r>
              <a:rPr lang="en-US" altLang="ko-KR" sz="22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200" b="1" dirty="0" smtClean="0"/>
              <a:t>                  - 5</a:t>
            </a:r>
            <a:r>
              <a:rPr lang="en-US" altLang="ko-KR" sz="2200" b="1" dirty="0"/>
              <a:t>·</a:t>
            </a:r>
            <a:r>
              <a:rPr lang="en-US" altLang="ko-KR" sz="2200" b="1" dirty="0" smtClean="0"/>
              <a:t>16 </a:t>
            </a:r>
            <a:r>
              <a:rPr lang="ko-KR" altLang="en-US" sz="2200" b="1" dirty="0" smtClean="0"/>
              <a:t>혁명 공약</a:t>
            </a:r>
            <a:r>
              <a:rPr lang="en-US" altLang="ko-KR" sz="2200" b="1" dirty="0" smtClean="0"/>
              <a:t>(1961) -</a:t>
            </a:r>
            <a:endParaRPr lang="ko-KR" altLang="en-US" sz="22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0" y="1387188"/>
            <a:ext cx="3569712" cy="456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(326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1700808"/>
            <a:ext cx="8424936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군사 정부 탄생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배경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민간 차원 평화 통일 운동과 군비 축소 계획에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박정희 </a:t>
            </a:r>
            <a:r>
              <a:rPr lang="ko-KR" altLang="en-US" sz="2400" b="1" dirty="0"/>
              <a:t>중심의 일부 군인 불만 → 군사 정변</a:t>
            </a:r>
            <a:r>
              <a:rPr lang="en-US" altLang="ko-KR" sz="2400" b="1" dirty="0"/>
              <a:t>(1961. 5. 16.)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전개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국회와 정당 해산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지방 자치제 중단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국가 </a:t>
            </a:r>
            <a:r>
              <a:rPr lang="ko-KR" altLang="en-US" sz="2400" b="1" dirty="0" smtClean="0"/>
              <a:t>재건 최고 </a:t>
            </a:r>
            <a:r>
              <a:rPr lang="ko-KR" altLang="en-US" sz="2400" b="1" dirty="0"/>
              <a:t>회의 구성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개헌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대통령 중심제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단원제 국회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박정희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민주공화당</a:t>
            </a:r>
            <a:r>
              <a:rPr lang="en-US" altLang="ko-KR" sz="2400" b="1" dirty="0" smtClean="0"/>
              <a:t>)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제</a:t>
            </a:r>
            <a:r>
              <a:rPr lang="en-US" altLang="ko-KR" sz="2400" b="1" dirty="0"/>
              <a:t>5</a:t>
            </a:r>
            <a:r>
              <a:rPr lang="ko-KR" altLang="en-US" sz="2400" b="1" dirty="0"/>
              <a:t>대 대통령 당선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784830"/>
            <a:chOff x="3059832" y="131728"/>
            <a:chExt cx="5904656" cy="784830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자유 민주주의의 시련과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en-US" altLang="ko-KR" sz="2300" b="1" dirty="0" smtClean="0">
                  <a:solidFill>
                    <a:schemeClr val="tx2">
                      <a:lumMod val="75000"/>
                    </a:schemeClr>
                  </a:solidFill>
                </a:rPr>
                <a:t>5·16 </a:t>
              </a:r>
              <a:r>
                <a:rPr lang="ko-KR" altLang="en-US" sz="2300" b="1" dirty="0" smtClean="0">
                  <a:solidFill>
                    <a:schemeClr val="tx2">
                      <a:lumMod val="75000"/>
                    </a:schemeClr>
                  </a:solidFill>
                </a:rPr>
                <a:t>군사 정변과 자유 민주주의의 시련</a:t>
              </a:r>
              <a:endParaRPr lang="ko-KR" altLang="en-US" sz="23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3261858" y="548680"/>
              <a:ext cx="302030" cy="30203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910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(326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79512" y="1890463"/>
            <a:ext cx="5688632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한</a:t>
            </a:r>
            <a:r>
              <a:rPr lang="en-US" altLang="ko-KR" sz="2400" b="1" dirty="0">
                <a:solidFill>
                  <a:srgbClr val="0070C0"/>
                </a:solidFill>
              </a:rPr>
              <a:t>·</a:t>
            </a:r>
            <a:r>
              <a:rPr lang="ko-KR" altLang="en-US" sz="2400" b="1" dirty="0">
                <a:solidFill>
                  <a:srgbClr val="0070C0"/>
                </a:solidFill>
              </a:rPr>
              <a:t>일 협정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배경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경제 개발에 필요한 자금 확보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en-US" altLang="ko-KR" sz="2400" b="1" dirty="0"/>
              <a:t>6·3 </a:t>
            </a:r>
            <a:r>
              <a:rPr lang="ko-KR" altLang="en-US" sz="2400" b="1" dirty="0"/>
              <a:t>시위</a:t>
            </a:r>
            <a:r>
              <a:rPr lang="en-US" altLang="ko-KR" sz="2400" b="1" dirty="0"/>
              <a:t>(1964): </a:t>
            </a:r>
            <a:r>
              <a:rPr lang="ko-KR" altLang="en-US" sz="2400" b="1" dirty="0"/>
              <a:t>굴욕적 대일 </a:t>
            </a:r>
            <a:r>
              <a:rPr lang="ko-KR" altLang="en-US" sz="2400" b="1" dirty="0" smtClean="0"/>
              <a:t>외교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반대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불법적 친일 정권 퇴진 요구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군대 동원 진압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한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일 협정 체결</a:t>
            </a:r>
            <a:r>
              <a:rPr lang="en-US" altLang="ko-KR" sz="2400" b="1" dirty="0"/>
              <a:t>(1965): </a:t>
            </a:r>
            <a:r>
              <a:rPr lang="ko-KR" altLang="en-US" sz="2400" b="1" dirty="0"/>
              <a:t>독립 </a:t>
            </a:r>
            <a:r>
              <a:rPr lang="ko-KR" altLang="en-US" sz="2400" b="1" dirty="0" smtClean="0"/>
              <a:t>축하금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명목의 후원금과 차관 제공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784830"/>
            <a:chOff x="3059832" y="131728"/>
            <a:chExt cx="5904656" cy="784830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자유 민주주의의 시련과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en-US" altLang="ko-KR" sz="2300" b="1" dirty="0" smtClean="0">
                  <a:solidFill>
                    <a:schemeClr val="tx2">
                      <a:lumMod val="75000"/>
                    </a:schemeClr>
                  </a:solidFill>
                </a:rPr>
                <a:t>5·16 </a:t>
              </a:r>
              <a:r>
                <a:rPr lang="ko-KR" altLang="en-US" sz="2300" b="1" dirty="0" smtClean="0">
                  <a:solidFill>
                    <a:schemeClr val="tx2">
                      <a:lumMod val="75000"/>
                    </a:schemeClr>
                  </a:solidFill>
                </a:rPr>
                <a:t>군사 정변과 자유 민주주의의 시련</a:t>
              </a:r>
              <a:endParaRPr lang="ko-KR" altLang="en-US" sz="23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3261858" y="548680"/>
              <a:ext cx="302030" cy="30203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856195"/>
            <a:ext cx="3319816" cy="391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9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(327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1934129"/>
            <a:ext cx="5256584" cy="315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베트남 전쟁 파병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배경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미국은 베트남 파병의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대가로 </a:t>
            </a:r>
            <a:r>
              <a:rPr lang="ko-KR" altLang="en-US" sz="2400" b="1" dirty="0"/>
              <a:t>한국군의 현대화를 </a:t>
            </a:r>
            <a:r>
              <a:rPr lang="ko-KR" altLang="en-US" sz="2400" b="1" dirty="0" smtClean="0"/>
              <a:t>위한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장비와 경제 원조 제공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결과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경제 성장 발판 마련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젊은이 </a:t>
            </a:r>
            <a:r>
              <a:rPr lang="ko-KR" altLang="en-US" sz="2400" b="1" dirty="0"/>
              <a:t>희생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베트남 양민 희생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한국인 혼혈인</a:t>
            </a:r>
            <a:r>
              <a:rPr lang="en-US" altLang="ko-KR" sz="2400" b="1" dirty="0"/>
              <a:t>(</a:t>
            </a:r>
            <a:r>
              <a:rPr lang="ko-KR" altLang="en-US" sz="2400" b="1" dirty="0" err="1"/>
              <a:t>라이따이한</a:t>
            </a:r>
            <a:r>
              <a:rPr lang="en-US" altLang="ko-KR" sz="2400" b="1" dirty="0"/>
              <a:t>)</a:t>
            </a:r>
            <a:endParaRPr lang="ko-KR" altLang="en-US" sz="2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784830"/>
            <a:chOff x="3059832" y="131728"/>
            <a:chExt cx="5904656" cy="784830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자유 민주주의의 시련과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en-US" altLang="ko-KR" sz="2300" b="1" dirty="0" smtClean="0">
                  <a:solidFill>
                    <a:schemeClr val="tx2">
                      <a:lumMod val="75000"/>
                    </a:schemeClr>
                  </a:solidFill>
                </a:rPr>
                <a:t>5·16 </a:t>
              </a:r>
              <a:r>
                <a:rPr lang="ko-KR" altLang="en-US" sz="2300" b="1" dirty="0" smtClean="0">
                  <a:solidFill>
                    <a:schemeClr val="tx2">
                      <a:lumMod val="75000"/>
                    </a:schemeClr>
                  </a:solidFill>
                </a:rPr>
                <a:t>군사 정변과 자유 민주주의의 시련</a:t>
              </a:r>
              <a:endParaRPr lang="ko-KR" altLang="en-US" sz="23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3261858" y="548680"/>
              <a:ext cx="302030" cy="30203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330414"/>
            <a:ext cx="3880542" cy="225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(327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1556792"/>
            <a:ext cx="8352928" cy="4480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4. 3</a:t>
            </a:r>
            <a:r>
              <a:rPr lang="ko-KR" altLang="en-US" sz="2400" b="1" dirty="0">
                <a:solidFill>
                  <a:srgbClr val="0070C0"/>
                </a:solidFill>
              </a:rPr>
              <a:t>선 개헌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배경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박정희가 제</a:t>
            </a:r>
            <a:r>
              <a:rPr lang="en-US" altLang="ko-KR" sz="2400" b="1" dirty="0"/>
              <a:t>6</a:t>
            </a:r>
            <a:r>
              <a:rPr lang="ko-KR" altLang="en-US" sz="2400" b="1" dirty="0"/>
              <a:t>대 대통령 선거에서 재선</a:t>
            </a:r>
            <a:r>
              <a:rPr lang="en-US" altLang="ko-KR" sz="2400" b="1" dirty="0"/>
              <a:t>(1967)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장기 집권의 기반 마련을 위해 대통령의 </a:t>
            </a:r>
            <a:r>
              <a:rPr lang="en-US" altLang="ko-KR" sz="2400" b="1" dirty="0"/>
              <a:t>3</a:t>
            </a:r>
            <a:r>
              <a:rPr lang="ko-KR" altLang="en-US" sz="2400" b="1" dirty="0"/>
              <a:t>회 </a:t>
            </a:r>
            <a:r>
              <a:rPr lang="ko-KR" altLang="en-US" sz="2400" b="1" dirty="0" smtClean="0"/>
              <a:t>연임을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허용하는 </a:t>
            </a:r>
            <a:r>
              <a:rPr lang="en-US" altLang="ko-KR" sz="2400" b="1" dirty="0"/>
              <a:t>3</a:t>
            </a:r>
            <a:r>
              <a:rPr lang="ko-KR" altLang="en-US" sz="2400" b="1" dirty="0"/>
              <a:t>선 개헌안 마련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경과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야당과 국민의 격렬한 반대 → 반공 강화와 </a:t>
            </a:r>
            <a:r>
              <a:rPr lang="ko-KR" altLang="en-US" sz="2400" b="1" dirty="0" smtClean="0"/>
              <a:t>국가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발전을 개헌의 명분으로 내세우고 </a:t>
            </a:r>
            <a:r>
              <a:rPr lang="en-US" altLang="ko-KR" sz="2400" b="1" dirty="0"/>
              <a:t>3</a:t>
            </a:r>
            <a:r>
              <a:rPr lang="ko-KR" altLang="en-US" sz="2400" b="1" dirty="0"/>
              <a:t>선 개헌안 통과</a:t>
            </a:r>
            <a:r>
              <a:rPr lang="en-US" altLang="ko-KR" sz="2400" b="1" dirty="0"/>
              <a:t>(1969</a:t>
            </a:r>
            <a:r>
              <a:rPr lang="en-US" altLang="ko-KR" sz="2400" b="1" dirty="0" smtClean="0"/>
              <a:t>)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→ 제</a:t>
            </a:r>
            <a:r>
              <a:rPr lang="en-US" altLang="ko-KR" sz="2400" b="1" dirty="0"/>
              <a:t>7</a:t>
            </a:r>
            <a:r>
              <a:rPr lang="ko-KR" altLang="en-US" sz="2400" b="1" dirty="0"/>
              <a:t>대 대통령 선거</a:t>
            </a:r>
            <a:r>
              <a:rPr lang="en-US" altLang="ko-KR" sz="2400" b="1" dirty="0"/>
              <a:t>(1971)</a:t>
            </a:r>
            <a:r>
              <a:rPr lang="ko-KR" altLang="en-US" sz="2400" b="1" dirty="0"/>
              <a:t>에서 당선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김대중 </a:t>
            </a:r>
            <a:r>
              <a:rPr lang="ko-KR" altLang="en-US" sz="2400" b="1" dirty="0" smtClean="0"/>
              <a:t>후보에게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승리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경제 성장과 반공을 내세워 장기 집권 추구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독재 </a:t>
            </a:r>
            <a:r>
              <a:rPr lang="ko-KR" altLang="en-US" sz="2400" b="1" dirty="0" smtClean="0"/>
              <a:t>체제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강화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국민의 자유 억압</a:t>
            </a:r>
          </a:p>
        </p:txBody>
      </p:sp>
      <p:grpSp>
        <p:nvGrpSpPr>
          <p:cNvPr id="10" name="그룹 9"/>
          <p:cNvGrpSpPr/>
          <p:nvPr/>
        </p:nvGrpSpPr>
        <p:grpSpPr>
          <a:xfrm>
            <a:off x="3131840" y="77723"/>
            <a:ext cx="5904656" cy="784830"/>
            <a:chOff x="3059832" y="131728"/>
            <a:chExt cx="5904656" cy="784830"/>
          </a:xfrm>
        </p:grpSpPr>
        <p:sp>
          <p:nvSpPr>
            <p:cNvPr id="11" name="TextBox 10"/>
            <p:cNvSpPr txBox="1"/>
            <p:nvPr/>
          </p:nvSpPr>
          <p:spPr>
            <a:xfrm>
              <a:off x="3059832" y="131728"/>
              <a:ext cx="5904656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자유 민주주의의 시련과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en-US" altLang="ko-KR" sz="2300" b="1" dirty="0" smtClean="0">
                  <a:solidFill>
                    <a:schemeClr val="tx2">
                      <a:lumMod val="75000"/>
                    </a:schemeClr>
                  </a:solidFill>
                </a:rPr>
                <a:t>5·16 </a:t>
              </a:r>
              <a:r>
                <a:rPr lang="ko-KR" altLang="en-US" sz="2300" b="1" dirty="0" smtClean="0">
                  <a:solidFill>
                    <a:schemeClr val="tx2">
                      <a:lumMod val="75000"/>
                    </a:schemeClr>
                  </a:solidFill>
                </a:rPr>
                <a:t>군사 정변과 자유 민주주의의 시련</a:t>
              </a:r>
              <a:endParaRPr lang="ko-KR" altLang="en-US" sz="23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 bwMode="auto">
            <a:xfrm>
              <a:off x="3261858" y="548680"/>
              <a:ext cx="302030" cy="30203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153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01829" y="2564904"/>
            <a:ext cx="341438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유신 체제와 부</a:t>
            </a:r>
            <a:r>
              <a:rPr lang="en-US" altLang="ko-KR" sz="2800" b="1" dirty="0">
                <a:solidFill>
                  <a:schemeClr val="accent3">
                    <a:lumMod val="50000"/>
                  </a:schemeClr>
                </a:solidFill>
              </a:rPr>
              <a:t>·</a:t>
            </a: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마 민주 항쟁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2699793" y="2708920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4</a:t>
            </a:r>
            <a:endParaRPr lang="en-US" altLang="ko-KR" sz="1800" b="1" dirty="0" smtClean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3961</TotalTime>
  <Words>501</Words>
  <Application>Microsoft Office PowerPoint</Application>
  <PresentationFormat>화면 슬라이드 쇼(4:3)</PresentationFormat>
  <Paragraphs>72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kweni</cp:lastModifiedBy>
  <cp:revision>2260</cp:revision>
  <dcterms:created xsi:type="dcterms:W3CDTF">2013-03-25T12:51:11Z</dcterms:created>
  <dcterms:modified xsi:type="dcterms:W3CDTF">2013-10-24T14:29:15Z</dcterms:modified>
</cp:coreProperties>
</file>