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319" r:id="rId9"/>
    <p:sldId id="320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이승만 독재와 </a:t>
            </a:r>
            <a:r>
              <a:rPr lang="en-US" altLang="ko-KR" sz="1600" dirty="0" smtClean="0"/>
              <a:t>4</a:t>
            </a:r>
            <a:r>
              <a:rPr lang="en-US" altLang="ko-KR" sz="1600" b="1" dirty="0"/>
              <a:t>·</a:t>
            </a:r>
            <a:r>
              <a:rPr lang="en-US" altLang="ko-KR" sz="1600" dirty="0" smtClean="0"/>
              <a:t>19 </a:t>
            </a:r>
            <a:r>
              <a:rPr lang="ko-KR" altLang="en-US" sz="1600" dirty="0" smtClean="0"/>
              <a:t>혁명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399359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564904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5·16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군사 정변과 자유 민주주의의 시련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47157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1916832"/>
            <a:ext cx="5156639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en-US" altLang="ko-KR" sz="2300" b="1" dirty="0"/>
              <a:t>4․19 </a:t>
            </a:r>
            <a:r>
              <a:rPr lang="ko-KR" altLang="en-US" sz="2300" b="1" dirty="0"/>
              <a:t>혁명의 과정을 파악하고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그 역사적 의의와 한계성은 무엇인지 이해할 수 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365932"/>
            <a:ext cx="530065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dirty="0"/>
              <a:t>양원제 국회와 내각 책임제로 헌법이 개정되어 새 헌법에 따른 총선거로 장면 내각이 성립되었음을 이해하고 장면 내각의 정책과 한계를 파악할 수 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24026" y="5425479"/>
            <a:ext cx="289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▲서울</a:t>
            </a:r>
            <a:r>
              <a:rPr lang="en-US" altLang="ko-KR" sz="1400" b="1" dirty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수송 초등학교 학생들의 시위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520" y="1487681"/>
            <a:ext cx="5112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b="1" dirty="0" smtClean="0"/>
              <a:t> 아침 하늘이 밝아 오면 달음박질 소리가 들려옵니다</a:t>
            </a:r>
            <a:r>
              <a:rPr lang="en-US" altLang="ko-KR" sz="2400" b="1" dirty="0" smtClean="0"/>
              <a:t>.</a:t>
            </a:r>
          </a:p>
          <a:p>
            <a:pPr fontAlgn="base" latinLnBrk="0"/>
            <a:endParaRPr lang="en-US" altLang="ko-KR" sz="2400" b="1" dirty="0" smtClean="0"/>
          </a:p>
          <a:p>
            <a:pPr fontAlgn="base" latinLnBrk="0"/>
            <a:r>
              <a:rPr lang="ko-KR" altLang="en-US" sz="2400" b="1" dirty="0" smtClean="0"/>
              <a:t>저녁놀이 사라질 때면 탕 탕 탕 총소리가 들려옵니다</a:t>
            </a:r>
            <a:r>
              <a:rPr lang="en-US" altLang="ko-KR" sz="2400" b="1" dirty="0" smtClean="0"/>
              <a:t>.</a:t>
            </a:r>
          </a:p>
          <a:p>
            <a:pPr fontAlgn="base" latinLnBrk="0"/>
            <a:endParaRPr lang="en-US" altLang="ko-KR" sz="2400" b="1" dirty="0" smtClean="0"/>
          </a:p>
          <a:p>
            <a:pPr fontAlgn="base" latinLnBrk="0"/>
            <a:r>
              <a:rPr lang="ko-KR" altLang="en-US" sz="2400" b="1" dirty="0" smtClean="0"/>
              <a:t>아침 하늘과 저녁놀은 오빠 언니들의 피로 물들었어요</a:t>
            </a:r>
            <a:r>
              <a:rPr lang="en-US" altLang="ko-KR" sz="2400" b="1" dirty="0" smtClean="0"/>
              <a:t>.</a:t>
            </a:r>
          </a:p>
          <a:p>
            <a:pPr fontAlgn="base" latinLnBrk="0"/>
            <a:endParaRPr lang="en-US" altLang="ko-KR" sz="2400" b="1" dirty="0" smtClean="0"/>
          </a:p>
          <a:p>
            <a:pPr fontAlgn="base" latinLnBrk="0"/>
            <a:r>
              <a:rPr lang="ko-KR" altLang="en-US" sz="2400" b="1" dirty="0" smtClean="0"/>
              <a:t>오빠 언니들은 책가방을 안고서 </a:t>
            </a:r>
            <a:endParaRPr lang="en-US" altLang="ko-KR" sz="2400" b="1" dirty="0" smtClean="0"/>
          </a:p>
          <a:p>
            <a:pPr fontAlgn="base" latinLnBrk="0"/>
            <a:r>
              <a:rPr lang="ko-KR" altLang="en-US" sz="2400" b="1" dirty="0" smtClean="0"/>
              <a:t>왜 총에 맞았나요</a:t>
            </a:r>
            <a:r>
              <a:rPr lang="en-US" altLang="ko-KR" sz="2400" b="1" dirty="0" smtClean="0"/>
              <a:t>.</a:t>
            </a:r>
          </a:p>
          <a:p>
            <a:pPr fontAlgn="base" latinLnBrk="0"/>
            <a:endParaRPr lang="en-US" altLang="ko-KR" sz="2400" b="1" dirty="0"/>
          </a:p>
          <a:p>
            <a:pPr fontAlgn="base" latinLnBrk="0"/>
            <a:r>
              <a:rPr lang="en-US" altLang="ko-KR" sz="2400" b="1" dirty="0" smtClean="0"/>
              <a:t>                - </a:t>
            </a:r>
            <a:r>
              <a:rPr lang="ko-KR" altLang="en-US" sz="2400" b="1" dirty="0" smtClean="0"/>
              <a:t>강</a:t>
            </a:r>
            <a:r>
              <a:rPr lang="en-US" altLang="ko-KR" sz="2400" b="1" dirty="0" err="1" smtClean="0"/>
              <a:t>oo</a:t>
            </a:r>
            <a:r>
              <a:rPr lang="en-US" altLang="ko-KR" sz="2400" b="1" dirty="0" smtClean="0"/>
              <a:t>, ‘</a:t>
            </a:r>
            <a:r>
              <a:rPr lang="ko-KR" altLang="en-US" sz="2400" b="1" dirty="0" smtClean="0"/>
              <a:t>나는 알아요</a:t>
            </a:r>
            <a:r>
              <a:rPr lang="en-US" altLang="ko-KR" sz="2400" b="1" dirty="0" smtClean="0"/>
              <a:t>’ -</a:t>
            </a:r>
            <a:endParaRPr lang="ko-KR" altLang="en-US" sz="2200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544" y="2113111"/>
            <a:ext cx="4223628" cy="32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196752"/>
            <a:ext cx="75608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이승만 정부의 위기의식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장기 독재 체제 수립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발췌 개헌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사사오입 개헌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미국의 원조 축소 → 경기 침체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부정 선거 </a:t>
            </a:r>
            <a:r>
              <a:rPr lang="ko-KR" altLang="en-US" sz="2400" b="1" dirty="0" smtClean="0"/>
              <a:t>준비</a:t>
            </a:r>
            <a:endParaRPr lang="ko-KR" altLang="en-US" sz="2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09745"/>
            <a:ext cx="3982359" cy="33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663289"/>
            <a:ext cx="46085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3·15 </a:t>
            </a:r>
            <a:r>
              <a:rPr lang="ko-KR" altLang="en-US" sz="2400" b="1" dirty="0">
                <a:solidFill>
                  <a:srgbClr val="0070C0"/>
                </a:solidFill>
              </a:rPr>
              <a:t>부정 선거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이기붕</a:t>
            </a:r>
            <a:r>
              <a:rPr lang="ko-KR" altLang="en-US" sz="2400" b="1" dirty="0"/>
              <a:t> 부통령 당선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공무원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마을 이장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경찰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·</a:t>
            </a:r>
            <a:r>
              <a:rPr lang="ko-KR" altLang="en-US" sz="2400" b="1" dirty="0"/>
              <a:t>정치 깡패 동원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야당 </a:t>
            </a:r>
            <a:r>
              <a:rPr lang="ko-KR" altLang="en-US" sz="2400" b="1" dirty="0" smtClean="0"/>
              <a:t>후보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선거 유세 방해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투표함 </a:t>
            </a:r>
            <a:r>
              <a:rPr lang="ko-KR" altLang="en-US" sz="2400" b="1" dirty="0" smtClean="0"/>
              <a:t>바꿔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치기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규탄 시위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마산에서 경찰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발포로 </a:t>
            </a:r>
            <a:r>
              <a:rPr lang="ko-KR" altLang="en-US" sz="2400" b="1" dirty="0"/>
              <a:t>시위자 사망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김주열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→ 시위 전국 확산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04864"/>
            <a:ext cx="4124905" cy="27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52565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4·19 </a:t>
            </a:r>
            <a:r>
              <a:rPr lang="ko-KR" altLang="en-US" sz="2400" b="1" dirty="0">
                <a:solidFill>
                  <a:srgbClr val="0070C0"/>
                </a:solidFill>
              </a:rPr>
              <a:t>혁명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마산에서 부정 </a:t>
            </a:r>
            <a:r>
              <a:rPr lang="ko-KR" altLang="en-US" sz="2400" b="1" dirty="0" smtClean="0"/>
              <a:t>선거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항의 시위에 경찰 발포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사망자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발생</a:t>
            </a:r>
            <a:r>
              <a:rPr lang="en-US" altLang="ko-KR" sz="2400" b="1" dirty="0"/>
              <a:t>(3. 15.) </a:t>
            </a:r>
            <a:r>
              <a:rPr lang="ko-KR" altLang="en-US" sz="2400" b="1" dirty="0"/>
              <a:t>→ 김주열의 </a:t>
            </a:r>
            <a:r>
              <a:rPr lang="ko-KR" altLang="en-US" sz="2400" b="1" dirty="0" smtClean="0"/>
              <a:t>시신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발견</a:t>
            </a:r>
            <a:r>
              <a:rPr lang="en-US" altLang="ko-KR" sz="2400" b="1" dirty="0"/>
              <a:t>(4. 11.) </a:t>
            </a:r>
            <a:r>
              <a:rPr lang="ko-KR" altLang="en-US" sz="2400" b="1" dirty="0"/>
              <a:t>→ 전국으로 </a:t>
            </a:r>
            <a:r>
              <a:rPr lang="ko-KR" altLang="en-US" sz="2400" b="1" dirty="0" smtClean="0"/>
              <a:t>시위 확산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시위 군중을 향한 </a:t>
            </a:r>
            <a:r>
              <a:rPr lang="ko-KR" altLang="en-US" sz="2400" b="1" dirty="0" smtClean="0"/>
              <a:t>경찰의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발포로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사상자 증가</a:t>
            </a:r>
            <a:r>
              <a:rPr lang="en-US" altLang="ko-KR" sz="2400" b="1" dirty="0"/>
              <a:t>(4. 19.)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대학 </a:t>
            </a:r>
            <a:r>
              <a:rPr lang="ko-KR" altLang="en-US" sz="2400" b="1" dirty="0" smtClean="0"/>
              <a:t>교수들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의 </a:t>
            </a:r>
            <a:r>
              <a:rPr lang="ko-KR" altLang="en-US" sz="2400" b="1" dirty="0"/>
              <a:t>시국 선언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시위</a:t>
            </a:r>
            <a:r>
              <a:rPr lang="en-US" altLang="ko-KR" sz="2400" b="1" dirty="0"/>
              <a:t>(4. 25.)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이승만 </a:t>
            </a:r>
            <a:r>
              <a:rPr lang="ko-KR" altLang="en-US" sz="2400" b="1" dirty="0" smtClean="0"/>
              <a:t>사임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4. 26.)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미국 망명</a:t>
            </a:r>
            <a:r>
              <a:rPr lang="en-US" altLang="ko-KR" sz="2400" b="1" dirty="0"/>
              <a:t>(5. 29.)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0546" y="1824121"/>
            <a:ext cx="3615950" cy="39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5256584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장면 내각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과도 정부 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내각 책임제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양원제 </a:t>
            </a:r>
            <a:r>
              <a:rPr lang="ko-KR" altLang="en-US" sz="2400" b="1" dirty="0"/>
              <a:t>개헌 → 민주당 승리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장면 내각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자치제 시행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공무원 </a:t>
            </a:r>
            <a:r>
              <a:rPr lang="ko-KR" altLang="en-US" sz="2400" b="1" dirty="0"/>
              <a:t>공개 채용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경찰 인사 </a:t>
            </a:r>
            <a:r>
              <a:rPr lang="ko-KR" altLang="en-US" sz="2400" b="1" dirty="0" smtClean="0"/>
              <a:t>조치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경제 개발 계획 수립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민간 </a:t>
            </a:r>
            <a:r>
              <a:rPr lang="ko-KR" altLang="en-US" sz="2400" b="1" dirty="0" smtClean="0"/>
              <a:t>차원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남북 회담 추진 → 민간 요구 </a:t>
            </a:r>
            <a:r>
              <a:rPr lang="ko-KR" altLang="en-US" sz="2400" b="1" dirty="0" smtClean="0"/>
              <a:t>수용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못함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부정 선거 책임자와 부정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축재자 </a:t>
            </a:r>
            <a:r>
              <a:rPr lang="ko-KR" altLang="en-US" sz="2400" b="1" dirty="0"/>
              <a:t>처벌에도 소극적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04864"/>
            <a:ext cx="3489727" cy="30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1638"/>
            <a:ext cx="9144000" cy="36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5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이승만 독재와 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en-US" altLang="ko-KR" sz="24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19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혁명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67544" y="1700808"/>
            <a:ext cx="842493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1~3]</a:t>
            </a:r>
            <a:r>
              <a:rPr lang="ko-KR" altLang="en-US" sz="2400" b="1" dirty="0"/>
              <a:t>을 토대로 </a:t>
            </a:r>
            <a:r>
              <a:rPr lang="en-US" altLang="ko-KR" sz="2400" b="1" dirty="0"/>
              <a:t>4·19 </a:t>
            </a:r>
            <a:r>
              <a:rPr lang="ko-KR" altLang="en-US" sz="2400" b="1" dirty="0"/>
              <a:t>혁명이 우리 역사 발전에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기여한 </a:t>
            </a:r>
            <a:r>
              <a:rPr lang="ko-KR" altLang="en-US" sz="2400" b="1" dirty="0"/>
              <a:t>의의를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[</a:t>
            </a:r>
            <a:r>
              <a:rPr lang="ko-KR" altLang="en-US" sz="2400" b="1" dirty="0">
                <a:solidFill>
                  <a:srgbClr val="0000FF"/>
                </a:solidFill>
              </a:rPr>
              <a:t>자료</a:t>
            </a:r>
            <a:r>
              <a:rPr lang="en-US" altLang="ko-KR" sz="2400" b="1" dirty="0">
                <a:solidFill>
                  <a:srgbClr val="0000FF"/>
                </a:solidFill>
              </a:rPr>
              <a:t>1]</a:t>
            </a:r>
            <a:r>
              <a:rPr lang="ko-KR" altLang="en-US" sz="2400" b="1" dirty="0">
                <a:solidFill>
                  <a:srgbClr val="0000FF"/>
                </a:solidFill>
              </a:rPr>
              <a:t>은 이승만 정부의 북진 통일론에 반대해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평화 </a:t>
            </a:r>
            <a:r>
              <a:rPr lang="ko-KR" altLang="en-US" sz="2400" b="1" dirty="0">
                <a:solidFill>
                  <a:srgbClr val="0000FF"/>
                </a:solidFill>
              </a:rPr>
              <a:t>통일론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중립화 통일론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남북 </a:t>
            </a:r>
            <a:r>
              <a:rPr lang="ko-KR" altLang="en-US" sz="2400" b="1" dirty="0" err="1">
                <a:solidFill>
                  <a:srgbClr val="0000FF"/>
                </a:solidFill>
              </a:rPr>
              <a:t>협상론이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등장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 </a:t>
            </a:r>
            <a:r>
              <a:rPr lang="ko-KR" altLang="en-US" sz="2400" b="1" dirty="0">
                <a:solidFill>
                  <a:srgbClr val="0000FF"/>
                </a:solidFill>
              </a:rPr>
              <a:t>등 통일 운동의 활성화 계기가 되었다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[</a:t>
            </a:r>
            <a:r>
              <a:rPr lang="ko-KR" altLang="en-US" sz="2400" b="1" dirty="0">
                <a:solidFill>
                  <a:srgbClr val="0000FF"/>
                </a:solidFill>
              </a:rPr>
              <a:t>자료</a:t>
            </a:r>
            <a:r>
              <a:rPr lang="en-US" altLang="ko-KR" sz="2400" b="1" dirty="0">
                <a:solidFill>
                  <a:srgbClr val="0000FF"/>
                </a:solidFill>
              </a:rPr>
              <a:t>2, 3]</a:t>
            </a:r>
            <a:r>
              <a:rPr lang="ko-KR" altLang="en-US" sz="2400" b="1" dirty="0">
                <a:solidFill>
                  <a:srgbClr val="0000FF"/>
                </a:solidFill>
              </a:rPr>
              <a:t>은 학생과 시민이 중심이 되어 독재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을 </a:t>
            </a:r>
            <a:r>
              <a:rPr lang="ko-KR" altLang="en-US" sz="2400" b="1" dirty="0">
                <a:solidFill>
                  <a:srgbClr val="0000FF"/>
                </a:solidFill>
              </a:rPr>
              <a:t>무너뜨린 </a:t>
            </a:r>
            <a:r>
              <a:rPr lang="en-US" altLang="ko-KR" sz="2400" b="1" dirty="0">
                <a:solidFill>
                  <a:srgbClr val="0000FF"/>
                </a:solidFill>
              </a:rPr>
              <a:t>4·19 </a:t>
            </a:r>
            <a:r>
              <a:rPr lang="ko-KR" altLang="en-US" sz="2400" b="1" dirty="0">
                <a:solidFill>
                  <a:srgbClr val="0000FF"/>
                </a:solidFill>
              </a:rPr>
              <a:t>혁명이 이후 우리 역사의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민주화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발전에 밑그림이 되고 있음을 보여 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531</Words>
  <Application>Microsoft Office PowerPoint</Application>
  <PresentationFormat>화면 슬라이드 쇼(4:3)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2238</cp:revision>
  <dcterms:created xsi:type="dcterms:W3CDTF">2013-03-25T12:51:11Z</dcterms:created>
  <dcterms:modified xsi:type="dcterms:W3CDTF">2013-12-09T02:43:57Z</dcterms:modified>
</cp:coreProperties>
</file>