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3" r:id="rId3"/>
    <p:sldId id="260" r:id="rId4"/>
    <p:sldId id="300" r:id="rId5"/>
    <p:sldId id="308" r:id="rId6"/>
    <p:sldId id="317" r:id="rId7"/>
    <p:sldId id="264" r:id="rId8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34587" autoAdjust="0"/>
    <p:restoredTop sz="94708" autoAdjust="0"/>
  </p:normalViewPr>
  <p:slideViewPr>
    <p:cSldViewPr>
      <p:cViewPr>
        <p:scale>
          <a:sx n="105" d="100"/>
          <a:sy n="105" d="100"/>
        </p:scale>
        <p:origin x="126" y="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896100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713168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518225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729209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973590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866260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641804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158112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178261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030955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635352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691263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840"/>
            <a:ext cx="9144000" cy="685632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707904" y="3068960"/>
            <a:ext cx="5328592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en-US" altLang="ko-KR" sz="2000" b="1" dirty="0" smtClean="0"/>
              <a:t>2. </a:t>
            </a:r>
            <a:r>
              <a:rPr lang="ko-KR" altLang="en-US" sz="2000" b="1" dirty="0" smtClean="0"/>
              <a:t>자유 민주주의의 시련과 발전</a:t>
            </a:r>
            <a:endParaRPr lang="en-US" altLang="ko-KR" sz="2000" b="1" dirty="0" smtClean="0"/>
          </a:p>
          <a:p>
            <a:pPr algn="r">
              <a:lnSpc>
                <a:spcPct val="130000"/>
              </a:lnSpc>
            </a:pPr>
            <a:r>
              <a:rPr lang="ko-KR" altLang="en-US" sz="1600" dirty="0" smtClean="0"/>
              <a:t>냉전의 해체와 국제 질서의 재편</a:t>
            </a:r>
            <a:endParaRPr lang="ko-KR" altLang="en-US" sz="1600" dirty="0"/>
          </a:p>
        </p:txBody>
      </p:sp>
      <p:grpSp>
        <p:nvGrpSpPr>
          <p:cNvPr id="10" name="그룹 9"/>
          <p:cNvGrpSpPr/>
          <p:nvPr/>
        </p:nvGrpSpPr>
        <p:grpSpPr>
          <a:xfrm>
            <a:off x="5724128" y="3522494"/>
            <a:ext cx="260873" cy="338554"/>
            <a:chOff x="6381669" y="3444431"/>
            <a:chExt cx="260873" cy="338554"/>
          </a:xfrm>
        </p:grpSpPr>
        <p:sp>
          <p:nvSpPr>
            <p:cNvPr id="11" name="TextBox 10"/>
            <p:cNvSpPr txBox="1"/>
            <p:nvPr/>
          </p:nvSpPr>
          <p:spPr>
            <a:xfrm>
              <a:off x="6381669" y="3444431"/>
              <a:ext cx="260873" cy="338554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600" dirty="0" smtClean="0">
                  <a:ln w="12700">
                    <a:noFill/>
                  </a:ln>
                </a:rPr>
                <a:t>1</a:t>
              </a:r>
              <a:endParaRPr lang="ko-KR" altLang="en-US" sz="1600" dirty="0">
                <a:ln w="12700">
                  <a:noFill/>
                </a:ln>
              </a:endParaRPr>
            </a:p>
          </p:txBody>
        </p:sp>
        <p:sp>
          <p:nvSpPr>
            <p:cNvPr id="12" name="직사각형 11"/>
            <p:cNvSpPr/>
            <p:nvPr/>
          </p:nvSpPr>
          <p:spPr>
            <a:xfrm>
              <a:off x="6399359" y="3501008"/>
              <a:ext cx="216024" cy="216024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1854753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680"/>
            <a:ext cx="9144000" cy="6856320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2526" y="2134689"/>
            <a:ext cx="531992" cy="352923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4293" y="3318622"/>
            <a:ext cx="545459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223673" y="2060848"/>
            <a:ext cx="5156639" cy="935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2400" b="1" dirty="0" smtClean="0">
                <a:latin typeface="+mn-ea"/>
              </a:rPr>
              <a:t> </a:t>
            </a:r>
            <a:r>
              <a:rPr lang="ko-KR" altLang="en-US" sz="2400" b="1" dirty="0"/>
              <a:t>냉전 체제가 변화되는 과정과 그 </a:t>
            </a:r>
            <a:r>
              <a:rPr lang="ko-KR" altLang="en-US" sz="2400" b="1" dirty="0" smtClean="0"/>
              <a:t>이유를 </a:t>
            </a:r>
            <a:r>
              <a:rPr lang="ko-KR" altLang="en-US" sz="2400" b="1" dirty="0"/>
              <a:t>이해할 수 있다</a:t>
            </a:r>
            <a:r>
              <a:rPr lang="en-US" altLang="ko-KR" sz="2400" b="1" dirty="0"/>
              <a:t>.</a:t>
            </a:r>
            <a:endParaRPr lang="ko-KR" altLang="en-US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2223672" y="3212976"/>
            <a:ext cx="5156640" cy="1821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</a:t>
            </a:r>
            <a:r>
              <a:rPr lang="ko-KR" altLang="en-US" sz="2400" b="1" dirty="0"/>
              <a:t>냉전 체제의 해체 후 유럽 공동체가 형성된 이유를 이해하고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중국의 성장이 우리 사회에 미치는 영향을 파악할 수 있다</a:t>
            </a:r>
            <a:r>
              <a:rPr lang="en-US" altLang="ko-KR" sz="2400" b="1" dirty="0"/>
              <a:t>.</a:t>
            </a:r>
            <a:endParaRPr lang="ko-KR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xmlns="" val="1795644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208"/>
            <a:ext cx="9144000" cy="68563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35696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(322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grpSp>
        <p:nvGrpSpPr>
          <p:cNvPr id="13" name="그룹 12"/>
          <p:cNvGrpSpPr/>
          <p:nvPr/>
        </p:nvGrpSpPr>
        <p:grpSpPr>
          <a:xfrm>
            <a:off x="3131840" y="77723"/>
            <a:ext cx="5904656" cy="830997"/>
            <a:chOff x="3059832" y="131728"/>
            <a:chExt cx="5904656" cy="830997"/>
          </a:xfrm>
        </p:grpSpPr>
        <p:sp>
          <p:nvSpPr>
            <p:cNvPr id="14" name="TextBox 13"/>
            <p:cNvSpPr txBox="1"/>
            <p:nvPr/>
          </p:nvSpPr>
          <p:spPr>
            <a:xfrm>
              <a:off x="3059832" y="131728"/>
              <a:ext cx="59046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2.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자유 민주주의의 시련과 발전</a:t>
              </a:r>
              <a:endParaRPr lang="en-US" altLang="ko-KR" sz="28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냉전의 해체와 국제 질서의 재편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5" name="모서리가 둥근 직사각형 14"/>
            <p:cNvSpPr/>
            <p:nvPr/>
          </p:nvSpPr>
          <p:spPr bwMode="auto">
            <a:xfrm>
              <a:off x="3707904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1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5280010" y="5888885"/>
            <a:ext cx="38639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 smtClean="0">
                <a:latin typeface="나눔고딕 ExtraBold"/>
                <a:ea typeface="나눔고딕 ExtraBold"/>
              </a:rPr>
              <a:t>▲반전 시위 중인 존 </a:t>
            </a:r>
            <a:r>
              <a:rPr lang="ko-KR" altLang="en-US" sz="1400" b="1" dirty="0" err="1" smtClean="0">
                <a:latin typeface="나눔고딕 ExtraBold"/>
                <a:ea typeface="나눔고딕 ExtraBold"/>
              </a:rPr>
              <a:t>레논과</a:t>
            </a:r>
            <a:r>
              <a:rPr lang="ko-KR" altLang="en-US" sz="1400" b="1" dirty="0" smtClean="0">
                <a:latin typeface="나눔고딕 ExtraBold"/>
                <a:ea typeface="나눔고딕 ExtraBold"/>
              </a:rPr>
              <a:t> </a:t>
            </a:r>
            <a:r>
              <a:rPr lang="ko-KR" altLang="en-US" sz="1400" b="1" dirty="0" err="1" smtClean="0">
                <a:latin typeface="나눔고딕 ExtraBold"/>
                <a:ea typeface="나눔고딕 ExtraBold"/>
              </a:rPr>
              <a:t>오노</a:t>
            </a:r>
            <a:r>
              <a:rPr lang="ko-KR" altLang="en-US" sz="1400" b="1" dirty="0" smtClean="0">
                <a:latin typeface="나눔고딕 ExtraBold"/>
                <a:ea typeface="나눔고딕 ExtraBold"/>
              </a:rPr>
              <a:t> </a:t>
            </a:r>
            <a:r>
              <a:rPr lang="ko-KR" altLang="en-US" sz="1400" b="1" dirty="0" err="1" smtClean="0">
                <a:latin typeface="나눔고딕 ExtraBold"/>
                <a:ea typeface="나눔고딕 ExtraBold"/>
              </a:rPr>
              <a:t>요코</a:t>
            </a:r>
            <a:r>
              <a:rPr lang="en-US" altLang="ko-KR" sz="1400" b="1" dirty="0" smtClean="0">
                <a:latin typeface="나눔고딕 ExtraBold"/>
                <a:ea typeface="나눔고딕 ExtraBold"/>
              </a:rPr>
              <a:t>(1969)</a:t>
            </a:r>
          </a:p>
          <a:p>
            <a:r>
              <a:rPr lang="en-US" altLang="ko-KR" sz="1400" b="1" dirty="0" smtClean="0">
                <a:latin typeface="나눔고딕 ExtraBold"/>
                <a:ea typeface="나눔고딕 ExtraBold"/>
              </a:rPr>
              <a:t>   </a:t>
            </a:r>
            <a:r>
              <a:rPr lang="en-US" altLang="ko-KR" sz="1200" dirty="0" smtClean="0">
                <a:latin typeface="+mn-ea"/>
              </a:rPr>
              <a:t>“</a:t>
            </a:r>
            <a:r>
              <a:rPr lang="ko-KR" altLang="en-US" sz="1200" dirty="0" smtClean="0">
                <a:latin typeface="+mn-ea"/>
              </a:rPr>
              <a:t>전쟁은 끝납니다</a:t>
            </a:r>
            <a:r>
              <a:rPr lang="en-US" altLang="ko-KR" sz="1200" dirty="0" smtClean="0">
                <a:latin typeface="+mn-ea"/>
              </a:rPr>
              <a:t>. </a:t>
            </a:r>
            <a:r>
              <a:rPr lang="ko-KR" altLang="en-US" sz="1200" dirty="0" smtClean="0">
                <a:latin typeface="+mn-ea"/>
              </a:rPr>
              <a:t>우리가 소망하면</a:t>
            </a:r>
            <a:r>
              <a:rPr lang="en-US" altLang="ko-KR" sz="1200" dirty="0" smtClean="0">
                <a:latin typeface="+mn-ea"/>
              </a:rPr>
              <a:t>”</a:t>
            </a:r>
            <a:endParaRPr lang="ko-KR" altLang="en-US" sz="1200" dirty="0">
              <a:latin typeface="+mn-ea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467544" y="1412776"/>
            <a:ext cx="5112568" cy="4487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atinLnBrk="0">
              <a:lnSpc>
                <a:spcPct val="120000"/>
              </a:lnSpc>
            </a:pPr>
            <a:r>
              <a:rPr lang="ko-KR" altLang="en-US" sz="2400" b="1" dirty="0" smtClean="0"/>
              <a:t> 국가가 없다고 상상해 봐요</a:t>
            </a:r>
            <a:r>
              <a:rPr lang="en-US" altLang="ko-KR" sz="2400" b="1" dirty="0" smtClean="0"/>
              <a:t>. </a:t>
            </a:r>
          </a:p>
          <a:p>
            <a:pPr fontAlgn="base" latinLnBrk="0">
              <a:lnSpc>
                <a:spcPct val="120000"/>
              </a:lnSpc>
            </a:pPr>
            <a:r>
              <a:rPr lang="ko-KR" altLang="en-US" sz="2400" b="1" dirty="0" smtClean="0"/>
              <a:t>죽이고 죽지 않겠지요</a:t>
            </a:r>
            <a:r>
              <a:rPr lang="en-US" altLang="ko-KR" sz="2400" b="1" dirty="0" smtClean="0"/>
              <a:t>.</a:t>
            </a:r>
          </a:p>
          <a:p>
            <a:pPr fontAlgn="base" latinLnBrk="0">
              <a:lnSpc>
                <a:spcPct val="120000"/>
              </a:lnSpc>
            </a:pPr>
            <a:endParaRPr lang="en-US" altLang="ko-KR" sz="2400" b="1" dirty="0" smtClean="0"/>
          </a:p>
          <a:p>
            <a:pPr fontAlgn="base" latinLnBrk="0">
              <a:lnSpc>
                <a:spcPct val="120000"/>
              </a:lnSpc>
            </a:pPr>
            <a:r>
              <a:rPr lang="ko-KR" altLang="en-US" sz="2400" b="1" dirty="0" smtClean="0"/>
              <a:t>종교 역시 없는 세상을</a:t>
            </a:r>
            <a:r>
              <a:rPr lang="en-US" altLang="ko-KR" sz="2400" b="1" dirty="0" smtClean="0"/>
              <a:t>. </a:t>
            </a:r>
          </a:p>
          <a:p>
            <a:pPr fontAlgn="base" latinLnBrk="0">
              <a:lnSpc>
                <a:spcPct val="120000"/>
              </a:lnSpc>
            </a:pPr>
            <a:r>
              <a:rPr lang="ko-KR" altLang="en-US" sz="2400" b="1" dirty="0" smtClean="0"/>
              <a:t>나만의 몽상은 아니겠지요</a:t>
            </a:r>
            <a:r>
              <a:rPr lang="en-US" altLang="ko-KR" sz="2400" b="1" dirty="0" smtClean="0"/>
              <a:t>.</a:t>
            </a:r>
          </a:p>
          <a:p>
            <a:pPr fontAlgn="base" latinLnBrk="0">
              <a:lnSpc>
                <a:spcPct val="120000"/>
              </a:lnSpc>
            </a:pPr>
            <a:endParaRPr lang="en-US" altLang="ko-KR" sz="2400" b="1" dirty="0" smtClean="0"/>
          </a:p>
          <a:p>
            <a:pPr fontAlgn="base" latinLnBrk="0">
              <a:lnSpc>
                <a:spcPct val="120000"/>
              </a:lnSpc>
            </a:pPr>
            <a:r>
              <a:rPr lang="ko-KR" altLang="en-US" sz="2400" b="1" dirty="0" smtClean="0"/>
              <a:t>언젠가 당신이 함께한다면</a:t>
            </a:r>
            <a:r>
              <a:rPr lang="en-US" altLang="ko-KR" sz="2400" b="1" dirty="0" smtClean="0"/>
              <a:t>, </a:t>
            </a:r>
          </a:p>
          <a:p>
            <a:pPr fontAlgn="base" latinLnBrk="0">
              <a:lnSpc>
                <a:spcPct val="120000"/>
              </a:lnSpc>
            </a:pPr>
            <a:r>
              <a:rPr lang="ko-KR" altLang="en-US" sz="2400" b="1" dirty="0" smtClean="0"/>
              <a:t>하나의 세상이 되겠지요</a:t>
            </a:r>
            <a:r>
              <a:rPr lang="en-US" altLang="ko-KR" sz="2400" b="1" dirty="0" smtClean="0"/>
              <a:t>.       </a:t>
            </a:r>
          </a:p>
          <a:p>
            <a:pPr fontAlgn="base" latinLnBrk="0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                        </a:t>
            </a:r>
          </a:p>
          <a:p>
            <a:pPr fontAlgn="base" latinLnBrk="0">
              <a:lnSpc>
                <a:spcPct val="120000"/>
              </a:lnSpc>
            </a:pPr>
            <a:r>
              <a:rPr lang="en-US" altLang="ko-KR" sz="2200" b="1" dirty="0" smtClean="0"/>
              <a:t>- </a:t>
            </a:r>
            <a:r>
              <a:rPr lang="ko-KR" altLang="en-US" sz="2200" b="1" dirty="0" smtClean="0"/>
              <a:t>존 </a:t>
            </a:r>
            <a:r>
              <a:rPr lang="ko-KR" altLang="en-US" sz="2200" b="1" dirty="0" err="1" smtClean="0"/>
              <a:t>레</a:t>
            </a:r>
            <a:r>
              <a:rPr lang="ko-KR" altLang="en-US" sz="2200" b="1" dirty="0" err="1"/>
              <a:t>논</a:t>
            </a:r>
            <a:r>
              <a:rPr lang="en-US" altLang="ko-KR" sz="2200" b="1" dirty="0" smtClean="0"/>
              <a:t>, ‘</a:t>
            </a:r>
            <a:r>
              <a:rPr lang="ko-KR" altLang="en-US" sz="2200" b="1" dirty="0" err="1" smtClean="0"/>
              <a:t>이매진</a:t>
            </a:r>
            <a:r>
              <a:rPr lang="en-US" altLang="ko-KR" sz="2200" b="1" dirty="0" smtClean="0"/>
              <a:t>’(imagine, 1971) -</a:t>
            </a:r>
            <a:endParaRPr lang="ko-KR" altLang="en-US" sz="2200" b="1" dirty="0"/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67754" y="1219264"/>
            <a:ext cx="3552718" cy="4658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0258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9592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(322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95536" y="1340768"/>
            <a:ext cx="8424936" cy="4967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fontAlgn="base">
              <a:lnSpc>
                <a:spcPct val="120000"/>
              </a:lnSpc>
              <a:buAutoNum type="arabicPeriod"/>
            </a:pPr>
            <a:r>
              <a:rPr lang="ko-KR" altLang="en-US" sz="2400" b="1" dirty="0" smtClean="0">
                <a:solidFill>
                  <a:srgbClr val="0070C0"/>
                </a:solidFill>
              </a:rPr>
              <a:t>냉전 </a:t>
            </a:r>
            <a:r>
              <a:rPr lang="ko-KR" altLang="en-US" sz="2400" b="1" dirty="0">
                <a:solidFill>
                  <a:srgbClr val="0070C0"/>
                </a:solidFill>
              </a:rPr>
              <a:t>체제의 동요</a:t>
            </a:r>
            <a:r>
              <a:rPr lang="en-US" altLang="ko-KR" sz="2400" b="1" dirty="0"/>
              <a:t>: </a:t>
            </a:r>
            <a:r>
              <a:rPr lang="ko-KR" altLang="en-US" sz="2400" b="1" dirty="0" err="1"/>
              <a:t>흐루쇼프의</a:t>
            </a:r>
            <a:r>
              <a:rPr lang="ko-KR" altLang="en-US" sz="2400" b="1" dirty="0"/>
              <a:t> 유화 정책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제</a:t>
            </a:r>
            <a:r>
              <a:rPr lang="en-US" altLang="ko-KR" sz="2400" b="1" dirty="0"/>
              <a:t>3 </a:t>
            </a:r>
            <a:r>
              <a:rPr lang="ko-KR" altLang="en-US" sz="2400" b="1" dirty="0"/>
              <a:t>세계의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등장</a:t>
            </a:r>
            <a:r>
              <a:rPr lang="en-US" altLang="ko-KR" sz="2400" b="1" dirty="0"/>
              <a:t>(</a:t>
            </a:r>
            <a:r>
              <a:rPr lang="ko-KR" altLang="en-US" sz="2400" b="1" dirty="0"/>
              <a:t>비동맹 중립 노선 선언</a:t>
            </a:r>
            <a:r>
              <a:rPr lang="en-US" altLang="ko-KR" sz="2400" b="1" dirty="0"/>
              <a:t>), </a:t>
            </a:r>
            <a:r>
              <a:rPr lang="ko-KR" altLang="en-US" sz="2400" b="1" dirty="0"/>
              <a:t>프랑스의 북대서양 조약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기구</a:t>
            </a:r>
            <a:r>
              <a:rPr lang="en-US" altLang="ko-KR" sz="2400" b="1" dirty="0"/>
              <a:t>(NATO) </a:t>
            </a:r>
            <a:r>
              <a:rPr lang="ko-KR" altLang="en-US" sz="2400" b="1" dirty="0" smtClean="0"/>
              <a:t>탈퇴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70C0"/>
                </a:solidFill>
              </a:rPr>
              <a:t>2. </a:t>
            </a:r>
            <a:r>
              <a:rPr lang="ko-KR" altLang="en-US" sz="2400" b="1" dirty="0">
                <a:solidFill>
                  <a:srgbClr val="0070C0"/>
                </a:solidFill>
              </a:rPr>
              <a:t>닉슨 독트린</a:t>
            </a:r>
            <a:r>
              <a:rPr lang="en-US" altLang="ko-KR" sz="2400" b="1" dirty="0">
                <a:solidFill>
                  <a:srgbClr val="0070C0"/>
                </a:solidFill>
              </a:rPr>
              <a:t>(1969)</a:t>
            </a:r>
            <a:endParaRPr lang="ko-KR" altLang="en-US" sz="2400" b="1" dirty="0">
              <a:solidFill>
                <a:srgbClr val="0070C0"/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① </a:t>
            </a:r>
            <a:r>
              <a:rPr lang="ko-KR" altLang="en-US" sz="2400" b="1" dirty="0"/>
              <a:t>배경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미국의 베트남 내전 개입에 대한 국제 사회의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비난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베트남인의 저항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미국 내 반전 운동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② </a:t>
            </a:r>
            <a:r>
              <a:rPr lang="ko-KR" altLang="en-US" sz="2400" b="1" dirty="0"/>
              <a:t>내용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아시아에서의 미국의 군사적 역할 축소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③ </a:t>
            </a:r>
            <a:r>
              <a:rPr lang="ko-KR" altLang="en-US" sz="2400" b="1" dirty="0"/>
              <a:t>영향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미국의 대외 정책이 반공에서 평화 공존으로 </a:t>
            </a:r>
            <a:r>
              <a:rPr lang="ko-KR" altLang="en-US" sz="2400" b="1" dirty="0" smtClean="0"/>
              <a:t>전환</a:t>
            </a:r>
            <a:r>
              <a:rPr lang="en-US" altLang="ko-KR" sz="2400" b="1" dirty="0" smtClean="0"/>
              <a:t>,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   중국의 </a:t>
            </a:r>
            <a:r>
              <a:rPr lang="ko-KR" altLang="en-US" sz="2400" b="1" dirty="0"/>
              <a:t>유엔 가입과 안전 보장 이사회의 상임 이사국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인정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닉슨의 중국과 소련 방문</a:t>
            </a:r>
          </a:p>
        </p:txBody>
      </p:sp>
      <p:grpSp>
        <p:nvGrpSpPr>
          <p:cNvPr id="11" name="그룹 10"/>
          <p:cNvGrpSpPr/>
          <p:nvPr/>
        </p:nvGrpSpPr>
        <p:grpSpPr>
          <a:xfrm>
            <a:off x="3131840" y="77723"/>
            <a:ext cx="5904656" cy="830997"/>
            <a:chOff x="3059832" y="131728"/>
            <a:chExt cx="5904656" cy="830997"/>
          </a:xfrm>
        </p:grpSpPr>
        <p:sp>
          <p:nvSpPr>
            <p:cNvPr id="13" name="TextBox 12"/>
            <p:cNvSpPr txBox="1"/>
            <p:nvPr/>
          </p:nvSpPr>
          <p:spPr>
            <a:xfrm>
              <a:off x="3059832" y="131728"/>
              <a:ext cx="59046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2.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자유 민주주의의 시련과 발전</a:t>
              </a:r>
              <a:endParaRPr lang="en-US" altLang="ko-KR" sz="28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냉전의 해체와 국제 질서의 재편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6" name="모서리가 둥근 직사각형 15"/>
            <p:cNvSpPr/>
            <p:nvPr/>
          </p:nvSpPr>
          <p:spPr bwMode="auto">
            <a:xfrm>
              <a:off x="3707904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1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769102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9592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(323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467544" y="1663289"/>
            <a:ext cx="4608512" cy="4081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70C0"/>
                </a:solidFill>
              </a:rPr>
              <a:t>3. </a:t>
            </a:r>
            <a:r>
              <a:rPr lang="ko-KR" altLang="en-US" sz="2400" b="1" dirty="0">
                <a:solidFill>
                  <a:srgbClr val="0070C0"/>
                </a:solidFill>
              </a:rPr>
              <a:t>소련의 해체와 동유럽의 변화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① </a:t>
            </a:r>
            <a:r>
              <a:rPr lang="ko-KR" altLang="en-US" sz="2400" b="1" dirty="0"/>
              <a:t>소련의 해체</a:t>
            </a:r>
            <a:r>
              <a:rPr lang="en-US" altLang="ko-KR" sz="2400" b="1" dirty="0"/>
              <a:t>: </a:t>
            </a:r>
            <a:r>
              <a:rPr lang="ko-KR" altLang="en-US" sz="2400" b="1" dirty="0" err="1" smtClean="0"/>
              <a:t>고르바초프의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개방과 </a:t>
            </a:r>
            <a:r>
              <a:rPr lang="ko-KR" altLang="en-US" sz="2400" b="1" dirty="0"/>
              <a:t>개혁</a:t>
            </a:r>
            <a:r>
              <a:rPr lang="en-US" altLang="ko-KR" sz="2400" b="1" dirty="0"/>
              <a:t>(</a:t>
            </a:r>
            <a:r>
              <a:rPr lang="ko-KR" altLang="en-US" sz="2400" b="1" dirty="0"/>
              <a:t>냉전 체제 </a:t>
            </a:r>
            <a:r>
              <a:rPr lang="ko-KR" altLang="en-US" sz="2400" b="1" dirty="0" smtClean="0"/>
              <a:t>종식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   선언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몰타협정</a:t>
            </a:r>
            <a:r>
              <a:rPr lang="en-US" altLang="ko-KR" sz="2400" b="1" dirty="0"/>
              <a:t>), </a:t>
            </a:r>
            <a:r>
              <a:rPr lang="ko-KR" altLang="en-US" sz="2400" b="1" dirty="0"/>
              <a:t>옐친에 </a:t>
            </a:r>
            <a:r>
              <a:rPr lang="ko-KR" altLang="en-US" sz="2400" b="1" dirty="0" smtClean="0"/>
              <a:t>의해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소련 </a:t>
            </a:r>
            <a:r>
              <a:rPr lang="ko-KR" altLang="en-US" sz="2400" b="1" dirty="0"/>
              <a:t>해체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② </a:t>
            </a:r>
            <a:r>
              <a:rPr lang="ko-KR" altLang="en-US" sz="2400" b="1" dirty="0"/>
              <a:t>동유럽의 변화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동유럽의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자유화 </a:t>
            </a:r>
            <a:r>
              <a:rPr lang="ko-KR" altLang="en-US" sz="2400" b="1" dirty="0"/>
              <a:t>물결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독일 통일</a:t>
            </a:r>
            <a:r>
              <a:rPr lang="en-US" altLang="ko-KR" sz="2400" b="1" dirty="0"/>
              <a:t>,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유고슬라비아 </a:t>
            </a:r>
            <a:r>
              <a:rPr lang="ko-KR" altLang="en-US" sz="2400" b="1" dirty="0"/>
              <a:t>연방 해체</a:t>
            </a:r>
            <a:r>
              <a:rPr lang="en-US" altLang="ko-KR" sz="2400" b="1" dirty="0"/>
              <a:t>,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체코와 </a:t>
            </a:r>
            <a:r>
              <a:rPr lang="ko-KR" altLang="en-US" sz="2400" b="1" dirty="0"/>
              <a:t>슬로바키아 분리</a:t>
            </a:r>
          </a:p>
        </p:txBody>
      </p:sp>
      <p:grpSp>
        <p:nvGrpSpPr>
          <p:cNvPr id="12" name="그룹 11"/>
          <p:cNvGrpSpPr/>
          <p:nvPr/>
        </p:nvGrpSpPr>
        <p:grpSpPr>
          <a:xfrm>
            <a:off x="3131840" y="77723"/>
            <a:ext cx="5904656" cy="830997"/>
            <a:chOff x="3059832" y="131728"/>
            <a:chExt cx="5904656" cy="830997"/>
          </a:xfrm>
        </p:grpSpPr>
        <p:sp>
          <p:nvSpPr>
            <p:cNvPr id="13" name="TextBox 12"/>
            <p:cNvSpPr txBox="1"/>
            <p:nvPr/>
          </p:nvSpPr>
          <p:spPr>
            <a:xfrm>
              <a:off x="3059832" y="131728"/>
              <a:ext cx="59046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2.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자유 민주주의의 시련과 발전</a:t>
              </a:r>
              <a:endParaRPr lang="en-US" altLang="ko-KR" sz="28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냉전의 해체와 국제 질서의 재편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4" name="모서리가 둥근 직사각형 13"/>
            <p:cNvSpPr/>
            <p:nvPr/>
          </p:nvSpPr>
          <p:spPr bwMode="auto">
            <a:xfrm>
              <a:off x="3707904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1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pic>
        <p:nvPicPr>
          <p:cNvPr id="2" name="그림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48064" y="1756652"/>
            <a:ext cx="3576234" cy="3976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19197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9592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(323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39552" y="1916832"/>
            <a:ext cx="8280920" cy="319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70C0"/>
                </a:solidFill>
              </a:rPr>
              <a:t>4. </a:t>
            </a:r>
            <a:r>
              <a:rPr lang="ko-KR" altLang="en-US" sz="2400" b="1" dirty="0">
                <a:solidFill>
                  <a:srgbClr val="0070C0"/>
                </a:solidFill>
              </a:rPr>
              <a:t>유럽 통합과 중국의 성장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① </a:t>
            </a:r>
            <a:r>
              <a:rPr lang="ko-KR" altLang="en-US" sz="2400" b="1" dirty="0"/>
              <a:t>유럽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유럽 석탄 및 철강 공동체</a:t>
            </a:r>
            <a:r>
              <a:rPr lang="en-US" altLang="ko-KR" sz="2400" b="1" dirty="0"/>
              <a:t>(ECSC, 1952)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→ </a:t>
            </a:r>
            <a:r>
              <a:rPr lang="ko-KR" altLang="en-US" sz="2400" b="1" dirty="0"/>
              <a:t>유럽 경제 공동체</a:t>
            </a:r>
            <a:r>
              <a:rPr lang="en-US" altLang="ko-KR" sz="2400" b="1" dirty="0"/>
              <a:t>(EEC, 1958) </a:t>
            </a:r>
            <a:r>
              <a:rPr lang="ko-KR" altLang="en-US" sz="2400" b="1" dirty="0"/>
              <a:t>→ 유럽 </a:t>
            </a:r>
            <a:r>
              <a:rPr lang="ko-KR" altLang="en-US" sz="2400" b="1" dirty="0" smtClean="0"/>
              <a:t>공동체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(</a:t>
            </a:r>
            <a:r>
              <a:rPr lang="en-US" altLang="ko-KR" sz="2400" b="1" dirty="0"/>
              <a:t>EC, 1967) </a:t>
            </a:r>
            <a:r>
              <a:rPr lang="ko-KR" altLang="en-US" sz="2400" b="1" dirty="0"/>
              <a:t>→ 유럽 연합</a:t>
            </a:r>
            <a:r>
              <a:rPr lang="en-US" altLang="ko-KR" sz="2400" b="1" dirty="0"/>
              <a:t>(EU, 1993), </a:t>
            </a:r>
            <a:r>
              <a:rPr lang="ko-KR" altLang="en-US" sz="2400" b="1" dirty="0"/>
              <a:t>단일 통화인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‘</a:t>
            </a:r>
            <a:r>
              <a:rPr lang="ko-KR" altLang="en-US" sz="2400" b="1" dirty="0"/>
              <a:t>유로</a:t>
            </a:r>
            <a:r>
              <a:rPr lang="en-US" altLang="ko-KR" sz="2400" b="1" dirty="0"/>
              <a:t>(Euro)’ </a:t>
            </a:r>
            <a:r>
              <a:rPr lang="ko-KR" altLang="en-US" sz="2400" b="1" dirty="0"/>
              <a:t>사용</a:t>
            </a:r>
            <a:r>
              <a:rPr lang="en-US" altLang="ko-KR" sz="2400" b="1" dirty="0"/>
              <a:t>(2002)</a:t>
            </a: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② </a:t>
            </a:r>
            <a:r>
              <a:rPr lang="ko-KR" altLang="en-US" sz="2400" b="1" dirty="0"/>
              <a:t>중국</a:t>
            </a:r>
            <a:r>
              <a:rPr lang="en-US" altLang="ko-KR" sz="2400" b="1" dirty="0"/>
              <a:t>: </a:t>
            </a:r>
            <a:r>
              <a:rPr lang="ko-KR" altLang="en-US" sz="2400" b="1" dirty="0" err="1"/>
              <a:t>덩샤오핑의</a:t>
            </a:r>
            <a:r>
              <a:rPr lang="ko-KR" altLang="en-US" sz="2400" b="1" dirty="0"/>
              <a:t> 집권</a:t>
            </a:r>
            <a:r>
              <a:rPr lang="en-US" altLang="ko-KR" sz="2400" b="1" dirty="0"/>
              <a:t>(</a:t>
            </a:r>
            <a:r>
              <a:rPr lang="ko-KR" altLang="en-US" sz="2400" b="1" dirty="0"/>
              <a:t>개방 정책으로 인한 비약적인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경제 </a:t>
            </a:r>
            <a:r>
              <a:rPr lang="ko-KR" altLang="en-US" sz="2400" b="1" dirty="0"/>
              <a:t>성장</a:t>
            </a:r>
            <a:r>
              <a:rPr lang="en-US" altLang="ko-KR" sz="2400" b="1" dirty="0"/>
              <a:t>), </a:t>
            </a:r>
            <a:r>
              <a:rPr lang="ko-KR" altLang="en-US" sz="2400" b="1" dirty="0"/>
              <a:t>홍콩과 마카오 돌려받음</a:t>
            </a:r>
          </a:p>
        </p:txBody>
      </p:sp>
      <p:grpSp>
        <p:nvGrpSpPr>
          <p:cNvPr id="13" name="그룹 12"/>
          <p:cNvGrpSpPr/>
          <p:nvPr/>
        </p:nvGrpSpPr>
        <p:grpSpPr>
          <a:xfrm>
            <a:off x="3131840" y="77723"/>
            <a:ext cx="5904656" cy="830997"/>
            <a:chOff x="3059832" y="131728"/>
            <a:chExt cx="5904656" cy="830997"/>
          </a:xfrm>
        </p:grpSpPr>
        <p:sp>
          <p:nvSpPr>
            <p:cNvPr id="14" name="TextBox 13"/>
            <p:cNvSpPr txBox="1"/>
            <p:nvPr/>
          </p:nvSpPr>
          <p:spPr>
            <a:xfrm>
              <a:off x="3059832" y="131728"/>
              <a:ext cx="59046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2.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자유 민주주의의 시련과 발전</a:t>
              </a:r>
              <a:endParaRPr lang="en-US" altLang="ko-KR" sz="28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냉전의 해체와 국제 질서의 재편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5" name="모서리가 둥근 직사각형 14"/>
            <p:cNvSpPr/>
            <p:nvPr/>
          </p:nvSpPr>
          <p:spPr bwMode="auto">
            <a:xfrm>
              <a:off x="3707904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1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42816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20"/>
            <a:ext cx="9144000" cy="68571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101829" y="2772552"/>
            <a:ext cx="3414387" cy="1643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2800" b="1" dirty="0" smtClean="0">
                <a:solidFill>
                  <a:schemeClr val="accent3">
                    <a:lumMod val="50000"/>
                  </a:schemeClr>
                </a:solidFill>
              </a:rPr>
              <a:t>이승만 독재와 </a:t>
            </a:r>
            <a:r>
              <a:rPr lang="en-US" altLang="ko-KR" sz="2800" b="1" dirty="0" smtClean="0">
                <a:solidFill>
                  <a:schemeClr val="accent3">
                    <a:lumMod val="50000"/>
                  </a:schemeClr>
                </a:solidFill>
              </a:rPr>
              <a:t>4·19 </a:t>
            </a:r>
            <a:r>
              <a:rPr lang="ko-KR" altLang="en-US" sz="2800" b="1" dirty="0" smtClean="0">
                <a:solidFill>
                  <a:schemeClr val="accent3">
                    <a:lumMod val="50000"/>
                  </a:schemeClr>
                </a:solidFill>
              </a:rPr>
              <a:t>혁명</a:t>
            </a:r>
            <a:endParaRPr lang="en-US" altLang="ko-KR" sz="28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ko-KR" sz="2800" b="1" dirty="0" smtClean="0">
                <a:solidFill>
                  <a:schemeClr val="accent3">
                    <a:lumMod val="50000"/>
                  </a:schemeClr>
                </a:solidFill>
              </a:rPr>
              <a:t>                   </a:t>
            </a:r>
            <a:r>
              <a:rPr lang="ko-KR" altLang="en-US" sz="2000" b="1" dirty="0" smtClean="0"/>
              <a:t>입니다</a:t>
            </a:r>
            <a:r>
              <a:rPr lang="en-US" altLang="ko-KR" sz="2000" b="1" dirty="0" smtClean="0"/>
              <a:t>.</a:t>
            </a:r>
            <a:endParaRPr lang="ko-KR" altLang="en-US" sz="2000" b="1" dirty="0"/>
          </a:p>
        </p:txBody>
      </p:sp>
      <p:sp>
        <p:nvSpPr>
          <p:cNvPr id="8" name="모서리가 둥근 직사각형 7"/>
          <p:cNvSpPr/>
          <p:nvPr/>
        </p:nvSpPr>
        <p:spPr bwMode="auto">
          <a:xfrm>
            <a:off x="2699793" y="2916568"/>
            <a:ext cx="357188" cy="357188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b="1" dirty="0" smtClean="0">
                <a:latin typeface="+mj-lt"/>
                <a:ea typeface="맑은 고딕" pitchFamily="50" charset="-127"/>
              </a:rPr>
              <a:t>2</a:t>
            </a:r>
            <a:endParaRPr lang="en-US" altLang="ko-KR" sz="1800" b="1" dirty="0" smtClean="0">
              <a:latin typeface="+mj-lt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3287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3849</TotalTime>
  <Words>396</Words>
  <Application>Microsoft Office PowerPoint</Application>
  <PresentationFormat>화면 슬라이드 쇼(4:3)</PresentationFormat>
  <Paragraphs>63</Paragraphs>
  <Slides>7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7</vt:i4>
      </vt:variant>
    </vt:vector>
  </HeadingPairs>
  <TitlesOfParts>
    <vt:vector size="8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kweni</dc:creator>
  <cp:lastModifiedBy>user</cp:lastModifiedBy>
  <cp:revision>2214</cp:revision>
  <dcterms:created xsi:type="dcterms:W3CDTF">2013-03-25T12:51:11Z</dcterms:created>
  <dcterms:modified xsi:type="dcterms:W3CDTF">2013-12-18T02:16:25Z</dcterms:modified>
</cp:coreProperties>
</file>