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300" r:id="rId5"/>
    <p:sldId id="308" r:id="rId6"/>
    <p:sldId id="317" r:id="rId7"/>
    <p:sldId id="324" r:id="rId8"/>
    <p:sldId id="325" r:id="rId9"/>
    <p:sldId id="326" r:id="rId10"/>
    <p:sldId id="327" r:id="rId11"/>
    <p:sldId id="264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708" autoAdjust="0"/>
  </p:normalViewPr>
  <p:slideViewPr>
    <p:cSldViewPr>
      <p:cViewPr>
        <p:scale>
          <a:sx n="105" d="100"/>
          <a:sy n="105" d="100"/>
        </p:scale>
        <p:origin x="-1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7904" y="306896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ko-KR" sz="2000" b="1" dirty="0" smtClean="0"/>
              <a:t>1. </a:t>
            </a:r>
            <a:r>
              <a:rPr lang="ko-KR" altLang="en-US" sz="2000" b="1" dirty="0" smtClean="0"/>
              <a:t>대한민국 정부 수립과 </a:t>
            </a:r>
            <a:r>
              <a:rPr lang="en-US" altLang="ko-KR" sz="2000" b="1" dirty="0" smtClean="0"/>
              <a:t>6·25 </a:t>
            </a:r>
            <a:r>
              <a:rPr lang="ko-KR" altLang="en-US" sz="2000" b="1" dirty="0" smtClean="0"/>
              <a:t>전쟁</a:t>
            </a:r>
            <a:endParaRPr lang="en-US" altLang="ko-KR" sz="2000" b="1" dirty="0" smtClean="0"/>
          </a:p>
          <a:p>
            <a:pPr algn="r">
              <a:lnSpc>
                <a:spcPct val="130000"/>
              </a:lnSpc>
            </a:pPr>
            <a:r>
              <a:rPr lang="en-US" altLang="ko-KR" sz="1600" dirty="0" smtClean="0"/>
              <a:t>6</a:t>
            </a:r>
            <a:r>
              <a:rPr lang="en-US" altLang="ko-KR" sz="1600" b="1" dirty="0"/>
              <a:t>·</a:t>
            </a:r>
            <a:r>
              <a:rPr lang="en-US" altLang="ko-KR" sz="1600" dirty="0" smtClean="0"/>
              <a:t>25 </a:t>
            </a:r>
            <a:r>
              <a:rPr lang="ko-KR" altLang="en-US" sz="1600" dirty="0" smtClean="0"/>
              <a:t>전쟁과 그 영향</a:t>
            </a:r>
            <a:endParaRPr lang="ko-KR" altLang="en-US" sz="1600" dirty="0"/>
          </a:p>
        </p:txBody>
      </p:sp>
      <p:grpSp>
        <p:nvGrpSpPr>
          <p:cNvPr id="10" name="그룹 9"/>
          <p:cNvGrpSpPr/>
          <p:nvPr/>
        </p:nvGrpSpPr>
        <p:grpSpPr>
          <a:xfrm>
            <a:off x="6804248" y="3522494"/>
            <a:ext cx="260873" cy="338554"/>
            <a:chOff x="6381669" y="3444431"/>
            <a:chExt cx="260873" cy="338554"/>
          </a:xfrm>
        </p:grpSpPr>
        <p:sp>
          <p:nvSpPr>
            <p:cNvPr id="11" name="TextBox 10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5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47864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(319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11960" y="44624"/>
            <a:ext cx="48245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대한민국 정부 수립과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25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전쟁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en-US" altLang="ko-KR" sz="2600" b="1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</a:rPr>
              <a:t>·</a:t>
            </a:r>
            <a:r>
              <a:rPr lang="en-US" altLang="ko-KR" sz="2600" b="1" dirty="0" smtClean="0">
                <a:solidFill>
                  <a:schemeClr val="tx2">
                    <a:lumMod val="75000"/>
                  </a:schemeClr>
                </a:solidFill>
              </a:rPr>
              <a:t>25 </a:t>
            </a:r>
            <a:r>
              <a:rPr lang="ko-KR" altLang="en-US" sz="2600" b="1" dirty="0" smtClean="0">
                <a:solidFill>
                  <a:schemeClr val="tx2">
                    <a:lumMod val="75000"/>
                  </a:schemeClr>
                </a:solidFill>
              </a:rPr>
              <a:t>전쟁과 그 영향</a:t>
            </a:r>
            <a:endParaRPr lang="ko-KR" altLang="en-US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5546150" y="515581"/>
            <a:ext cx="321994" cy="32199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5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79512" y="2106487"/>
            <a:ext cx="8820472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en-US" altLang="ko-KR" sz="2400" b="1" dirty="0">
                <a:solidFill>
                  <a:srgbClr val="0000FF"/>
                </a:solidFill>
              </a:rPr>
              <a:t>[</a:t>
            </a:r>
            <a:r>
              <a:rPr lang="ko-KR" altLang="en-US" sz="2400" b="1" dirty="0">
                <a:solidFill>
                  <a:srgbClr val="0000FF"/>
                </a:solidFill>
              </a:rPr>
              <a:t>예시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 err="1">
                <a:solidFill>
                  <a:srgbClr val="0000FF"/>
                </a:solidFill>
              </a:rPr>
              <a:t>독일식</a:t>
            </a:r>
            <a:r>
              <a:rPr lang="ko-KR" altLang="en-US" sz="2400" b="1" dirty="0">
                <a:solidFill>
                  <a:srgbClr val="0000FF"/>
                </a:solidFill>
              </a:rPr>
              <a:t> 흡수 통일은 막대한 통일 비용이 소요되었고</a:t>
            </a:r>
            <a:endParaRPr lang="en-US" altLang="ko-KR" sz="2400" b="1" dirty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       </a:t>
            </a:r>
            <a:r>
              <a:rPr lang="ko-KR" altLang="en-US" sz="2400" b="1" dirty="0">
                <a:solidFill>
                  <a:srgbClr val="0000FF"/>
                </a:solidFill>
              </a:rPr>
              <a:t> </a:t>
            </a:r>
            <a:r>
              <a:rPr lang="ko-KR" altLang="en-US" sz="2400" b="1" dirty="0" err="1">
                <a:solidFill>
                  <a:srgbClr val="0000FF"/>
                </a:solidFill>
              </a:rPr>
              <a:t>베트남식</a:t>
            </a:r>
            <a:r>
              <a:rPr lang="ko-KR" altLang="en-US" sz="2400" b="1" dirty="0">
                <a:solidFill>
                  <a:srgbClr val="0000FF"/>
                </a:solidFill>
              </a:rPr>
              <a:t> 무력 통일은 많은 인명 피해와 함께 국민적</a:t>
            </a:r>
            <a:endParaRPr lang="en-US" altLang="ko-KR" sz="2400" b="1" dirty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       </a:t>
            </a:r>
            <a:r>
              <a:rPr lang="ko-KR" altLang="en-US" sz="2400" b="1" dirty="0">
                <a:solidFill>
                  <a:srgbClr val="0000FF"/>
                </a:solidFill>
              </a:rPr>
              <a:t> 분열이라는 문제점이 있었다</a:t>
            </a:r>
            <a:r>
              <a:rPr lang="en-US" altLang="ko-KR" sz="2400" b="1" dirty="0">
                <a:solidFill>
                  <a:srgbClr val="0000FF"/>
                </a:solidFill>
              </a:rPr>
              <a:t>. </a:t>
            </a:r>
            <a:r>
              <a:rPr lang="ko-KR" altLang="en-US" sz="2400" b="1" dirty="0">
                <a:solidFill>
                  <a:srgbClr val="0000FF"/>
                </a:solidFill>
              </a:rPr>
              <a:t>우리의 통일은 양자 간에</a:t>
            </a:r>
            <a:endParaRPr lang="en-US" altLang="ko-KR" sz="2400" b="1" dirty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      </a:t>
            </a:r>
            <a:r>
              <a:rPr lang="ko-KR" altLang="en-US" sz="2400" b="1" dirty="0">
                <a:solidFill>
                  <a:srgbClr val="0000FF"/>
                </a:solidFill>
              </a:rPr>
              <a:t>  신뢰 회복이 우선되어야 하고 오랜 단절에서 오는 </a:t>
            </a:r>
            <a:endParaRPr lang="en-US" altLang="ko-KR" sz="2400" b="1" dirty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        </a:t>
            </a:r>
            <a:r>
              <a:rPr lang="ko-KR" altLang="en-US" sz="2400" b="1" dirty="0">
                <a:solidFill>
                  <a:srgbClr val="0000FF"/>
                </a:solidFill>
              </a:rPr>
              <a:t>문화적</a:t>
            </a: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차이점을 해소하는 노력이 있어야 한다</a:t>
            </a:r>
            <a:r>
              <a:rPr lang="en-US" altLang="ko-KR" sz="2400" b="1" dirty="0">
                <a:solidFill>
                  <a:srgbClr val="0000FF"/>
                </a:solidFill>
              </a:rPr>
              <a:t>.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또한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주변국과의 </a:t>
            </a:r>
            <a:r>
              <a:rPr lang="ko-KR" altLang="en-US" sz="2400" b="1" dirty="0">
                <a:solidFill>
                  <a:srgbClr val="0000FF"/>
                </a:solidFill>
              </a:rPr>
              <a:t>대화를 통해 통일 분위기를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조성하고</a:t>
            </a: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통일</a:t>
            </a:r>
            <a:endParaRPr lang="en-US" altLang="ko-KR" sz="2400" b="1" dirty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rgbClr val="0000FF"/>
                </a:solidFill>
              </a:rPr>
              <a:t>         후에 </a:t>
            </a:r>
            <a:r>
              <a:rPr lang="ko-KR" altLang="en-US" sz="2400" b="1" dirty="0">
                <a:solidFill>
                  <a:srgbClr val="0000FF"/>
                </a:solidFill>
              </a:rPr>
              <a:t>나타날 문제점을 미리 예측하여 대비해야 한다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480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01829" y="2772552"/>
            <a:ext cx="341438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전후 남과 북의 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정치</a:t>
            </a: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·</a:t>
            </a: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경제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2699793" y="2916568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6</a:t>
            </a:r>
            <a:endParaRPr lang="en-US" altLang="ko-KR" sz="1800" b="1" dirty="0" smtClean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2526" y="2350713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4293" y="3678662"/>
            <a:ext cx="545459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23673" y="2276872"/>
            <a:ext cx="5156639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en-US" altLang="ko-KR" sz="2400" b="1" dirty="0" smtClean="0"/>
              <a:t>6·25 </a:t>
            </a:r>
            <a:r>
              <a:rPr lang="ko-KR" altLang="en-US" sz="2400" b="1" dirty="0" smtClean="0"/>
              <a:t>전쟁이 일어나게 된 배경을 파악할 수 있다</a:t>
            </a:r>
            <a:r>
              <a:rPr lang="en-US" altLang="ko-KR" sz="2400" b="1" dirty="0" smtClean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23672" y="3573016"/>
            <a:ext cx="515664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/>
              <a:t>북한의 남침으로 일어난 </a:t>
            </a:r>
            <a:r>
              <a:rPr lang="en-US" altLang="ko-KR" sz="2400" b="1" dirty="0" smtClean="0"/>
              <a:t>6</a:t>
            </a:r>
            <a:r>
              <a:rPr lang="en-US" altLang="ko-KR" sz="2400" b="1" dirty="0"/>
              <a:t>·</a:t>
            </a:r>
            <a:r>
              <a:rPr lang="en-US" altLang="ko-KR" sz="2400" b="1" dirty="0" smtClean="0"/>
              <a:t>25 </a:t>
            </a:r>
            <a:r>
              <a:rPr lang="ko-KR" altLang="en-US" sz="2400" b="1" dirty="0"/>
              <a:t>전쟁의 </a:t>
            </a:r>
            <a:r>
              <a:rPr lang="ko-KR" altLang="en-US" sz="2400" b="1" dirty="0" err="1"/>
              <a:t>참혹성을</a:t>
            </a:r>
            <a:r>
              <a:rPr lang="ko-KR" altLang="en-US" sz="2400" b="1" dirty="0"/>
              <a:t> 알고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그 전개 과정과 영향을 이해할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(316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131840" y="44624"/>
            <a:ext cx="59046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대한민국 정부 수립과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25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전쟁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en-US" altLang="ko-KR" sz="2600" b="1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</a:rPr>
              <a:t>·</a:t>
            </a:r>
            <a:r>
              <a:rPr lang="en-US" altLang="ko-KR" sz="2600" b="1" dirty="0" smtClean="0">
                <a:solidFill>
                  <a:schemeClr val="tx2">
                    <a:lumMod val="75000"/>
                  </a:schemeClr>
                </a:solidFill>
              </a:rPr>
              <a:t>25 </a:t>
            </a:r>
            <a:r>
              <a:rPr lang="ko-KR" altLang="en-US" sz="2600" b="1" dirty="0" smtClean="0">
                <a:solidFill>
                  <a:schemeClr val="tx2">
                    <a:lumMod val="75000"/>
                  </a:schemeClr>
                </a:solidFill>
              </a:rPr>
              <a:t>전쟁과 그 영향</a:t>
            </a:r>
            <a:endParaRPr lang="ko-KR" altLang="en-US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5546150" y="515581"/>
            <a:ext cx="321994" cy="32199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5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4509120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▲군복도 없이 전쟁에 참가한 학도 의용군</a:t>
            </a:r>
            <a:endParaRPr lang="ko-KR" altLang="en-US" sz="1050" dirty="0"/>
          </a:p>
        </p:txBody>
      </p:sp>
      <p:sp>
        <p:nvSpPr>
          <p:cNvPr id="6" name="직사각형 5"/>
          <p:cNvSpPr/>
          <p:nvPr/>
        </p:nvSpPr>
        <p:spPr>
          <a:xfrm>
            <a:off x="179512" y="2034479"/>
            <a:ext cx="4685317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어머니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나는 사람을 죽였습니다</a:t>
            </a:r>
            <a:r>
              <a:rPr lang="en-US" altLang="ko-KR" sz="2400" b="1" dirty="0" smtClean="0"/>
              <a:t>. </a:t>
            </a:r>
            <a:r>
              <a:rPr lang="ko-KR" altLang="en-US" sz="2400" b="1" dirty="0" smtClean="0"/>
              <a:t>그것도 돌담 하나를 사이에 두고</a:t>
            </a:r>
            <a:r>
              <a:rPr lang="en-US" altLang="ko-KR" sz="2400" b="1" dirty="0" smtClean="0"/>
              <a:t>, 10</a:t>
            </a:r>
            <a:r>
              <a:rPr lang="ko-KR" altLang="en-US" sz="2400" b="1" dirty="0" smtClean="0"/>
              <a:t>여 명은 될 것입니다</a:t>
            </a:r>
            <a:r>
              <a:rPr lang="en-US" altLang="ko-KR" sz="2400" b="1" dirty="0" smtClean="0"/>
              <a:t>. </a:t>
            </a:r>
            <a:r>
              <a:rPr lang="en-US" altLang="ko-KR" sz="2400" b="1" dirty="0" smtClean="0"/>
              <a:t>…… </a:t>
            </a:r>
            <a:r>
              <a:rPr lang="ko-KR" altLang="en-US" sz="2400" b="1" dirty="0" smtClean="0"/>
              <a:t>어머니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저는 꼭 살아서 다시 어머님 곁으로 가겠습니다</a:t>
            </a:r>
            <a:r>
              <a:rPr lang="en-US" altLang="ko-KR" sz="24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endParaRPr lang="en-US" altLang="ko-KR" sz="2400" b="1" dirty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/>
              <a:t>   - </a:t>
            </a:r>
            <a:r>
              <a:rPr lang="ko-KR" altLang="en-US" sz="2400" b="1" dirty="0" smtClean="0"/>
              <a:t>학도 의용군 이우근의 편지 </a:t>
            </a:r>
            <a:r>
              <a:rPr lang="en-US" altLang="ko-KR" sz="2400" b="1" dirty="0" smtClean="0"/>
              <a:t>-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2018913"/>
            <a:ext cx="3991161" cy="248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(316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5482" y="1807305"/>
            <a:ext cx="5222622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6·25 </a:t>
            </a:r>
            <a:r>
              <a:rPr lang="ko-KR" altLang="en-US" sz="2400" b="1" dirty="0">
                <a:solidFill>
                  <a:srgbClr val="0070C0"/>
                </a:solidFill>
              </a:rPr>
              <a:t>전쟁의 배경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미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소 양군 철수</a:t>
            </a:r>
            <a:r>
              <a:rPr lang="en-US" altLang="ko-KR" sz="2400" b="1" dirty="0"/>
              <a:t>, 38</a:t>
            </a:r>
            <a:r>
              <a:rPr lang="ko-KR" altLang="en-US" sz="2400" b="1" dirty="0"/>
              <a:t>도선 </a:t>
            </a:r>
            <a:r>
              <a:rPr lang="ko-KR" altLang="en-US" sz="2400" b="1" dirty="0" smtClean="0"/>
              <a:t>부근의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 무력 </a:t>
            </a:r>
            <a:r>
              <a:rPr lang="ko-KR" altLang="en-US" sz="2400" b="1" dirty="0"/>
              <a:t>충돌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좌익 세력의 무장 활동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북한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소련의 군사적 지원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조선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의용군이 인민군으로 편입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중국은 </a:t>
            </a:r>
            <a:r>
              <a:rPr lang="ko-KR" altLang="en-US" sz="2400" b="1" dirty="0"/>
              <a:t>미군 개입 시 참전 약속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남한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국군 창설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미국의 </a:t>
            </a:r>
            <a:r>
              <a:rPr lang="ko-KR" altLang="en-US" sz="2400" b="1" dirty="0" err="1" smtClean="0"/>
              <a:t>애치슨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 선언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한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미 상호 방위 원조 협정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31840" y="44624"/>
            <a:ext cx="59046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대한민국 정부 수립과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25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전쟁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en-US" altLang="ko-KR" sz="2600" b="1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</a:rPr>
              <a:t>·</a:t>
            </a:r>
            <a:r>
              <a:rPr lang="en-US" altLang="ko-KR" sz="2600" b="1" dirty="0" smtClean="0">
                <a:solidFill>
                  <a:schemeClr val="tx2">
                    <a:lumMod val="75000"/>
                  </a:schemeClr>
                </a:solidFill>
              </a:rPr>
              <a:t>25 </a:t>
            </a:r>
            <a:r>
              <a:rPr lang="ko-KR" altLang="en-US" sz="2600" b="1" dirty="0" smtClean="0">
                <a:solidFill>
                  <a:schemeClr val="tx2">
                    <a:lumMod val="75000"/>
                  </a:schemeClr>
                </a:solidFill>
              </a:rPr>
              <a:t>전쟁과 그 영향</a:t>
            </a:r>
            <a:endParaRPr lang="ko-KR" altLang="en-US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모서리가 둥근 직사각형 14"/>
          <p:cNvSpPr/>
          <p:nvPr/>
        </p:nvSpPr>
        <p:spPr bwMode="auto">
          <a:xfrm>
            <a:off x="5546150" y="515581"/>
            <a:ext cx="321994" cy="32199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5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5534" y="1668685"/>
            <a:ext cx="3436946" cy="392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910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(316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51518" y="1424965"/>
            <a:ext cx="8640962" cy="4480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유엔군 파병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북한의 남침</a:t>
            </a:r>
            <a:r>
              <a:rPr lang="en-US" altLang="ko-KR" sz="2400" b="1" dirty="0"/>
              <a:t>(1950. 6. 25.): </a:t>
            </a:r>
            <a:r>
              <a:rPr lang="ko-KR" altLang="en-US" sz="2400" b="1" dirty="0"/>
              <a:t>북한군 </a:t>
            </a:r>
            <a:r>
              <a:rPr lang="en-US" altLang="ko-KR" sz="2400" b="1" dirty="0"/>
              <a:t>3</a:t>
            </a:r>
            <a:r>
              <a:rPr lang="ko-KR" altLang="en-US" sz="2400" b="1" dirty="0"/>
              <a:t>일 만에 서울 점령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유엔군의 참전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국군의 작전 지휘권을 유엔군 </a:t>
            </a:r>
            <a:r>
              <a:rPr lang="ko-KR" altLang="en-US" sz="2400" b="1" dirty="0" smtClean="0"/>
              <a:t>사령관에게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이양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전선의 이동</a:t>
            </a:r>
            <a:r>
              <a:rPr lang="en-US" altLang="ko-KR" sz="2400" b="1" dirty="0"/>
              <a:t>:</a:t>
            </a:r>
            <a:r>
              <a:rPr lang="ko-KR" altLang="en-US" sz="2400" b="1" dirty="0"/>
              <a:t> 낙동강 방어선 → 인천 상륙 작전으로 서울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수복 </a:t>
            </a:r>
            <a:r>
              <a:rPr lang="ko-KR" altLang="en-US" sz="2400" b="1" dirty="0"/>
              <a:t>→ 압록강까지 진격 → </a:t>
            </a:r>
            <a:r>
              <a:rPr lang="ko-KR" altLang="en-US" sz="2400" b="1" dirty="0" err="1"/>
              <a:t>중국군의</a:t>
            </a:r>
            <a:r>
              <a:rPr lang="ko-KR" altLang="en-US" sz="2400" b="1" dirty="0"/>
              <a:t> </a:t>
            </a:r>
            <a:r>
              <a:rPr lang="ko-KR" altLang="en-US" sz="2400" b="1" dirty="0" smtClean="0"/>
              <a:t>개입</a:t>
            </a:r>
            <a:r>
              <a:rPr lang="en-US" altLang="ko-KR" sz="2400" b="1" dirty="0" smtClean="0"/>
              <a:t>(</a:t>
            </a:r>
            <a:r>
              <a:rPr lang="en-US" altLang="ko-KR" sz="2400" b="1" dirty="0"/>
              <a:t>1950. 10. 25</a:t>
            </a:r>
            <a:r>
              <a:rPr lang="en-US" altLang="ko-KR" sz="2400" b="1" dirty="0" smtClean="0"/>
              <a:t>.)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/>
              <a:t>→ </a:t>
            </a:r>
            <a:r>
              <a:rPr lang="en-US" altLang="ko-KR" sz="2400" b="1" dirty="0"/>
              <a:t>1·4 </a:t>
            </a:r>
            <a:r>
              <a:rPr lang="ko-KR" altLang="en-US" sz="2400" b="1" dirty="0"/>
              <a:t>후퇴 → 서울 재탈환</a:t>
            </a:r>
            <a:r>
              <a:rPr lang="en-US" altLang="ko-KR" sz="2400" b="1" dirty="0"/>
              <a:t>(1951. 3.) </a:t>
            </a:r>
            <a:r>
              <a:rPr lang="ko-KR" altLang="en-US" sz="2400" b="1" dirty="0"/>
              <a:t>→ </a:t>
            </a:r>
            <a:r>
              <a:rPr lang="en-US" altLang="ko-KR" sz="2400" b="1" dirty="0"/>
              <a:t>38</a:t>
            </a:r>
            <a:r>
              <a:rPr lang="ko-KR" altLang="en-US" sz="2400" b="1" dirty="0"/>
              <a:t>도선 </a:t>
            </a:r>
            <a:r>
              <a:rPr lang="ko-KR" altLang="en-US" sz="2400" b="1" dirty="0" smtClean="0"/>
              <a:t>일대에서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교착 상태 → 소련의 제의로 정전 회담 진행</a:t>
            </a:r>
            <a:r>
              <a:rPr lang="en-US" altLang="ko-KR" sz="2400" b="1" dirty="0"/>
              <a:t>(38</a:t>
            </a:r>
            <a:r>
              <a:rPr lang="ko-KR" altLang="en-US" sz="2400" b="1" dirty="0"/>
              <a:t>도선 </a:t>
            </a:r>
            <a:r>
              <a:rPr lang="ko-KR" altLang="en-US" sz="2400" b="1" dirty="0" smtClean="0"/>
              <a:t>부근의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공방전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백마고지 전투</a:t>
            </a:r>
            <a:r>
              <a:rPr lang="en-US" altLang="ko-KR" sz="2400" b="1" dirty="0"/>
              <a:t>)</a:t>
            </a:r>
            <a:endParaRPr lang="ko-KR" alt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31840" y="44624"/>
            <a:ext cx="59046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대한민국 정부 수립과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25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전쟁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en-US" altLang="ko-KR" sz="2600" b="1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</a:rPr>
              <a:t>·</a:t>
            </a:r>
            <a:r>
              <a:rPr lang="en-US" altLang="ko-KR" sz="2600" b="1" dirty="0" smtClean="0">
                <a:solidFill>
                  <a:schemeClr val="tx2">
                    <a:lumMod val="75000"/>
                  </a:schemeClr>
                </a:solidFill>
              </a:rPr>
              <a:t>25 </a:t>
            </a:r>
            <a:r>
              <a:rPr lang="ko-KR" altLang="en-US" sz="2600" b="1" dirty="0" smtClean="0">
                <a:solidFill>
                  <a:schemeClr val="tx2">
                    <a:lumMod val="75000"/>
                  </a:schemeClr>
                </a:solidFill>
              </a:rPr>
              <a:t>전쟁과 그 영향</a:t>
            </a:r>
            <a:endParaRPr lang="ko-KR" altLang="en-US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5546150" y="515581"/>
            <a:ext cx="321994" cy="32199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5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919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(317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31840" y="44624"/>
            <a:ext cx="59046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대한민국 정부 수립과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25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전쟁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en-US" altLang="ko-KR" sz="2600" b="1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</a:rPr>
              <a:t>·</a:t>
            </a:r>
            <a:r>
              <a:rPr lang="en-US" altLang="ko-KR" sz="2600" b="1" dirty="0" smtClean="0">
                <a:solidFill>
                  <a:schemeClr val="tx2">
                    <a:lumMod val="75000"/>
                  </a:schemeClr>
                </a:solidFill>
              </a:rPr>
              <a:t>25 </a:t>
            </a:r>
            <a:r>
              <a:rPr lang="ko-KR" altLang="en-US" sz="2600" b="1" dirty="0" smtClean="0">
                <a:solidFill>
                  <a:schemeClr val="tx2">
                    <a:lumMod val="75000"/>
                  </a:schemeClr>
                </a:solidFill>
              </a:rPr>
              <a:t>전쟁과 그 영향</a:t>
            </a:r>
            <a:endParaRPr lang="ko-KR" altLang="en-US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5546150" y="515581"/>
            <a:ext cx="321994" cy="32199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5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059255"/>
            <a:ext cx="5113755" cy="561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16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(318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51518" y="1844824"/>
            <a:ext cx="4896546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휴전 성립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정전 협상 지연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이승만 </a:t>
            </a:r>
            <a:r>
              <a:rPr lang="ko-KR" altLang="en-US" sz="2400" b="1" dirty="0" smtClean="0"/>
              <a:t>정부는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휴전 반대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반공 포로 석방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정전 협정 체결</a:t>
            </a:r>
            <a:r>
              <a:rPr lang="en-US" altLang="ko-KR" sz="2400" b="1" dirty="0"/>
              <a:t>(1953. 7. 27</a:t>
            </a:r>
            <a:r>
              <a:rPr lang="en-US" altLang="ko-KR" sz="2400" b="1" dirty="0" smtClean="0"/>
              <a:t>.):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휴전선 확정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비무장 지대 설치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군사 정전 위원회와 중립국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감시 </a:t>
            </a:r>
            <a:r>
              <a:rPr lang="ko-KR" altLang="en-US" sz="2400" b="1" dirty="0"/>
              <a:t>위원단 설치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31840" y="44624"/>
            <a:ext cx="59046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대한민국 정부 수립과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25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전쟁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en-US" altLang="ko-KR" sz="2600" b="1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</a:rPr>
              <a:t>·</a:t>
            </a:r>
            <a:r>
              <a:rPr lang="en-US" altLang="ko-KR" sz="2600" b="1" dirty="0" smtClean="0">
                <a:solidFill>
                  <a:schemeClr val="tx2">
                    <a:lumMod val="75000"/>
                  </a:schemeClr>
                </a:solidFill>
              </a:rPr>
              <a:t>25 </a:t>
            </a:r>
            <a:r>
              <a:rPr lang="ko-KR" altLang="en-US" sz="2600" b="1" dirty="0" smtClean="0">
                <a:solidFill>
                  <a:schemeClr val="tx2">
                    <a:lumMod val="75000"/>
                  </a:schemeClr>
                </a:solidFill>
              </a:rPr>
              <a:t>전쟁과 그 영향</a:t>
            </a:r>
            <a:endParaRPr lang="ko-KR" altLang="en-US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5546150" y="515581"/>
            <a:ext cx="321994" cy="32199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5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4758" y="2035425"/>
            <a:ext cx="3931738" cy="283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941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(318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31840" y="44624"/>
            <a:ext cx="59046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대한민국 정부 수립과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25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전쟁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en-US" altLang="ko-KR" sz="2600" b="1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</a:rPr>
              <a:t>·</a:t>
            </a:r>
            <a:r>
              <a:rPr lang="en-US" altLang="ko-KR" sz="2600" b="1" dirty="0" smtClean="0">
                <a:solidFill>
                  <a:schemeClr val="tx2">
                    <a:lumMod val="75000"/>
                  </a:schemeClr>
                </a:solidFill>
              </a:rPr>
              <a:t>25 </a:t>
            </a:r>
            <a:r>
              <a:rPr lang="ko-KR" altLang="en-US" sz="2600" b="1" dirty="0" smtClean="0">
                <a:solidFill>
                  <a:schemeClr val="tx2">
                    <a:lumMod val="75000"/>
                  </a:schemeClr>
                </a:solidFill>
              </a:rPr>
              <a:t>전쟁과 그 영향</a:t>
            </a:r>
            <a:endParaRPr lang="ko-KR" altLang="en-US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5546150" y="515581"/>
            <a:ext cx="321994" cy="32199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5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9796" y="1916832"/>
            <a:ext cx="3102684" cy="359875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1520" y="1879313"/>
            <a:ext cx="5688632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5. 6·25 </a:t>
            </a:r>
            <a:r>
              <a:rPr lang="ko-KR" altLang="en-US" sz="2400" b="1" dirty="0">
                <a:solidFill>
                  <a:srgbClr val="0070C0"/>
                </a:solidFill>
              </a:rPr>
              <a:t>전쟁의 피해와 영향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피해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사상자 발생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생산 시설 파괴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영향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전통 문화 해체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서구 </a:t>
            </a:r>
            <a:r>
              <a:rPr lang="ko-KR" altLang="en-US" sz="2400" b="1" dirty="0" smtClean="0"/>
              <a:t>대중문화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유입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분단의 고착화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남북 </a:t>
            </a:r>
            <a:r>
              <a:rPr lang="ko-KR" altLang="en-US" sz="2400" b="1" dirty="0" smtClean="0"/>
              <a:t>간의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적대감 </a:t>
            </a:r>
            <a:r>
              <a:rPr lang="ko-KR" altLang="en-US" sz="2400" b="1" dirty="0"/>
              <a:t>심화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한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미 상호 방위 조약 체결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북한에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대한 중국의 영향력 강화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일본은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아시아 반공 거점 국가로 위상 확립</a:t>
            </a:r>
          </a:p>
        </p:txBody>
      </p:sp>
    </p:spTree>
    <p:extLst>
      <p:ext uri="{BB962C8B-B14F-4D97-AF65-F5344CB8AC3E}">
        <p14:creationId xmlns:p14="http://schemas.microsoft.com/office/powerpoint/2010/main" xmlns="" val="184335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47864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(319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11960" y="44624"/>
            <a:ext cx="48245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대한민국 정부 수립과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25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전쟁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en-US" altLang="ko-KR" sz="2600" b="1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</a:rPr>
              <a:t>·</a:t>
            </a:r>
            <a:r>
              <a:rPr lang="en-US" altLang="ko-KR" sz="2600" b="1" dirty="0" smtClean="0">
                <a:solidFill>
                  <a:schemeClr val="tx2">
                    <a:lumMod val="75000"/>
                  </a:schemeClr>
                </a:solidFill>
              </a:rPr>
              <a:t>25 </a:t>
            </a:r>
            <a:r>
              <a:rPr lang="ko-KR" altLang="en-US" sz="2600" b="1" dirty="0" smtClean="0">
                <a:solidFill>
                  <a:schemeClr val="tx2">
                    <a:lumMod val="75000"/>
                  </a:schemeClr>
                </a:solidFill>
              </a:rPr>
              <a:t>전쟁과 그 영향</a:t>
            </a:r>
            <a:endParaRPr lang="ko-KR" altLang="en-US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5546150" y="515581"/>
            <a:ext cx="321994" cy="32199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5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23528" y="1613582"/>
            <a:ext cx="8496944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/>
              <a:t>[</a:t>
            </a:r>
            <a:r>
              <a:rPr lang="ko-KR" altLang="en-US" sz="2400" b="1" dirty="0"/>
              <a:t>사고력 키우기</a:t>
            </a:r>
            <a:r>
              <a:rPr lang="en-US" altLang="ko-KR" sz="2400" b="1" dirty="0"/>
              <a:t>]</a:t>
            </a:r>
          </a:p>
          <a:p>
            <a:pPr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1. </a:t>
            </a:r>
            <a:r>
              <a:rPr lang="ko-KR" altLang="en-US" sz="2400" b="1" dirty="0"/>
              <a:t>냉전 체제 속에 분단되었던 베트남과 독일은 서로 다른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방식으로 </a:t>
            </a:r>
            <a:r>
              <a:rPr lang="ko-KR" altLang="en-US" sz="2400" b="1" dirty="0"/>
              <a:t>통일되었다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통일 이후 베트남과 독일 모두 </a:t>
            </a:r>
            <a:r>
              <a:rPr lang="ko-KR" altLang="en-US" sz="2400" b="1" dirty="0" smtClean="0"/>
              <a:t>각각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의 </a:t>
            </a:r>
            <a:r>
              <a:rPr lang="ko-KR" altLang="en-US" sz="2400" b="1" dirty="0"/>
              <a:t>문제점을 떠안고 있다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두 사례를 참고하여 우리 </a:t>
            </a:r>
            <a:r>
              <a:rPr lang="ko-KR" altLang="en-US" sz="2400" b="1" dirty="0" smtClean="0"/>
              <a:t>민족의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바람직한 </a:t>
            </a:r>
            <a:r>
              <a:rPr lang="ko-KR" altLang="en-US" sz="2400" b="1" dirty="0"/>
              <a:t>통일 방안을 이야기해 보자</a:t>
            </a:r>
            <a:r>
              <a:rPr lang="en-US" altLang="ko-KR" sz="24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59882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3848</TotalTime>
  <Words>596</Words>
  <Application>Microsoft Office PowerPoint</Application>
  <PresentationFormat>화면 슬라이드 쇼(4:3)</PresentationFormat>
  <Paragraphs>91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misuser</cp:lastModifiedBy>
  <cp:revision>2186</cp:revision>
  <dcterms:created xsi:type="dcterms:W3CDTF">2013-03-25T12:51:11Z</dcterms:created>
  <dcterms:modified xsi:type="dcterms:W3CDTF">2013-12-09T02:23:21Z</dcterms:modified>
</cp:coreProperties>
</file>