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300" r:id="rId5"/>
    <p:sldId id="308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264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38" autoAdjust="0"/>
    <p:restoredTop sz="94708" autoAdjust="0"/>
  </p:normalViewPr>
  <p:slideViewPr>
    <p:cSldViewPr>
      <p:cViewPr>
        <p:scale>
          <a:sx n="105" d="100"/>
          <a:sy n="105" d="100"/>
        </p:scale>
        <p:origin x="-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7904" y="306896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ko-KR" sz="2000" b="1" dirty="0" smtClean="0"/>
              <a:t>1. </a:t>
            </a:r>
            <a:r>
              <a:rPr lang="ko-KR" altLang="en-US" sz="2000" b="1" dirty="0" smtClean="0"/>
              <a:t>대한민국 정부 수립과 </a:t>
            </a:r>
            <a:r>
              <a:rPr lang="en-US" altLang="ko-KR" sz="2000" b="1" dirty="0" smtClean="0"/>
              <a:t>6·25 </a:t>
            </a:r>
            <a:r>
              <a:rPr lang="ko-KR" altLang="en-US" sz="2000" b="1" dirty="0" smtClean="0"/>
              <a:t>전쟁</a:t>
            </a:r>
            <a:endParaRPr lang="en-US" altLang="ko-KR" sz="2000" b="1" dirty="0" smtClean="0"/>
          </a:p>
          <a:p>
            <a:pPr algn="r">
              <a:lnSpc>
                <a:spcPct val="130000"/>
              </a:lnSpc>
            </a:pPr>
            <a:r>
              <a:rPr lang="ko-KR" altLang="en-US" sz="1600" dirty="0" smtClean="0"/>
              <a:t>통일 정부 수립 운동</a:t>
            </a:r>
            <a:endParaRPr lang="ko-KR" altLang="en-US" sz="1600" dirty="0"/>
          </a:p>
        </p:txBody>
      </p:sp>
      <p:grpSp>
        <p:nvGrpSpPr>
          <p:cNvPr id="10" name="그룹 9"/>
          <p:cNvGrpSpPr/>
          <p:nvPr/>
        </p:nvGrpSpPr>
        <p:grpSpPr>
          <a:xfrm>
            <a:off x="6804248" y="3522494"/>
            <a:ext cx="260873" cy="338554"/>
            <a:chOff x="6381669" y="3444431"/>
            <a:chExt cx="260873" cy="338554"/>
          </a:xfrm>
        </p:grpSpPr>
        <p:sp>
          <p:nvSpPr>
            <p:cNvPr id="11" name="TextBox 10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3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(311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31840" y="44624"/>
            <a:ext cx="59046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대한민국 정부 수립과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25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전쟁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ko-KR" altLang="en-US" sz="2600" b="1" dirty="0" smtClean="0">
                <a:solidFill>
                  <a:schemeClr val="tx2">
                    <a:lumMod val="75000"/>
                  </a:schemeClr>
                </a:solidFill>
              </a:rPr>
              <a:t>통일 정부 수립 운동</a:t>
            </a:r>
            <a:endParaRPr lang="ko-KR" altLang="en-US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5580112" y="515581"/>
            <a:ext cx="321994" cy="32199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56601"/>
            <a:ext cx="9144000" cy="354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393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(311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31840" y="44624"/>
            <a:ext cx="59046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대한민국 정부 수립과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25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전쟁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ko-KR" altLang="en-US" sz="2600" b="1" dirty="0" smtClean="0">
                <a:solidFill>
                  <a:schemeClr val="tx2">
                    <a:lumMod val="75000"/>
                  </a:schemeClr>
                </a:solidFill>
              </a:rPr>
              <a:t>통일 정부 수립 운동</a:t>
            </a:r>
            <a:endParaRPr lang="ko-KR" altLang="en-US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5580112" y="515581"/>
            <a:ext cx="321994" cy="32199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95536" y="1700808"/>
            <a:ext cx="8424936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① 좌우 </a:t>
            </a:r>
            <a:r>
              <a:rPr lang="ko-KR" altLang="en-US" sz="2400" b="1" dirty="0"/>
              <a:t>합작 </a:t>
            </a:r>
            <a:r>
              <a:rPr lang="en-US" altLang="ko-KR" sz="2400" b="1" dirty="0"/>
              <a:t>7</a:t>
            </a:r>
            <a:r>
              <a:rPr lang="ko-KR" altLang="en-US" sz="2400" b="1" dirty="0"/>
              <a:t>원칙에 </a:t>
            </a:r>
            <a:r>
              <a:rPr lang="en-US" altLang="ko-KR" sz="2400" b="1" dirty="0"/>
              <a:t>3, 4</a:t>
            </a:r>
            <a:r>
              <a:rPr lang="ko-KR" altLang="en-US" sz="2400" b="1" dirty="0"/>
              <a:t>항목을 포함한 이유는 </a:t>
            </a:r>
            <a:r>
              <a:rPr lang="ko-KR" altLang="en-US" sz="2400" b="1" dirty="0" smtClean="0"/>
              <a:t>무엇인지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말해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예시</a:t>
            </a:r>
            <a:r>
              <a:rPr lang="en-US" altLang="ko-KR" sz="2400" b="1" dirty="0">
                <a:solidFill>
                  <a:srgbClr val="0000FF"/>
                </a:solidFill>
              </a:rPr>
              <a:t>] 3</a:t>
            </a:r>
            <a:r>
              <a:rPr lang="ko-KR" altLang="en-US" sz="2400" b="1" dirty="0">
                <a:solidFill>
                  <a:srgbClr val="0000FF"/>
                </a:solidFill>
              </a:rPr>
              <a:t>항의 체감 매상과 무상 분배의 토지 개혁은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좌우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양측의 </a:t>
            </a:r>
            <a:r>
              <a:rPr lang="ko-KR" altLang="en-US" sz="2400" b="1" dirty="0">
                <a:solidFill>
                  <a:srgbClr val="0000FF"/>
                </a:solidFill>
              </a:rPr>
              <a:t>입장을 절충하기 위한 것이고</a:t>
            </a:r>
            <a:r>
              <a:rPr lang="en-US" altLang="ko-KR" sz="2400" b="1" dirty="0">
                <a:solidFill>
                  <a:srgbClr val="0000FF"/>
                </a:solidFill>
              </a:rPr>
              <a:t>, 4</a:t>
            </a:r>
            <a:r>
              <a:rPr lang="ko-KR" altLang="en-US" sz="2400" b="1" dirty="0">
                <a:solidFill>
                  <a:srgbClr val="0000FF"/>
                </a:solidFill>
              </a:rPr>
              <a:t>항의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친일파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처리는 </a:t>
            </a:r>
            <a:r>
              <a:rPr lang="ko-KR" altLang="en-US" sz="2400" b="1" dirty="0">
                <a:solidFill>
                  <a:srgbClr val="0000FF"/>
                </a:solidFill>
              </a:rPr>
              <a:t>광복 후 민족의 당면 과제였던 친일파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처리를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통해 민족 정기를 바로 세우자는 의도이다</a:t>
            </a:r>
            <a:r>
              <a:rPr lang="en-US" altLang="ko-KR" sz="2400" b="1" dirty="0">
                <a:solidFill>
                  <a:srgbClr val="0000FF"/>
                </a:solidFill>
              </a:rPr>
              <a:t>.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하지만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실행되지는 않았다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409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(311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31840" y="44624"/>
            <a:ext cx="59046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대한민국 정부 수립과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25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전쟁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ko-KR" altLang="en-US" sz="2600" b="1" dirty="0" smtClean="0">
                <a:solidFill>
                  <a:schemeClr val="tx2">
                    <a:lumMod val="75000"/>
                  </a:schemeClr>
                </a:solidFill>
              </a:rPr>
              <a:t>통일 정부 수립 운동</a:t>
            </a:r>
            <a:endParaRPr lang="ko-KR" altLang="en-US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5580112" y="515581"/>
            <a:ext cx="321994" cy="32199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95536" y="1484784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② 좌우 </a:t>
            </a:r>
            <a:r>
              <a:rPr lang="ko-KR" altLang="en-US" sz="2400" b="1" dirty="0"/>
              <a:t>합작 </a:t>
            </a:r>
            <a:r>
              <a:rPr lang="en-US" altLang="ko-KR" sz="2400" b="1" dirty="0"/>
              <a:t>7</a:t>
            </a:r>
            <a:r>
              <a:rPr lang="ko-KR" altLang="en-US" sz="2400" b="1" dirty="0"/>
              <a:t>원칙에 대해 주요 정치 세력이 어떤 </a:t>
            </a:r>
            <a:r>
              <a:rPr lang="ko-KR" altLang="en-US" sz="2400" b="1" dirty="0" smtClean="0"/>
              <a:t>태도를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취하였으며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그 이유는 무엇인지 말해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예시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이승만은 파괴적 행동을 일삼고 좌우 합작을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반대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하는 </a:t>
            </a:r>
            <a:r>
              <a:rPr lang="ko-KR" altLang="en-US" sz="2400" b="1" dirty="0">
                <a:solidFill>
                  <a:srgbClr val="0000FF"/>
                </a:solidFill>
              </a:rPr>
              <a:t>공산 분자와 합작할 필요가 없다고 했고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한국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민주당은 유상 몰수한 토지를 농민에게 무상으로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분배한다면 </a:t>
            </a:r>
            <a:r>
              <a:rPr lang="ko-KR" altLang="en-US" sz="2400" b="1" dirty="0">
                <a:solidFill>
                  <a:srgbClr val="0000FF"/>
                </a:solidFill>
              </a:rPr>
              <a:t>국가 재정이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파탄 날 </a:t>
            </a:r>
            <a:r>
              <a:rPr lang="ko-KR" altLang="en-US" sz="2400" b="1" dirty="0">
                <a:solidFill>
                  <a:srgbClr val="0000FF"/>
                </a:solidFill>
              </a:rPr>
              <a:t>것이라고 하였다</a:t>
            </a:r>
            <a:r>
              <a:rPr lang="en-US" altLang="ko-KR" sz="2400" b="1" dirty="0">
                <a:solidFill>
                  <a:srgbClr val="0000FF"/>
                </a:solidFill>
              </a:rPr>
              <a:t>.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공산당의 </a:t>
            </a:r>
            <a:r>
              <a:rPr lang="ko-KR" altLang="en-US" sz="2400" b="1" dirty="0">
                <a:solidFill>
                  <a:srgbClr val="0000FF"/>
                </a:solidFill>
              </a:rPr>
              <a:t>박헌영은 토지의 유상 몰수는 지주를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위한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것이며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</a:rPr>
              <a:t>입법 기구는 미군정의 거부권을 넘을 수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없다고 </a:t>
            </a:r>
            <a:r>
              <a:rPr lang="ko-KR" altLang="en-US" sz="2400" b="1" dirty="0">
                <a:solidFill>
                  <a:srgbClr val="0000FF"/>
                </a:solidFill>
              </a:rPr>
              <a:t>하여 반대하였다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834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(312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95536" y="1657247"/>
            <a:ext cx="8496945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5. </a:t>
            </a:r>
            <a:r>
              <a:rPr lang="ko-KR" altLang="en-US" sz="2400" b="1" dirty="0">
                <a:solidFill>
                  <a:srgbClr val="0070C0"/>
                </a:solidFill>
              </a:rPr>
              <a:t>제주 </a:t>
            </a:r>
            <a:r>
              <a:rPr lang="en-US" altLang="ko-KR" sz="2400" b="1" dirty="0">
                <a:solidFill>
                  <a:srgbClr val="0070C0"/>
                </a:solidFill>
              </a:rPr>
              <a:t>4·3 </a:t>
            </a:r>
            <a:r>
              <a:rPr lang="ko-KR" altLang="en-US" sz="2400" b="1" dirty="0">
                <a:solidFill>
                  <a:srgbClr val="0070C0"/>
                </a:solidFill>
              </a:rPr>
              <a:t>사건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배경</a:t>
            </a:r>
            <a:r>
              <a:rPr lang="en-US" altLang="ko-KR" sz="2400" b="1" dirty="0"/>
              <a:t>: </a:t>
            </a:r>
            <a:r>
              <a:rPr lang="en-US" altLang="ko-KR" sz="2400" b="1" dirty="0" smtClean="0"/>
              <a:t>3</a:t>
            </a:r>
            <a:r>
              <a:rPr lang="en-US" altLang="ko-KR" sz="2400" b="1" dirty="0"/>
              <a:t>·</a:t>
            </a:r>
            <a:r>
              <a:rPr lang="en-US" altLang="ko-KR" sz="2400" b="1" dirty="0" smtClean="0"/>
              <a:t>1</a:t>
            </a:r>
            <a:r>
              <a:rPr lang="ko-KR" altLang="en-US" sz="2400" b="1" dirty="0"/>
              <a:t>절 기념 행진</a:t>
            </a:r>
            <a:r>
              <a:rPr lang="en-US" altLang="ko-KR" sz="2400" b="1" dirty="0"/>
              <a:t>(1947) </a:t>
            </a:r>
            <a:r>
              <a:rPr lang="ko-KR" altLang="en-US" sz="2400" b="1" dirty="0"/>
              <a:t>→ 경찰의 발포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주민들의 항의 시위 → 수많은 일반인 체포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미군정에 반감 고조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경과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좌익 세력이 남한만의 단독 선거 저지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통일 </a:t>
            </a:r>
            <a:r>
              <a:rPr lang="ko-KR" altLang="en-US" sz="2400" b="1" dirty="0" smtClean="0"/>
              <a:t>정부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수립 명분으로 무장봉기</a:t>
            </a:r>
            <a:r>
              <a:rPr lang="en-US" altLang="ko-KR" sz="2400" b="1" dirty="0"/>
              <a:t>(1948. 4. 3.) </a:t>
            </a:r>
            <a:r>
              <a:rPr lang="ko-KR" altLang="en-US" sz="2400" b="1" dirty="0"/>
              <a:t>→ 일부 </a:t>
            </a:r>
            <a:r>
              <a:rPr lang="ko-KR" altLang="en-US" sz="2400" b="1" dirty="0" smtClean="0"/>
              <a:t>지역에서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en-US" altLang="ko-KR" sz="2400" b="1" dirty="0"/>
              <a:t>5·10 </a:t>
            </a:r>
            <a:r>
              <a:rPr lang="ko-KR" altLang="en-US" sz="2400" b="1" dirty="0"/>
              <a:t>총선거 무산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31840" y="44624"/>
            <a:ext cx="59046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대한민국 정부 수립과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25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전쟁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ko-KR" altLang="en-US" sz="2600" b="1" dirty="0" smtClean="0">
                <a:solidFill>
                  <a:schemeClr val="tx2">
                    <a:lumMod val="75000"/>
                  </a:schemeClr>
                </a:solidFill>
              </a:rPr>
              <a:t>통일 정부 수립 운동</a:t>
            </a:r>
            <a:endParaRPr lang="ko-KR" altLang="en-US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5580112" y="515581"/>
            <a:ext cx="321994" cy="32199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768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(312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95536" y="1657247"/>
            <a:ext cx="8496945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6. </a:t>
            </a:r>
            <a:r>
              <a:rPr lang="ko-KR" altLang="en-US" sz="2400" b="1" dirty="0">
                <a:solidFill>
                  <a:srgbClr val="0070C0"/>
                </a:solidFill>
              </a:rPr>
              <a:t>여수</a:t>
            </a:r>
            <a:r>
              <a:rPr lang="en-US" altLang="ko-KR" sz="2400" b="1" dirty="0">
                <a:solidFill>
                  <a:srgbClr val="0070C0"/>
                </a:solidFill>
              </a:rPr>
              <a:t>·</a:t>
            </a:r>
            <a:r>
              <a:rPr lang="ko-KR" altLang="en-US" sz="2400" b="1" dirty="0">
                <a:solidFill>
                  <a:srgbClr val="0070C0"/>
                </a:solidFill>
              </a:rPr>
              <a:t>순천 </a:t>
            </a:r>
            <a:r>
              <a:rPr lang="en-US" altLang="ko-KR" sz="2400" b="1" dirty="0">
                <a:solidFill>
                  <a:srgbClr val="0070C0"/>
                </a:solidFill>
              </a:rPr>
              <a:t>10·19 </a:t>
            </a:r>
            <a:r>
              <a:rPr lang="ko-KR" altLang="en-US" sz="2400" b="1" dirty="0">
                <a:solidFill>
                  <a:srgbClr val="0070C0"/>
                </a:solidFill>
              </a:rPr>
              <a:t>사건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계기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제주 </a:t>
            </a:r>
            <a:r>
              <a:rPr lang="en-US" altLang="ko-KR" sz="2400" b="1" dirty="0" smtClean="0"/>
              <a:t>4</a:t>
            </a:r>
            <a:r>
              <a:rPr lang="en-US" altLang="ko-KR" sz="2400" b="1" dirty="0"/>
              <a:t>·</a:t>
            </a:r>
            <a:r>
              <a:rPr lang="en-US" altLang="ko-KR" sz="2400" b="1" dirty="0" smtClean="0"/>
              <a:t>3 </a:t>
            </a:r>
            <a:r>
              <a:rPr lang="ko-KR" altLang="en-US" sz="2400" b="1" dirty="0"/>
              <a:t>사건 진압을 위해 여수 주둔 </a:t>
            </a:r>
            <a:r>
              <a:rPr lang="ko-KR" altLang="en-US" sz="2400" b="1" dirty="0" smtClean="0"/>
              <a:t>군부대에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출동 명령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경과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부대 내의 좌익 세력이 제주도 출동 반대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통일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정부 </a:t>
            </a:r>
            <a:r>
              <a:rPr lang="ko-KR" altLang="en-US" sz="2400" b="1" dirty="0"/>
              <a:t>수립을 내세우며 무장 봉기 → 여수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순천 일대 </a:t>
            </a:r>
            <a:r>
              <a:rPr lang="ko-KR" altLang="en-US" sz="2400" b="1" dirty="0" smtClean="0"/>
              <a:t>점령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→ 정부군은 미국 군사고문단의 지원받아 진압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31840" y="44624"/>
            <a:ext cx="59046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대한민국 정부 수립과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25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전쟁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ko-KR" altLang="en-US" sz="2600" b="1" dirty="0" smtClean="0">
                <a:solidFill>
                  <a:schemeClr val="tx2">
                    <a:lumMod val="75000"/>
                  </a:schemeClr>
                </a:solidFill>
              </a:rPr>
              <a:t>통일 정부 수립 운동</a:t>
            </a:r>
            <a:endParaRPr lang="ko-KR" altLang="en-US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5580112" y="515581"/>
            <a:ext cx="321994" cy="32199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109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01829" y="2772552"/>
            <a:ext cx="341438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대한민국 정부의 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수립과 활동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2699793" y="2916568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4</a:t>
            </a:r>
            <a:endParaRPr lang="en-US" altLang="ko-KR" sz="1800" b="1" dirty="0" smtClean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2526" y="1990673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4293" y="3462638"/>
            <a:ext cx="545459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23673" y="1916832"/>
            <a:ext cx="5156639" cy="137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미국이 한국 문제를 유엔에 상정하게 된 의미를 파악하고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남북 협상의 의의를 이해할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23672" y="3356992"/>
            <a:ext cx="515664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/>
              <a:t>대한민국 정부 수립을 전후한 시기에 제주 </a:t>
            </a:r>
            <a:r>
              <a:rPr lang="en-US" altLang="ko-KR" sz="2400" b="1" dirty="0" smtClean="0"/>
              <a:t>4</a:t>
            </a:r>
            <a:r>
              <a:rPr lang="en-US" altLang="ko-KR" sz="2400" b="1" dirty="0"/>
              <a:t>·</a:t>
            </a:r>
            <a:r>
              <a:rPr lang="en-US" altLang="ko-KR" sz="2400" b="1" dirty="0" smtClean="0"/>
              <a:t>3 </a:t>
            </a:r>
            <a:r>
              <a:rPr lang="ko-KR" altLang="en-US" sz="2400" b="1" dirty="0"/>
              <a:t>사건과 </a:t>
            </a:r>
            <a:r>
              <a:rPr lang="ko-KR" altLang="en-US" sz="2400" b="1" dirty="0" smtClean="0"/>
              <a:t>여수</a:t>
            </a:r>
            <a:r>
              <a:rPr lang="en-US" altLang="ko-KR" sz="2400" b="1" dirty="0"/>
              <a:t>·</a:t>
            </a:r>
            <a:r>
              <a:rPr lang="ko-KR" altLang="en-US" sz="2400" b="1" dirty="0" smtClean="0"/>
              <a:t>순천 </a:t>
            </a:r>
            <a:r>
              <a:rPr lang="en-US" altLang="ko-KR" sz="2400" b="1" dirty="0" smtClean="0"/>
              <a:t>10</a:t>
            </a:r>
            <a:r>
              <a:rPr lang="en-US" altLang="ko-KR" sz="2400" b="1" dirty="0"/>
              <a:t>·</a:t>
            </a:r>
            <a:r>
              <a:rPr lang="en-US" altLang="ko-KR" sz="2400" b="1" dirty="0" smtClean="0"/>
              <a:t>19 </a:t>
            </a:r>
            <a:r>
              <a:rPr lang="ko-KR" altLang="en-US" sz="2400" b="1" dirty="0"/>
              <a:t>사건 등 좌우 대립과 갈등이 있었음을 파악할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(310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131840" y="44624"/>
            <a:ext cx="59046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대한민국 정부 수립과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25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전쟁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ko-KR" altLang="en-US" sz="2600" b="1" dirty="0" smtClean="0">
                <a:solidFill>
                  <a:schemeClr val="tx2">
                    <a:lumMod val="75000"/>
                  </a:schemeClr>
                </a:solidFill>
              </a:rPr>
              <a:t>통일 정부 수립 운동</a:t>
            </a:r>
            <a:endParaRPr lang="ko-KR" altLang="en-US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5580112" y="515581"/>
            <a:ext cx="321994" cy="32199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152" y="5929535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38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도선을 넘는 김구 일행</a:t>
            </a:r>
            <a:endParaRPr lang="ko-KR" altLang="en-US" sz="1050" dirty="0"/>
          </a:p>
        </p:txBody>
      </p:sp>
      <p:sp>
        <p:nvSpPr>
          <p:cNvPr id="6" name="직사각형 5"/>
          <p:cNvSpPr/>
          <p:nvPr/>
        </p:nvSpPr>
        <p:spPr>
          <a:xfrm>
            <a:off x="318731" y="1298777"/>
            <a:ext cx="4757325" cy="472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300" b="1" dirty="0" smtClean="0"/>
              <a:t> 미군정 아래에서 육성된 그들은 경찰을 시켜 선거를 독점하도록 배치하고 인민의 자유를 유린하고 있다</a:t>
            </a:r>
            <a:r>
              <a:rPr lang="en-US" altLang="ko-KR" sz="2300" b="1" dirty="0" smtClean="0"/>
              <a:t>. </a:t>
            </a:r>
            <a:r>
              <a:rPr lang="en-US" altLang="ko-KR" sz="2300" b="1" dirty="0" smtClean="0"/>
              <a:t>…… </a:t>
            </a:r>
            <a:r>
              <a:rPr lang="ko-KR" altLang="en-US" sz="2300" b="1" dirty="0" smtClean="0"/>
              <a:t>내 나이 </a:t>
            </a:r>
            <a:r>
              <a:rPr lang="en-US" altLang="ko-KR" sz="2300" b="1" dirty="0" smtClean="0"/>
              <a:t>73</a:t>
            </a:r>
            <a:r>
              <a:rPr lang="ko-KR" altLang="en-US" sz="2300" b="1" dirty="0" smtClean="0"/>
              <a:t>세</a:t>
            </a:r>
            <a:r>
              <a:rPr lang="en-US" altLang="ko-KR" sz="2300" b="1" dirty="0" smtClean="0"/>
              <a:t>, </a:t>
            </a:r>
            <a:r>
              <a:rPr lang="ko-KR" altLang="en-US" sz="2300" b="1" dirty="0" smtClean="0"/>
              <a:t>이제 새삼스럽게 재물을 탐낼 것이냐</a:t>
            </a:r>
            <a:r>
              <a:rPr lang="en-US" altLang="ko-KR" sz="2300" b="1" dirty="0" smtClean="0"/>
              <a:t>? </a:t>
            </a:r>
            <a:r>
              <a:rPr lang="ko-KR" altLang="en-US" sz="2300" b="1" dirty="0" smtClean="0"/>
              <a:t>더구나 외국 군정 아래서 정권을 탐낼 것이냐</a:t>
            </a:r>
            <a:r>
              <a:rPr lang="en-US" altLang="ko-KR" sz="2300" b="1" dirty="0" smtClean="0"/>
              <a:t>? </a:t>
            </a:r>
            <a:r>
              <a:rPr lang="en-US" altLang="ko-KR" sz="2300" b="1" dirty="0" smtClean="0"/>
              <a:t>…… </a:t>
            </a:r>
            <a:r>
              <a:rPr lang="ko-KR" altLang="en-US" sz="2300" b="1" dirty="0" smtClean="0"/>
              <a:t>나는 통일된 조국을 건설하려다 </a:t>
            </a:r>
            <a:r>
              <a:rPr lang="en-US" altLang="ko-KR" sz="2300" b="1" dirty="0" smtClean="0"/>
              <a:t>38</a:t>
            </a:r>
            <a:r>
              <a:rPr lang="ko-KR" altLang="en-US" sz="2300" b="1" dirty="0" smtClean="0"/>
              <a:t>선을 베고 쓰러질지언정</a:t>
            </a:r>
            <a:r>
              <a:rPr lang="en-US" altLang="ko-KR" sz="2300" b="1" dirty="0" smtClean="0"/>
              <a:t>, </a:t>
            </a:r>
            <a:r>
              <a:rPr lang="ko-KR" altLang="en-US" sz="2300" b="1" dirty="0" smtClean="0"/>
              <a:t>일신의 구차한 안일을 위하여 단독 정부를 세우는 데는 협력하지 않겠다</a:t>
            </a:r>
            <a:r>
              <a:rPr lang="en-US" altLang="ko-KR" sz="2300" b="1" dirty="0" smtClean="0"/>
              <a:t>.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340768"/>
            <a:ext cx="3867409" cy="455526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416190" y="6100612"/>
            <a:ext cx="487589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en-US" altLang="ko-KR" b="1" dirty="0"/>
              <a:t>- </a:t>
            </a:r>
            <a:r>
              <a:rPr lang="ko-KR" altLang="en-US" b="1" dirty="0"/>
              <a:t>김구</a:t>
            </a:r>
            <a:r>
              <a:rPr lang="en-US" altLang="ko-KR" b="1" dirty="0"/>
              <a:t>, ‘</a:t>
            </a:r>
            <a:r>
              <a:rPr lang="ko-KR" altLang="en-US" b="1" dirty="0"/>
              <a:t>삼천만 동포에게 </a:t>
            </a:r>
            <a:r>
              <a:rPr lang="ko-KR" altLang="en-US" b="1" dirty="0" err="1"/>
              <a:t>읍고함</a:t>
            </a:r>
            <a:r>
              <a:rPr lang="en-US" altLang="ko-KR" b="1" dirty="0"/>
              <a:t>’(1948. 2.) -</a:t>
            </a:r>
          </a:p>
        </p:txBody>
      </p:sp>
    </p:spTree>
    <p:extLst>
      <p:ext uri="{BB962C8B-B14F-4D97-AF65-F5344CB8AC3E}">
        <p14:creationId xmlns:p14="http://schemas.microsoft.com/office/powerpoint/2010/main" xmlns="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(310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1707890"/>
            <a:ext cx="864096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미</a:t>
            </a:r>
            <a:r>
              <a:rPr lang="en-US" altLang="ko-KR" sz="2400" b="1" dirty="0">
                <a:solidFill>
                  <a:srgbClr val="0070C0"/>
                </a:solidFill>
              </a:rPr>
              <a:t>·</a:t>
            </a:r>
            <a:r>
              <a:rPr lang="ko-KR" altLang="en-US" sz="2400" b="1" dirty="0">
                <a:solidFill>
                  <a:srgbClr val="0070C0"/>
                </a:solidFill>
              </a:rPr>
              <a:t>소 공동 위원회 개최와 연기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협의 대상을 둘러싼 미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소의 대립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미국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신탁 통치 반대 세력도 포함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소련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모스크바 </a:t>
            </a:r>
            <a:r>
              <a:rPr lang="en-US" altLang="ko-KR" sz="2400" b="1" dirty="0"/>
              <a:t>3</a:t>
            </a:r>
            <a:r>
              <a:rPr lang="ko-KR" altLang="en-US" sz="2400" b="1" dirty="0"/>
              <a:t>국 외무 장관 회의 결정 지지 </a:t>
            </a:r>
            <a:r>
              <a:rPr lang="ko-KR" altLang="en-US" sz="2400" b="1" dirty="0" smtClean="0"/>
              <a:t>세력만 </a:t>
            </a:r>
            <a:r>
              <a:rPr lang="ko-KR" altLang="en-US" sz="2400" b="1" dirty="0"/>
              <a:t>포함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1840" y="44624"/>
            <a:ext cx="59046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대한민국 정부 수립과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25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전쟁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ko-KR" altLang="en-US" sz="2600" b="1" dirty="0" smtClean="0">
                <a:solidFill>
                  <a:schemeClr val="tx2">
                    <a:lumMod val="75000"/>
                  </a:schemeClr>
                </a:solidFill>
              </a:rPr>
              <a:t>통일 정부 수립 운동</a:t>
            </a:r>
            <a:endParaRPr lang="ko-KR" altLang="en-US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5580112" y="515581"/>
            <a:ext cx="321994" cy="32199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910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(310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51519" y="1412776"/>
            <a:ext cx="8424937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좌우 합작 운동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배경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단독 정부 </a:t>
            </a:r>
            <a:r>
              <a:rPr lang="ko-KR" altLang="en-US" sz="2400" b="1" dirty="0" err="1"/>
              <a:t>수립론</a:t>
            </a:r>
            <a:r>
              <a:rPr lang="ko-KR" altLang="en-US" sz="2400" b="1" dirty="0"/>
              <a:t> </a:t>
            </a:r>
            <a:r>
              <a:rPr lang="ko-KR" altLang="en-US" sz="2400" b="1" dirty="0" smtClean="0"/>
              <a:t>대두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ko-KR" altLang="en-US" sz="2400" b="1" dirty="0"/>
              <a:t>이승만의 정읍 발언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추진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좌우 합작 위원회 </a:t>
            </a:r>
            <a:r>
              <a:rPr lang="ko-KR" altLang="en-US" sz="2400" b="1" dirty="0" smtClean="0"/>
              <a:t>결성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→ 좌우 합작 </a:t>
            </a:r>
            <a:r>
              <a:rPr lang="en-US" altLang="ko-KR" sz="2400" b="1" dirty="0"/>
              <a:t>7</a:t>
            </a:r>
            <a:r>
              <a:rPr lang="ko-KR" altLang="en-US" sz="2400" b="1" dirty="0"/>
              <a:t>원칙 발표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주요 내용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좌우 합작의 </a:t>
            </a:r>
            <a:r>
              <a:rPr lang="ko-KR" altLang="en-US" sz="2400" b="1" dirty="0" smtClean="0"/>
              <a:t>임시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정부 </a:t>
            </a:r>
            <a:r>
              <a:rPr lang="ko-KR" altLang="en-US" sz="2400" b="1" dirty="0"/>
              <a:t>수립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토지 </a:t>
            </a:r>
            <a:r>
              <a:rPr lang="ko-KR" altLang="en-US" sz="2400" b="1" dirty="0" smtClean="0"/>
              <a:t>개혁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ko-KR" altLang="en-US" sz="2400" b="1" dirty="0"/>
              <a:t>유상 매상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무상 분배</a:t>
            </a:r>
            <a:r>
              <a:rPr lang="en-US" altLang="ko-KR" sz="2400" b="1" dirty="0"/>
              <a:t>),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반민족 </a:t>
            </a:r>
            <a:r>
              <a:rPr lang="ko-KR" altLang="en-US" sz="2400" b="1" dirty="0"/>
              <a:t>행위자 처벌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입장 차이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이승만과 한국 민주당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협조 거부</a:t>
            </a:r>
            <a:r>
              <a:rPr lang="en-US" altLang="ko-KR" sz="2400" b="1" dirty="0"/>
              <a:t>), </a:t>
            </a:r>
            <a:r>
              <a:rPr lang="ko-KR" altLang="en-US" sz="2400" b="1" dirty="0" smtClean="0"/>
              <a:t>박헌영이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 이끄는 </a:t>
            </a:r>
            <a:r>
              <a:rPr lang="ko-KR" altLang="en-US" sz="2400" b="1" dirty="0"/>
              <a:t>좌익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무상 몰수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무상 분배 주장</a:t>
            </a:r>
            <a:r>
              <a:rPr lang="en-US" altLang="ko-KR" sz="2400" b="1" dirty="0"/>
              <a:t>)</a:t>
            </a:r>
            <a:endParaRPr lang="ko-KR" alt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31840" y="44624"/>
            <a:ext cx="59046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대한민국 정부 수립과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25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전쟁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ko-KR" altLang="en-US" sz="2600" b="1" dirty="0" smtClean="0">
                <a:solidFill>
                  <a:schemeClr val="tx2">
                    <a:lumMod val="75000"/>
                  </a:schemeClr>
                </a:solidFill>
              </a:rPr>
              <a:t>통일 정부 수립 운동</a:t>
            </a:r>
            <a:endParaRPr lang="ko-KR" altLang="en-US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5580112" y="515581"/>
            <a:ext cx="321994" cy="32199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988840"/>
            <a:ext cx="4004230" cy="280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919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(310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31840" y="44624"/>
            <a:ext cx="59046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대한민국 정부 수립과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25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전쟁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ko-KR" altLang="en-US" sz="2600" b="1" dirty="0" smtClean="0">
                <a:solidFill>
                  <a:schemeClr val="tx2">
                    <a:lumMod val="75000"/>
                  </a:schemeClr>
                </a:solidFill>
              </a:rPr>
              <a:t>통일 정부 수립 운동</a:t>
            </a:r>
            <a:endParaRPr lang="ko-KR" altLang="en-US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5580112" y="515581"/>
            <a:ext cx="321994" cy="32199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787" y="1981819"/>
            <a:ext cx="4175205" cy="3247381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4716016" y="1712997"/>
            <a:ext cx="41764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▶위 </a:t>
            </a:r>
            <a:r>
              <a:rPr lang="ko-KR" altLang="en-US" sz="2400" b="1" dirty="0"/>
              <a:t>주장의 핵심 </a:t>
            </a:r>
            <a:r>
              <a:rPr lang="ko-KR" altLang="en-US" sz="2400" b="1" dirty="0" smtClean="0"/>
              <a:t>내용을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말해 </a:t>
            </a:r>
            <a:r>
              <a:rPr lang="ko-KR" altLang="en-US" sz="2400" b="1" dirty="0"/>
              <a:t>보자</a:t>
            </a:r>
            <a:r>
              <a:rPr lang="en-US" altLang="ko-KR" sz="24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[</a:t>
            </a:r>
            <a:r>
              <a:rPr lang="ko-KR" altLang="en-US" sz="2400" b="1" dirty="0">
                <a:solidFill>
                  <a:srgbClr val="0000FF"/>
                </a:solidFill>
              </a:rPr>
              <a:t>예시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제</a:t>
            </a:r>
            <a:r>
              <a:rPr lang="en-US" altLang="ko-KR" sz="2400" b="1" dirty="0">
                <a:solidFill>
                  <a:srgbClr val="0000FF"/>
                </a:solidFill>
              </a:rPr>
              <a:t>1</a:t>
            </a:r>
            <a:r>
              <a:rPr lang="ko-KR" altLang="en-US" sz="2400" b="1" dirty="0">
                <a:solidFill>
                  <a:srgbClr val="0000FF"/>
                </a:solidFill>
              </a:rPr>
              <a:t>차 미</a:t>
            </a:r>
            <a:r>
              <a:rPr lang="en-US" altLang="ko-KR" sz="2400" b="1" dirty="0">
                <a:solidFill>
                  <a:srgbClr val="0000FF"/>
                </a:solidFill>
              </a:rPr>
              <a:t>·</a:t>
            </a:r>
            <a:r>
              <a:rPr lang="ko-KR" altLang="en-US" sz="2400" b="1" dirty="0">
                <a:solidFill>
                  <a:srgbClr val="0000FF"/>
                </a:solidFill>
              </a:rPr>
              <a:t>소 공동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위원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회가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결렬되고 </a:t>
            </a:r>
            <a:r>
              <a:rPr lang="ko-KR" altLang="en-US" sz="2400" b="1" dirty="0">
                <a:solidFill>
                  <a:srgbClr val="0000FF"/>
                </a:solidFill>
              </a:rPr>
              <a:t>신탁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통치 결정에</a:t>
            </a: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따른 민족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분열의 조짐이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심화 되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는 </a:t>
            </a:r>
            <a:r>
              <a:rPr lang="ko-KR" altLang="en-US" sz="2400" b="1" dirty="0">
                <a:solidFill>
                  <a:srgbClr val="0000FF"/>
                </a:solidFill>
              </a:rPr>
              <a:t>상황에서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이승만은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남한만의 </a:t>
            </a:r>
            <a:r>
              <a:rPr lang="ko-KR" altLang="en-US" sz="2400" b="1" dirty="0">
                <a:solidFill>
                  <a:srgbClr val="0000FF"/>
                </a:solidFill>
              </a:rPr>
              <a:t>단독 정부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수립을</a:t>
            </a: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주장하고 </a:t>
            </a:r>
            <a:r>
              <a:rPr lang="ko-KR" altLang="en-US" sz="2400" b="1" dirty="0">
                <a:solidFill>
                  <a:srgbClr val="0000FF"/>
                </a:solidFill>
              </a:rPr>
              <a:t>있다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67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(311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95536" y="1519273"/>
            <a:ext cx="8496945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남한 단독 선거 결의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배경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제</a:t>
            </a:r>
            <a:r>
              <a:rPr lang="en-US" altLang="ko-KR" sz="2400" b="1" dirty="0"/>
              <a:t>2</a:t>
            </a:r>
            <a:r>
              <a:rPr lang="ko-KR" altLang="en-US" sz="2400" b="1" dirty="0"/>
              <a:t>차 미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소 공동 위원회 결렬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미국은 한국 문제를 유엔에 이관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유엔 총회의 결의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인구 비례에 의한 남북 총선거 </a:t>
            </a:r>
            <a:r>
              <a:rPr lang="ko-KR" altLang="en-US" sz="2400" b="1" dirty="0" smtClean="0"/>
              <a:t>의결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→ 유엔 한국 임시 위원단 파견 → 북측은 </a:t>
            </a:r>
            <a:r>
              <a:rPr lang="ko-KR" altLang="en-US" sz="2400" b="1" dirty="0" smtClean="0"/>
              <a:t>위원단의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입북 </a:t>
            </a:r>
            <a:r>
              <a:rPr lang="ko-KR" altLang="en-US" sz="2400" b="1" dirty="0"/>
              <a:t>거부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유엔 소총회의 결의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선거 가능 지역에서만 총선거 </a:t>
            </a:r>
            <a:r>
              <a:rPr lang="ko-KR" altLang="en-US" sz="2400" b="1" dirty="0" smtClean="0"/>
              <a:t>실시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→ 김구는 반대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이승만과 한국 민주당 적극 참여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31840" y="44624"/>
            <a:ext cx="59046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대한민국 정부 수립과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25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전쟁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ko-KR" altLang="en-US" sz="2600" b="1" dirty="0" smtClean="0">
                <a:solidFill>
                  <a:schemeClr val="tx2">
                    <a:lumMod val="75000"/>
                  </a:schemeClr>
                </a:solidFill>
              </a:rPr>
              <a:t>통일 정부 수립 운동</a:t>
            </a:r>
            <a:endParaRPr lang="ko-KR" altLang="en-US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5580112" y="515581"/>
            <a:ext cx="321994" cy="32199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16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(311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95536" y="1657247"/>
            <a:ext cx="8496945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남북 협상</a:t>
            </a:r>
            <a:r>
              <a:rPr lang="en-US" altLang="ko-KR" sz="2400" b="1" dirty="0">
                <a:solidFill>
                  <a:srgbClr val="0070C0"/>
                </a:solidFill>
              </a:rPr>
              <a:t>(1948. 4.)</a:t>
            </a:r>
            <a:endParaRPr lang="ko-KR" altLang="en-US" sz="2400" b="1" dirty="0">
              <a:solidFill>
                <a:srgbClr val="0070C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남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김구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김규식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과 북</a:t>
            </a:r>
            <a:r>
              <a:rPr lang="en-US" altLang="ko-KR" sz="2400" b="1" dirty="0"/>
              <a:t>(</a:t>
            </a:r>
            <a:r>
              <a:rPr lang="ko-KR" altLang="en-US" sz="2400" b="1" dirty="0" err="1"/>
              <a:t>김두봉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김일성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이 평양에서 회담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결의 사항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총선거를 통한 통일 정부 수립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남한 </a:t>
            </a:r>
            <a:r>
              <a:rPr lang="ko-KR" altLang="en-US" sz="2400" b="1" dirty="0"/>
              <a:t>단독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선거 </a:t>
            </a:r>
            <a:r>
              <a:rPr lang="ko-KR" altLang="en-US" sz="2400" b="1" dirty="0"/>
              <a:t>반대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대한민국 정부 수립 후 지속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김구 암살</a:t>
            </a:r>
            <a:r>
              <a:rPr lang="en-US" altLang="ko-KR" sz="2400" b="1" dirty="0"/>
              <a:t>(1949. 6.) </a:t>
            </a:r>
            <a:r>
              <a:rPr lang="ko-KR" altLang="en-US" sz="2400" b="1" dirty="0" smtClean="0"/>
              <a:t>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단절</a:t>
            </a:r>
            <a:endParaRPr lang="ko-KR" alt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31840" y="44624"/>
            <a:ext cx="59046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대한민국 정부 수립과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25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전쟁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ko-KR" altLang="en-US" sz="2600" b="1" dirty="0" smtClean="0">
                <a:solidFill>
                  <a:schemeClr val="tx2">
                    <a:lumMod val="75000"/>
                  </a:schemeClr>
                </a:solidFill>
              </a:rPr>
              <a:t>통일 정부 수립 운동</a:t>
            </a:r>
            <a:endParaRPr lang="ko-KR" altLang="en-US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5580112" y="515581"/>
            <a:ext cx="321994" cy="32199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1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(311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31840" y="44624"/>
            <a:ext cx="59046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대한민국 정부 수립과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25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전쟁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ko-KR" altLang="en-US" sz="2600" b="1" dirty="0" smtClean="0">
                <a:solidFill>
                  <a:schemeClr val="tx2">
                    <a:lumMod val="75000"/>
                  </a:schemeClr>
                </a:solidFill>
              </a:rPr>
              <a:t>통일 정부 수립 운동</a:t>
            </a:r>
            <a:endParaRPr lang="ko-KR" altLang="en-US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5580112" y="515581"/>
            <a:ext cx="321994" cy="32199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644008" y="1580131"/>
            <a:ext cx="4392488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▶위 자료에 나타난 통일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정부 </a:t>
            </a:r>
            <a:r>
              <a:rPr lang="ko-KR" altLang="en-US" sz="2400" b="1" dirty="0"/>
              <a:t>수립의 기본 전제는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무엇일까</a:t>
            </a:r>
            <a:r>
              <a:rPr lang="en-US" altLang="ko-KR" sz="2400" b="1" dirty="0" smtClean="0"/>
              <a:t>?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[</a:t>
            </a:r>
            <a:r>
              <a:rPr lang="ko-KR" altLang="en-US" sz="2400" b="1" dirty="0">
                <a:solidFill>
                  <a:srgbClr val="0000FF"/>
                </a:solidFill>
              </a:rPr>
              <a:t>예시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외세의 간섭이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없는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자주적 </a:t>
            </a:r>
            <a:r>
              <a:rPr lang="ko-KR" altLang="en-US" sz="2400" b="1" dirty="0">
                <a:solidFill>
                  <a:srgbClr val="0000FF"/>
                </a:solidFill>
              </a:rPr>
              <a:t>통일이어야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하며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동족간의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싸움을</a:t>
            </a: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배제한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평화적인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통일</a:t>
            </a: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정부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수립이 되어야 한다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435" y="1644358"/>
            <a:ext cx="4296565" cy="358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531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3732</TotalTime>
  <Words>926</Words>
  <Application>Microsoft Office PowerPoint</Application>
  <PresentationFormat>화면 슬라이드 쇼(4:3)</PresentationFormat>
  <Paragraphs>139</Paragraphs>
  <Slides>15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misuser</cp:lastModifiedBy>
  <cp:revision>2131</cp:revision>
  <dcterms:created xsi:type="dcterms:W3CDTF">2013-03-25T12:51:11Z</dcterms:created>
  <dcterms:modified xsi:type="dcterms:W3CDTF">2013-12-09T01:58:19Z</dcterms:modified>
</cp:coreProperties>
</file>