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300" r:id="rId5"/>
    <p:sldId id="299" r:id="rId6"/>
    <p:sldId id="312" r:id="rId7"/>
    <p:sldId id="308" r:id="rId8"/>
    <p:sldId id="316" r:id="rId9"/>
    <p:sldId id="313" r:id="rId10"/>
    <p:sldId id="314" r:id="rId11"/>
    <p:sldId id="315" r:id="rId12"/>
    <p:sldId id="317" r:id="rId13"/>
    <p:sldId id="318" r:id="rId14"/>
    <p:sldId id="319" r:id="rId15"/>
    <p:sldId id="264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425" autoAdjust="0"/>
    <p:restoredTop sz="94708" autoAdjust="0"/>
  </p:normalViewPr>
  <p:slideViewPr>
    <p:cSldViewPr>
      <p:cViewPr>
        <p:scale>
          <a:sx n="105" d="100"/>
          <a:sy n="105" d="100"/>
        </p:scale>
        <p:origin x="-78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7904" y="306896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ko-KR" sz="2000" b="1" dirty="0" smtClean="0"/>
              <a:t>5. </a:t>
            </a:r>
            <a:r>
              <a:rPr lang="ko-KR" altLang="en-US" sz="2000" b="1" dirty="0" smtClean="0"/>
              <a:t>무장 독립 전쟁의 전개와 건국 준비 활동</a:t>
            </a:r>
            <a:endParaRPr lang="en-US" altLang="ko-KR" sz="2000" b="1" dirty="0" smtClean="0"/>
          </a:p>
          <a:p>
            <a:pPr algn="r">
              <a:lnSpc>
                <a:spcPct val="130000"/>
              </a:lnSpc>
            </a:pPr>
            <a:r>
              <a:rPr lang="ko-KR" altLang="en-US" sz="1600" dirty="0" smtClean="0"/>
              <a:t>광복을 향한 노력과 건국 준비 활동</a:t>
            </a:r>
            <a:endParaRPr lang="ko-KR" altLang="en-US" sz="1600" dirty="0"/>
          </a:p>
        </p:txBody>
      </p:sp>
      <p:grpSp>
        <p:nvGrpSpPr>
          <p:cNvPr id="10" name="그룹 9"/>
          <p:cNvGrpSpPr/>
          <p:nvPr/>
        </p:nvGrpSpPr>
        <p:grpSpPr>
          <a:xfrm>
            <a:off x="5463255" y="3522494"/>
            <a:ext cx="260873" cy="338554"/>
            <a:chOff x="6381669" y="3444431"/>
            <a:chExt cx="260873" cy="338554"/>
          </a:xfrm>
        </p:grpSpPr>
        <p:sp>
          <p:nvSpPr>
            <p:cNvPr id="11" name="TextBox 10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5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(300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3528" y="1340768"/>
            <a:ext cx="5760640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무장 </a:t>
            </a:r>
            <a:r>
              <a:rPr lang="ko-KR" altLang="en-US" sz="2400" b="1" dirty="0" err="1">
                <a:solidFill>
                  <a:srgbClr val="0070C0"/>
                </a:solidFill>
              </a:rPr>
              <a:t>봉기론의</a:t>
            </a:r>
            <a:r>
              <a:rPr lang="ko-KR" altLang="en-US" sz="2400" b="1" dirty="0">
                <a:solidFill>
                  <a:srgbClr val="0070C0"/>
                </a:solidFill>
              </a:rPr>
              <a:t> 대두와 조선 건국 동맹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무장 </a:t>
            </a:r>
            <a:r>
              <a:rPr lang="ko-KR" altLang="en-US" sz="2400" b="1" dirty="0" err="1"/>
              <a:t>봉기론의</a:t>
            </a:r>
            <a:r>
              <a:rPr lang="ko-KR" altLang="en-US" sz="2400" b="1" dirty="0"/>
              <a:t> 대두</a:t>
            </a:r>
            <a:r>
              <a:rPr lang="en-US" altLang="ko-KR" sz="2400" b="1" dirty="0"/>
              <a:t>: 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태평양 </a:t>
            </a:r>
            <a:r>
              <a:rPr lang="ko-KR" altLang="en-US" sz="2400" b="1" dirty="0"/>
              <a:t>전쟁의 장기화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일본 패전과 한국 독립에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대한 </a:t>
            </a:r>
            <a:r>
              <a:rPr lang="ko-KR" altLang="en-US" sz="2400" b="1" dirty="0"/>
              <a:t>확신 → 비밀 결사를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준비하여 </a:t>
            </a:r>
            <a:r>
              <a:rPr lang="ko-KR" altLang="en-US" sz="2400" b="1" dirty="0"/>
              <a:t>무장 봉기 </a:t>
            </a:r>
            <a:r>
              <a:rPr lang="ko-KR" altLang="en-US" sz="2400" b="1" dirty="0" smtClean="0"/>
              <a:t>준비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② </a:t>
            </a:r>
            <a:r>
              <a:rPr lang="ko-KR" altLang="en-US" sz="2400" b="1" dirty="0"/>
              <a:t>조선 건국 </a:t>
            </a:r>
            <a:r>
              <a:rPr lang="ko-KR" altLang="en-US" sz="2400" b="1" dirty="0" smtClean="0"/>
              <a:t>동맹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en-US" altLang="ko-KR" sz="2400" b="1" dirty="0"/>
              <a:t>1944. 8, </a:t>
            </a:r>
            <a:r>
              <a:rPr lang="ko-KR" altLang="en-US" sz="2400" b="1" dirty="0" err="1"/>
              <a:t>여운형</a:t>
            </a:r>
            <a:r>
              <a:rPr lang="en-US" altLang="ko-KR" sz="2400" b="1" dirty="0"/>
              <a:t>):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일제의 </a:t>
            </a:r>
            <a:r>
              <a:rPr lang="ko-KR" altLang="en-US" sz="2400" b="1" dirty="0"/>
              <a:t>패망에 대비 → 중앙과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지방 </a:t>
            </a:r>
            <a:r>
              <a:rPr lang="en-US" altLang="ko-KR" sz="2400" b="1" dirty="0"/>
              <a:t>10</a:t>
            </a:r>
            <a:r>
              <a:rPr lang="ko-KR" altLang="en-US" sz="2400" b="1" dirty="0"/>
              <a:t>여 지역에 체계적 조직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조선 </a:t>
            </a:r>
            <a:r>
              <a:rPr lang="ko-KR" altLang="en-US" sz="2400" b="1" dirty="0"/>
              <a:t>독립 동맹과 연대 시도</a:t>
            </a:r>
          </a:p>
        </p:txBody>
      </p:sp>
      <p:grpSp>
        <p:nvGrpSpPr>
          <p:cNvPr id="10" name="그룹 9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1" name="TextBox 10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무장 독립 전쟁의 전개와 건국 준비 활동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광복을 향한 노력과 건국 준비 활동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2" name="모서리가 둥근 직사각형 11"/>
            <p:cNvSpPr/>
            <p:nvPr/>
          </p:nvSpPr>
          <p:spPr bwMode="auto">
            <a:xfrm>
              <a:off x="320384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5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09426"/>
            <a:ext cx="3672408" cy="35226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9952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(300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0" name="그룹 9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1" name="TextBox 10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무장 독립 전쟁의 전개와 건국 준비 활동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광복을 향한 노력과 건국 준비 활동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2" name="모서리가 둥근 직사각형 11"/>
            <p:cNvSpPr/>
            <p:nvPr/>
          </p:nvSpPr>
          <p:spPr bwMode="auto">
            <a:xfrm>
              <a:off x="320384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5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23528" y="1674439"/>
            <a:ext cx="8496944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5. </a:t>
            </a:r>
            <a:r>
              <a:rPr lang="ko-KR" altLang="en-US" sz="2400" b="1" dirty="0">
                <a:solidFill>
                  <a:srgbClr val="0070C0"/>
                </a:solidFill>
              </a:rPr>
              <a:t>우리 민족의 과제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연합국의 독립 약속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카이로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포츠담 선언</a:t>
            </a:r>
            <a:r>
              <a:rPr lang="en-US" altLang="ko-KR" sz="2400" b="1" dirty="0"/>
              <a:t>): </a:t>
            </a:r>
            <a:r>
              <a:rPr lang="ko-KR" altLang="en-US" sz="2400" b="1" dirty="0"/>
              <a:t>한국인의 </a:t>
            </a:r>
            <a:r>
              <a:rPr lang="ko-KR" altLang="en-US" sz="2400" b="1" dirty="0" smtClean="0"/>
              <a:t>독립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투쟁을 국제 사회가 인정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광복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연합국의 승리가 결정적 요인 → 연합국이 한국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독립 </a:t>
            </a:r>
            <a:r>
              <a:rPr lang="ko-KR" altLang="en-US" sz="2400" b="1" dirty="0"/>
              <a:t>문제에 영향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민족의 과제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강대국의 이해관계를 능동적으로 조정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독립운동가와 국민 다수의 의지가 반영된 새 국가 건설</a:t>
            </a:r>
          </a:p>
        </p:txBody>
      </p:sp>
    </p:spTree>
    <p:extLst>
      <p:ext uri="{BB962C8B-B14F-4D97-AF65-F5344CB8AC3E}">
        <p14:creationId xmlns="" xmlns:p14="http://schemas.microsoft.com/office/powerpoint/2010/main" val="279492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(301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0" name="그룹 9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1" name="TextBox 10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무장 독립 전쟁의 전개와 건국 준비 활동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광복을 향한 노력과 건국 준비 활동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2" name="모서리가 둥근 직사각형 11"/>
            <p:cNvSpPr/>
            <p:nvPr/>
          </p:nvSpPr>
          <p:spPr bwMode="auto">
            <a:xfrm>
              <a:off x="320384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5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95536" y="1340768"/>
            <a:ext cx="8496944" cy="4923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6. </a:t>
            </a:r>
            <a:r>
              <a:rPr lang="ko-KR" altLang="en-US" sz="2400" b="1" dirty="0">
                <a:solidFill>
                  <a:srgbClr val="0070C0"/>
                </a:solidFill>
              </a:rPr>
              <a:t>새 국가 건설의 공통적 지향점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임시 정부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삼균주의에</a:t>
            </a:r>
            <a:r>
              <a:rPr lang="ko-KR" altLang="en-US" sz="2400" b="1" dirty="0"/>
              <a:t> 바탕을 둔 건국 강령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정치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정권의 균등</a:t>
            </a:r>
            <a:r>
              <a:rPr lang="en-US" altLang="ko-KR" sz="2400" b="1" dirty="0"/>
              <a:t>): </a:t>
            </a:r>
            <a:r>
              <a:rPr lang="ko-KR" altLang="en-US" sz="2400" b="1" dirty="0"/>
              <a:t>보통 선거 실시 → 민주 공화국 수립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경제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이권의 균등</a:t>
            </a:r>
            <a:r>
              <a:rPr lang="en-US" altLang="ko-KR" sz="2400" b="1" dirty="0"/>
              <a:t>): </a:t>
            </a:r>
            <a:r>
              <a:rPr lang="ko-KR" altLang="en-US" sz="2400" b="1" dirty="0"/>
              <a:t>토지 분배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대기업 국유화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사회</a:t>
            </a:r>
            <a:r>
              <a:rPr lang="en-US" altLang="ko-KR" sz="2400" b="1" dirty="0"/>
              <a:t>(</a:t>
            </a:r>
            <a:r>
              <a:rPr lang="ko-KR" altLang="en-US" sz="2400" b="1" dirty="0" err="1"/>
              <a:t>학권의</a:t>
            </a:r>
            <a:r>
              <a:rPr lang="ko-KR" altLang="en-US" sz="2400" b="1" dirty="0"/>
              <a:t> 균등</a:t>
            </a:r>
            <a:r>
              <a:rPr lang="en-US" altLang="ko-KR" sz="2400" b="1" dirty="0"/>
              <a:t>): </a:t>
            </a:r>
            <a:r>
              <a:rPr lang="ko-KR" altLang="en-US" sz="2400" b="1" dirty="0"/>
              <a:t>무상 의무 교육 실시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사회주의 계열 독립 운동 단체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임시 정부의 건국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강령과 </a:t>
            </a:r>
            <a:r>
              <a:rPr lang="ko-KR" altLang="en-US" sz="2400" b="1" dirty="0" err="1"/>
              <a:t>비슷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공통점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민주 공화국 수립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토지 개혁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주요 산업 국유화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친일 반민족 세력 청산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정치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국민 주권의 민주 공화국 수립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경제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사회주의적 개혁을 통한 부의 균등 분배</a:t>
            </a:r>
          </a:p>
        </p:txBody>
      </p:sp>
    </p:spTree>
    <p:extLst>
      <p:ext uri="{BB962C8B-B14F-4D97-AF65-F5344CB8AC3E}">
        <p14:creationId xmlns="" xmlns:p14="http://schemas.microsoft.com/office/powerpoint/2010/main" val="335130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(301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0" name="그룹 9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1" name="TextBox 10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무장 독립 전쟁의 전개와 건국 준비 활동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광복을 향한 노력과 건국 준비 활동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2" name="모서리가 둥근 직사각형 11"/>
            <p:cNvSpPr/>
            <p:nvPr/>
          </p:nvSpPr>
          <p:spPr bwMode="auto">
            <a:xfrm>
              <a:off x="320384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5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8604"/>
            <a:ext cx="9144000" cy="42666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7068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(301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0" name="그룹 9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1" name="TextBox 10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무장 독립 전쟁의 전개와 건국 준비 활동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광복을 향한 노력과 건국 준비 활동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2" name="모서리가 둥근 직사각형 11"/>
            <p:cNvSpPr/>
            <p:nvPr/>
          </p:nvSpPr>
          <p:spPr bwMode="auto">
            <a:xfrm>
              <a:off x="320384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5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611560" y="1696740"/>
            <a:ext cx="8087832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①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 </a:t>
            </a:r>
            <a:r>
              <a:rPr lang="en-US" altLang="ko-KR" sz="2400" b="1" dirty="0"/>
              <a:t>1, 2]</a:t>
            </a:r>
            <a:r>
              <a:rPr lang="ko-KR" altLang="en-US" sz="2400" b="1" dirty="0"/>
              <a:t>를 읽고 대한민국 임시 정부와 조선 </a:t>
            </a:r>
            <a:r>
              <a:rPr lang="ko-KR" altLang="en-US" sz="2400" b="1" dirty="0" smtClean="0"/>
              <a:t>독립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동맹이 </a:t>
            </a:r>
            <a:r>
              <a:rPr lang="ko-KR" altLang="en-US" sz="2400" b="1" dirty="0"/>
              <a:t>광복 이후 세우고자 한 나라를 정치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경제</a:t>
            </a:r>
            <a:r>
              <a:rPr lang="en-US" altLang="ko-KR" sz="2400" b="1" dirty="0"/>
              <a:t>·</a:t>
            </a:r>
            <a:r>
              <a:rPr lang="ko-KR" altLang="en-US" sz="2400" b="1" dirty="0" smtClean="0"/>
              <a:t>사회적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측면으로 구분하여 설명해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예시</a:t>
            </a:r>
            <a:r>
              <a:rPr lang="en-US" altLang="ko-KR" sz="2400" b="1" dirty="0">
                <a:solidFill>
                  <a:srgbClr val="0000FF"/>
                </a:solidFill>
              </a:rPr>
              <a:t>]</a:t>
            </a:r>
            <a:endParaRPr lang="ko-KR" altLang="en-US" sz="2400" b="1" dirty="0">
              <a:solidFill>
                <a:srgbClr val="0000FF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 • </a:t>
            </a:r>
            <a:r>
              <a:rPr lang="ko-KR" altLang="en-US" sz="2400" b="1" dirty="0">
                <a:solidFill>
                  <a:srgbClr val="0000FF"/>
                </a:solidFill>
              </a:rPr>
              <a:t>정치</a:t>
            </a:r>
            <a:r>
              <a:rPr lang="en-US" altLang="ko-KR" sz="2400" b="1" dirty="0">
                <a:solidFill>
                  <a:srgbClr val="0000FF"/>
                </a:solidFill>
              </a:rPr>
              <a:t>: </a:t>
            </a:r>
            <a:r>
              <a:rPr lang="ko-KR" altLang="en-US" sz="2400" b="1" dirty="0">
                <a:solidFill>
                  <a:srgbClr val="0000FF"/>
                </a:solidFill>
              </a:rPr>
              <a:t>민주 공화국 수립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 • </a:t>
            </a:r>
            <a:r>
              <a:rPr lang="ko-KR" altLang="en-US" sz="2400" b="1" dirty="0">
                <a:solidFill>
                  <a:srgbClr val="0000FF"/>
                </a:solidFill>
              </a:rPr>
              <a:t>경제</a:t>
            </a:r>
            <a:r>
              <a:rPr lang="en-US" altLang="ko-KR" sz="2400" b="1" dirty="0">
                <a:solidFill>
                  <a:srgbClr val="0000FF"/>
                </a:solidFill>
              </a:rPr>
              <a:t>: </a:t>
            </a:r>
            <a:r>
              <a:rPr lang="ko-KR" altLang="en-US" sz="2400" b="1" dirty="0">
                <a:solidFill>
                  <a:srgbClr val="0000FF"/>
                </a:solidFill>
              </a:rPr>
              <a:t>주요 산업 국유화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</a:rPr>
              <a:t>토지 분배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 • </a:t>
            </a:r>
            <a:r>
              <a:rPr lang="ko-KR" altLang="en-US" sz="2400" b="1" dirty="0">
                <a:solidFill>
                  <a:srgbClr val="0000FF"/>
                </a:solidFill>
              </a:rPr>
              <a:t>사회</a:t>
            </a:r>
            <a:r>
              <a:rPr lang="en-US" altLang="ko-KR" sz="2400" b="1" dirty="0">
                <a:solidFill>
                  <a:srgbClr val="0000FF"/>
                </a:solidFill>
              </a:rPr>
              <a:t>: </a:t>
            </a:r>
            <a:r>
              <a:rPr lang="ko-KR" altLang="en-US" sz="2400" b="1" dirty="0">
                <a:solidFill>
                  <a:srgbClr val="0000FF"/>
                </a:solidFill>
              </a:rPr>
              <a:t>무상 의무 교육 실시</a:t>
            </a:r>
          </a:p>
        </p:txBody>
      </p:sp>
    </p:spTree>
    <p:extLst>
      <p:ext uri="{BB962C8B-B14F-4D97-AF65-F5344CB8AC3E}">
        <p14:creationId xmlns="" xmlns:p14="http://schemas.microsoft.com/office/powerpoint/2010/main" val="105301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01829" y="2399504"/>
            <a:ext cx="3414387" cy="2109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제</a:t>
            </a: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차 세계 대전의 종결과 냉전 체제의 형성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2699793" y="2543520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1</a:t>
            </a:r>
            <a:endParaRPr lang="en-US" altLang="ko-KR" sz="1800" b="1" dirty="0" smtClean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90673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455" y="3894686"/>
            <a:ext cx="545459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67745" y="1916832"/>
            <a:ext cx="5012623" cy="182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en-US" altLang="ko-KR" sz="2400" b="1" dirty="0"/>
              <a:t>1940</a:t>
            </a:r>
            <a:r>
              <a:rPr lang="ko-KR" altLang="en-US" sz="2400" b="1" dirty="0"/>
              <a:t>년대 임시 정부를 비롯하여 나라 안팎의 여러 단체들이 전개한 항일 투쟁의 내용과 성과를 파악할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67744" y="3789040"/>
            <a:ext cx="515664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임시 </a:t>
            </a:r>
            <a:r>
              <a:rPr lang="ko-KR" altLang="en-US" sz="2400" b="1" dirty="0"/>
              <a:t>정부 등 독립운동 세력이 추구한 광복 이후 국가 건설의 방향을 파악하여 그 공통점을 설명할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(298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9" name="직사각형 18"/>
          <p:cNvSpPr/>
          <p:nvPr/>
        </p:nvSpPr>
        <p:spPr>
          <a:xfrm>
            <a:off x="179512" y="1124744"/>
            <a:ext cx="4455710" cy="5706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000" b="1" dirty="0" smtClean="0"/>
              <a:t> 대한민국 임시 정부는 대한민국 원년</a:t>
            </a:r>
            <a:r>
              <a:rPr lang="en-US" altLang="ko-KR" sz="2000" b="1" dirty="0" smtClean="0"/>
              <a:t>(1919)</a:t>
            </a:r>
            <a:r>
              <a:rPr lang="ko-KR" altLang="en-US" sz="2000" b="1" dirty="0" smtClean="0"/>
              <a:t>에 정부가 공포한 군사 조직법에 의거하여 </a:t>
            </a:r>
            <a:r>
              <a:rPr lang="en-US" altLang="ko-KR" sz="2000" b="1" dirty="0" smtClean="0"/>
              <a:t>…… </a:t>
            </a:r>
            <a:r>
              <a:rPr lang="ko-KR" altLang="en-US" sz="2000" b="1" dirty="0" smtClean="0"/>
              <a:t>광복군을 조직하고 </a:t>
            </a:r>
            <a:r>
              <a:rPr lang="en-US" altLang="ko-KR" sz="2000" b="1" dirty="0" smtClean="0"/>
              <a:t>…… </a:t>
            </a:r>
            <a:r>
              <a:rPr lang="ko-KR" altLang="en-US" sz="2000" b="1" dirty="0" smtClean="0"/>
              <a:t>공동의 적인 일본 제국주의자들을 타도하기 위해 연합군의 일원으로 항전을 계속한다</a:t>
            </a:r>
            <a:r>
              <a:rPr lang="en-US" altLang="ko-KR" sz="2000" b="1" dirty="0" smtClean="0"/>
              <a:t>. …… </a:t>
            </a:r>
            <a:r>
              <a:rPr lang="ko-KR" altLang="en-US" sz="2000" b="1" dirty="0" smtClean="0"/>
              <a:t>이때 우리는 큰 희망을 갖고 우리 조국의 독립을 위해 우리의 전투력을 강화할 시기가 왔다고 확신한다</a:t>
            </a:r>
            <a:r>
              <a:rPr lang="en-US" altLang="ko-KR" sz="2000" b="1" dirty="0" smtClean="0"/>
              <a:t>. …… </a:t>
            </a:r>
            <a:r>
              <a:rPr lang="ko-KR" altLang="en-US" sz="2000" b="1" dirty="0" smtClean="0"/>
              <a:t>우리는 한</a:t>
            </a:r>
            <a:r>
              <a:rPr lang="en-US" altLang="ko-KR" sz="2000" b="1" dirty="0" smtClean="0"/>
              <a:t>·</a:t>
            </a:r>
            <a:r>
              <a:rPr lang="ko-KR" altLang="en-US" sz="2000" b="1" dirty="0" smtClean="0"/>
              <a:t>중 연합 전선에서 우리 스스로의 부단한 투쟁을 감행하여 동아시아를 비롯한 아시아 민중의 자유와 평등을 쟁취할 것을 약속하는 바이다</a:t>
            </a:r>
            <a:r>
              <a:rPr lang="en-US" altLang="ko-KR" sz="20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000" b="1" dirty="0" smtClean="0"/>
              <a:t>             - </a:t>
            </a:r>
            <a:r>
              <a:rPr lang="ko-KR" altLang="en-US" sz="2000" b="1" dirty="0" smtClean="0"/>
              <a:t>한국 광복군 선언</a:t>
            </a:r>
            <a:r>
              <a:rPr lang="en-US" altLang="ko-KR" sz="2000" b="1" dirty="0" smtClean="0"/>
              <a:t>(1940) -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36192" y="5065439"/>
            <a:ext cx="4607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▲한국 광복군 결성식 후 한</a:t>
            </a:r>
            <a:r>
              <a:rPr lang="en-US" altLang="ko-KR" sz="1400" b="1" dirty="0" smtClean="0"/>
              <a:t>·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중 양국 인사들의 기념 촬영</a:t>
            </a:r>
            <a:endParaRPr lang="ko-KR" altLang="en-US" sz="1200" dirty="0">
              <a:latin typeface="+mn-ea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24" name="TextBox 23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무장 독립 전쟁의 전개와 건국 준비 활동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광복을 향한 노력과 건국 준비 활동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 bwMode="auto">
            <a:xfrm>
              <a:off x="320384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5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6" name="그림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688966"/>
            <a:ext cx="4493842" cy="33962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(298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6477" y="1879313"/>
            <a:ext cx="6373755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한국 광복군의 활약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en-US" altLang="ko-KR" sz="2400" b="1" dirty="0"/>
              <a:t>1940</a:t>
            </a:r>
            <a:r>
              <a:rPr lang="ko-KR" altLang="en-US" sz="2400" b="1" dirty="0"/>
              <a:t>년 </a:t>
            </a:r>
            <a:r>
              <a:rPr lang="ko-KR" altLang="en-US" sz="2400" b="1" dirty="0" err="1"/>
              <a:t>충칭에서</a:t>
            </a:r>
            <a:r>
              <a:rPr lang="ko-KR" altLang="en-US" sz="2400" b="1" dirty="0"/>
              <a:t> </a:t>
            </a:r>
            <a:r>
              <a:rPr lang="ko-KR" altLang="en-US" sz="2400" b="1" dirty="0" smtClean="0"/>
              <a:t>창설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en-US" altLang="ko-KR" sz="2400" b="1" dirty="0"/>
              <a:t>1941</a:t>
            </a:r>
            <a:r>
              <a:rPr lang="ko-KR" altLang="en-US" sz="2400" b="1" dirty="0"/>
              <a:t>년 </a:t>
            </a:r>
            <a:r>
              <a:rPr lang="en-US" altLang="ko-KR" sz="2400" b="1" dirty="0"/>
              <a:t>12</a:t>
            </a:r>
            <a:r>
              <a:rPr lang="ko-KR" altLang="en-US" sz="2400" b="1" dirty="0"/>
              <a:t>월 대일 선전 포고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en-US" altLang="ko-KR" sz="2400" b="1" dirty="0"/>
              <a:t>1942</a:t>
            </a:r>
            <a:r>
              <a:rPr lang="ko-KR" altLang="en-US" sz="2400" b="1" dirty="0"/>
              <a:t>년 조선 </a:t>
            </a:r>
            <a:r>
              <a:rPr lang="ko-KR" altLang="en-US" sz="2400" b="1" dirty="0" err="1"/>
              <a:t>의용대</a:t>
            </a:r>
            <a:r>
              <a:rPr lang="ko-KR" altLang="en-US" sz="2400" b="1" dirty="0"/>
              <a:t> 일부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병력 </a:t>
            </a:r>
            <a:r>
              <a:rPr lang="ko-KR" altLang="en-US" sz="2400" b="1" dirty="0"/>
              <a:t>통합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en-US" altLang="ko-KR" sz="2400" b="1" dirty="0"/>
              <a:t>1943</a:t>
            </a:r>
            <a:r>
              <a:rPr lang="ko-KR" altLang="en-US" sz="2400" b="1" dirty="0"/>
              <a:t>년 영국군과 연합 </a:t>
            </a:r>
            <a:r>
              <a:rPr lang="ko-KR" altLang="en-US" sz="2400" b="1" dirty="0" smtClean="0"/>
              <a:t>작전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→ </a:t>
            </a:r>
            <a:r>
              <a:rPr lang="ko-KR" altLang="en-US" sz="2400" b="1" dirty="0" smtClean="0"/>
              <a:t>인도</a:t>
            </a:r>
            <a:r>
              <a:rPr lang="en-US" altLang="ko-KR" sz="2400" b="1" dirty="0" smtClean="0"/>
              <a:t>·</a:t>
            </a:r>
            <a:r>
              <a:rPr lang="ko-KR" altLang="en-US" sz="2400" b="1" dirty="0" smtClean="0"/>
              <a:t>미얀마 </a:t>
            </a:r>
            <a:r>
              <a:rPr lang="ko-KR" altLang="en-US" sz="2400" b="1" dirty="0"/>
              <a:t>전선 투입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⑤ </a:t>
            </a:r>
            <a:r>
              <a:rPr lang="en-US" altLang="ko-KR" sz="2400" b="1" dirty="0"/>
              <a:t>1945</a:t>
            </a:r>
            <a:r>
              <a:rPr lang="ko-KR" altLang="en-US" sz="2400" b="1" dirty="0"/>
              <a:t>년 국내 진입 작전 추진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국내 정진군</a:t>
            </a:r>
            <a:r>
              <a:rPr lang="en-US" altLang="ko-KR" sz="2400" b="1" dirty="0"/>
              <a:t>)</a:t>
            </a:r>
            <a:endParaRPr lang="ko-KR" altLang="en-US" sz="2400" b="1" dirty="0"/>
          </a:p>
        </p:txBody>
      </p:sp>
      <p:grpSp>
        <p:nvGrpSpPr>
          <p:cNvPr id="47" name="그룹 46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48" name="TextBox 47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무장 독립 전쟁의 전개와 건국 준비 활동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광복을 향한 노력과 건국 준비 활동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9" name="모서리가 둥근 직사각형 48"/>
            <p:cNvSpPr/>
            <p:nvPr/>
          </p:nvSpPr>
          <p:spPr bwMode="auto">
            <a:xfrm>
              <a:off x="320384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5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88840"/>
            <a:ext cx="3886035" cy="29869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910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그림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(298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50" name="그룹 49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51" name="TextBox 50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무장 독립 전쟁의 전개와 건국 준비 활동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광복을 향한 노력과 건국 준비 활동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2" name="모서리가 둥근 직사각형 51"/>
            <p:cNvSpPr/>
            <p:nvPr/>
          </p:nvSpPr>
          <p:spPr bwMode="auto">
            <a:xfrm>
              <a:off x="320384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5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53" name="그림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59" y="1268760"/>
            <a:ext cx="4269697" cy="52188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7685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그림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(298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49" name="직사각형 48"/>
          <p:cNvSpPr/>
          <p:nvPr/>
        </p:nvSpPr>
        <p:spPr>
          <a:xfrm>
            <a:off x="395536" y="1628800"/>
            <a:ext cx="8496944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▶ 임시 정부의 김구 주석이 위와 같이 한탄한 이유는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무엇일까</a:t>
            </a:r>
            <a:r>
              <a:rPr lang="en-US" altLang="ko-KR" sz="2400" b="1" dirty="0" smtClean="0"/>
              <a:t>?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예시</a:t>
            </a:r>
            <a:r>
              <a:rPr lang="en-US" altLang="ko-KR" sz="2400" b="1" dirty="0">
                <a:solidFill>
                  <a:srgbClr val="0000FF"/>
                </a:solidFill>
              </a:rPr>
              <a:t>]</a:t>
            </a:r>
            <a:endParaRPr lang="ko-KR" altLang="en-US" sz="2400" b="1" dirty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rgbClr val="0000FF"/>
                </a:solidFill>
              </a:rPr>
              <a:t>   국내 </a:t>
            </a:r>
            <a:r>
              <a:rPr lang="ko-KR" altLang="en-US" sz="2400" b="1" dirty="0">
                <a:solidFill>
                  <a:srgbClr val="0000FF"/>
                </a:solidFill>
              </a:rPr>
              <a:t>정진군이 국내에 투입되기 전에 일제가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항복함으로써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그때까지 </a:t>
            </a:r>
            <a:r>
              <a:rPr lang="ko-KR" altLang="en-US" sz="2400" b="1" dirty="0">
                <a:solidFill>
                  <a:srgbClr val="0000FF"/>
                </a:solidFill>
              </a:rPr>
              <a:t>미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</a:rPr>
              <a:t>영 등 연합국으로부터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승인 받지 </a:t>
            </a:r>
            <a:r>
              <a:rPr lang="ko-KR" altLang="en-US" sz="2400" b="1" dirty="0">
                <a:solidFill>
                  <a:srgbClr val="0000FF"/>
                </a:solidFill>
              </a:rPr>
              <a:t>못한 임시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정부는 </a:t>
            </a:r>
            <a:r>
              <a:rPr lang="ko-KR" altLang="en-US" sz="2400" b="1" dirty="0">
                <a:solidFill>
                  <a:srgbClr val="0000FF"/>
                </a:solidFill>
              </a:rPr>
              <a:t>향후 국제 사회에서 발언권이 약해질 수밖에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없기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때문이다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무장 독립 전쟁의 전개와 건국 준비 활동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광복을 향한 노력과 건국 준비 활동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320384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5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86227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(299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1700808"/>
            <a:ext cx="8568952" cy="315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조선 독립 동맹과 조선 의용군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조선 독립 동맹</a:t>
            </a:r>
            <a:r>
              <a:rPr lang="en-US" altLang="ko-KR" sz="2400" b="1" dirty="0"/>
              <a:t>(1942. 7.): </a:t>
            </a:r>
            <a:r>
              <a:rPr lang="ko-KR" altLang="en-US" sz="2400" b="1" dirty="0" err="1"/>
              <a:t>옌안에서</a:t>
            </a:r>
            <a:r>
              <a:rPr lang="ko-KR" altLang="en-US" sz="2400" b="1" dirty="0"/>
              <a:t> 창설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위원장 </a:t>
            </a:r>
            <a:r>
              <a:rPr lang="ko-KR" altLang="en-US" sz="2400" b="1" dirty="0" err="1"/>
              <a:t>김두봉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화북으로 이동한 조선 </a:t>
            </a:r>
            <a:r>
              <a:rPr lang="ko-KR" altLang="en-US" sz="2400" b="1" dirty="0" err="1"/>
              <a:t>의용대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민족 혁명당 인사 </a:t>
            </a:r>
            <a:r>
              <a:rPr lang="en-US" altLang="ko-KR" sz="2400" b="1" dirty="0"/>
              <a:t>+ </a:t>
            </a:r>
            <a:r>
              <a:rPr lang="ko-KR" altLang="en-US" sz="2400" b="1" dirty="0" smtClean="0"/>
              <a:t>중국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공산당 소속 한국인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조선 의용군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조선 </a:t>
            </a:r>
            <a:r>
              <a:rPr lang="ko-KR" altLang="en-US" sz="2400" b="1" dirty="0" err="1"/>
              <a:t>의용대</a:t>
            </a:r>
            <a:r>
              <a:rPr lang="ko-KR" altLang="en-US" sz="2400" b="1" dirty="0"/>
              <a:t> 화북 지대를 개편하여 </a:t>
            </a:r>
            <a:r>
              <a:rPr lang="ko-KR" altLang="en-US" sz="2400" b="1" dirty="0" smtClean="0"/>
              <a:t>편성한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조선 독립 </a:t>
            </a:r>
            <a:r>
              <a:rPr lang="ko-KR" altLang="en-US" sz="2400" b="1" dirty="0" smtClean="0"/>
              <a:t>동맹 </a:t>
            </a:r>
            <a:r>
              <a:rPr lang="ko-KR" altLang="en-US" sz="2400" b="1" dirty="0"/>
              <a:t>산하 부대 → 중국 공산당 군대와 </a:t>
            </a:r>
            <a:r>
              <a:rPr lang="ko-KR" altLang="en-US" sz="2400" b="1" dirty="0" smtClean="0"/>
              <a:t>연합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하여 </a:t>
            </a:r>
            <a:r>
              <a:rPr lang="ko-KR" altLang="en-US" sz="2400" b="1" dirty="0"/>
              <a:t>대일 항전</a:t>
            </a:r>
          </a:p>
        </p:txBody>
      </p:sp>
      <p:grpSp>
        <p:nvGrpSpPr>
          <p:cNvPr id="18" name="그룹 17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9" name="TextBox 18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무장 독립 전쟁의 전개와 건국 준비 활동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광복을 향한 노력과 건국 준비 활동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 bwMode="auto">
            <a:xfrm>
              <a:off x="320384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5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01919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(299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67544" y="1790113"/>
            <a:ext cx="8568952" cy="315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미주 동포들의 활동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재미 한족 연합 위원회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미주 한인 단체 통합하여 결성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임시 정부 지원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한인 국방 </a:t>
            </a:r>
            <a:r>
              <a:rPr lang="ko-KR" altLang="en-US" sz="2400" b="1" dirty="0" err="1"/>
              <a:t>경위대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맹호군</a:t>
            </a:r>
            <a:r>
              <a:rPr lang="en-US" altLang="ko-KR" sz="2400" b="1" dirty="0"/>
              <a:t>) </a:t>
            </a:r>
            <a:r>
              <a:rPr lang="ko-KR" altLang="en-US" sz="2400" b="1" dirty="0"/>
              <a:t>조직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미국 정부를 상대로 임시 정부를 </a:t>
            </a:r>
            <a:r>
              <a:rPr lang="ko-KR" altLang="en-US" sz="2400" b="1" dirty="0" smtClean="0"/>
              <a:t>승인 받기 </a:t>
            </a:r>
            <a:r>
              <a:rPr lang="ko-KR" altLang="en-US" sz="2400" b="1" dirty="0"/>
              <a:t>위한 외교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활동 </a:t>
            </a:r>
            <a:r>
              <a:rPr lang="ko-KR" altLang="en-US" sz="2400" b="1" dirty="0"/>
              <a:t>전개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태평양 전쟁 발발 → 한인 청년들 미군에 자원 입대</a:t>
            </a:r>
          </a:p>
        </p:txBody>
      </p:sp>
      <p:grpSp>
        <p:nvGrpSpPr>
          <p:cNvPr id="18" name="그룹 17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9" name="TextBox 18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무장 독립 전쟁의 전개와 건국 준비 활동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광복을 향한 노력과 건국 준비 활동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 bwMode="auto">
            <a:xfrm>
              <a:off x="320384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5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1767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(299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무장 독립 전쟁의 전개와 건국 준비 활동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광복을 향한 노력과 건국 준비 활동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320384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5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75909"/>
            <a:ext cx="8926717" cy="40573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909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3660</TotalTime>
  <Words>914</Words>
  <Application>Microsoft Office PowerPoint</Application>
  <PresentationFormat>화면 슬라이드 쇼(4:3)</PresentationFormat>
  <Paragraphs>126</Paragraphs>
  <Slides>15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user</cp:lastModifiedBy>
  <cp:revision>2033</cp:revision>
  <dcterms:created xsi:type="dcterms:W3CDTF">2013-03-25T12:51:11Z</dcterms:created>
  <dcterms:modified xsi:type="dcterms:W3CDTF">2013-12-18T02:10:56Z</dcterms:modified>
</cp:coreProperties>
</file>