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3" r:id="rId3"/>
    <p:sldId id="260" r:id="rId4"/>
    <p:sldId id="300" r:id="rId5"/>
    <p:sldId id="299" r:id="rId6"/>
    <p:sldId id="257" r:id="rId7"/>
    <p:sldId id="302" r:id="rId8"/>
    <p:sldId id="303" r:id="rId9"/>
    <p:sldId id="304" r:id="rId10"/>
    <p:sldId id="305" r:id="rId11"/>
    <p:sldId id="306" r:id="rId12"/>
    <p:sldId id="307" r:id="rId13"/>
    <p:sldId id="264" r:id="rId14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8367" autoAdjust="0"/>
    <p:restoredTop sz="94708" autoAdjust="0"/>
  </p:normalViewPr>
  <p:slideViewPr>
    <p:cSldViewPr>
      <p:cViewPr>
        <p:scale>
          <a:sx n="105" d="100"/>
          <a:sy n="105" d="100"/>
        </p:scale>
        <p:origin x="-42" y="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896100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713168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518225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729209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973590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866260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641804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158112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178261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030955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635352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691263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7"/>
            <a:ext cx="9144000" cy="685128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707904" y="3068960"/>
            <a:ext cx="5328592" cy="77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en-US" altLang="ko-KR" sz="2000" b="1" dirty="0" smtClean="0"/>
              <a:t>5. </a:t>
            </a:r>
            <a:r>
              <a:rPr lang="ko-KR" altLang="en-US" sz="2000" b="1" dirty="0" smtClean="0"/>
              <a:t>무장 독립 전쟁의 전개와 건국 준비 활동</a:t>
            </a:r>
            <a:endParaRPr lang="en-US" altLang="ko-KR" sz="2000" b="1" dirty="0" smtClean="0"/>
          </a:p>
          <a:p>
            <a:pPr algn="r">
              <a:lnSpc>
                <a:spcPct val="130000"/>
              </a:lnSpc>
            </a:pPr>
            <a:r>
              <a:rPr lang="ko-KR" altLang="en-US" sz="1600" dirty="0" smtClean="0"/>
              <a:t>독립 전쟁의 승리와 고난</a:t>
            </a:r>
            <a:r>
              <a:rPr lang="en-US" altLang="ko-KR" sz="1600" dirty="0" smtClean="0"/>
              <a:t>(1920</a:t>
            </a:r>
            <a:r>
              <a:rPr lang="ko-KR" altLang="en-US" sz="1600" dirty="0" smtClean="0"/>
              <a:t>년대</a:t>
            </a:r>
            <a:r>
              <a:rPr lang="en-US" altLang="ko-KR" sz="1600" dirty="0" smtClean="0"/>
              <a:t>)</a:t>
            </a:r>
            <a:endParaRPr lang="ko-KR" altLang="en-US" sz="1600" dirty="0"/>
          </a:p>
        </p:txBody>
      </p:sp>
      <p:grpSp>
        <p:nvGrpSpPr>
          <p:cNvPr id="10" name="그룹 9"/>
          <p:cNvGrpSpPr/>
          <p:nvPr/>
        </p:nvGrpSpPr>
        <p:grpSpPr>
          <a:xfrm>
            <a:off x="5436096" y="3522494"/>
            <a:ext cx="260873" cy="338554"/>
            <a:chOff x="6381669" y="3444431"/>
            <a:chExt cx="260873" cy="338554"/>
          </a:xfrm>
        </p:grpSpPr>
        <p:sp>
          <p:nvSpPr>
            <p:cNvPr id="11" name="TextBox 10"/>
            <p:cNvSpPr txBox="1"/>
            <p:nvPr/>
          </p:nvSpPr>
          <p:spPr>
            <a:xfrm>
              <a:off x="6381669" y="3444431"/>
              <a:ext cx="260873" cy="338554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600" dirty="0" smtClean="0">
                  <a:ln w="12700">
                    <a:noFill/>
                  </a:ln>
                </a:rPr>
                <a:t>1</a:t>
              </a:r>
              <a:endParaRPr lang="ko-KR" altLang="en-US" sz="1600" dirty="0">
                <a:ln w="12700">
                  <a:noFill/>
                </a:ln>
              </a:endParaRPr>
            </a:p>
          </p:txBody>
        </p:sp>
        <p:sp>
          <p:nvSpPr>
            <p:cNvPr id="12" name="직사각형 11"/>
            <p:cNvSpPr/>
            <p:nvPr/>
          </p:nvSpPr>
          <p:spPr>
            <a:xfrm>
              <a:off x="6399359" y="3501008"/>
              <a:ext cx="216024" cy="216024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="" xmlns:p14="http://schemas.microsoft.com/office/powerpoint/2010/main" val="1854753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9592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(288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grpSp>
        <p:nvGrpSpPr>
          <p:cNvPr id="29" name="그룹 28"/>
          <p:cNvGrpSpPr/>
          <p:nvPr/>
        </p:nvGrpSpPr>
        <p:grpSpPr>
          <a:xfrm>
            <a:off x="3131840" y="77723"/>
            <a:ext cx="5904656" cy="830997"/>
            <a:chOff x="3059832" y="131728"/>
            <a:chExt cx="5904656" cy="830997"/>
          </a:xfrm>
        </p:grpSpPr>
        <p:sp>
          <p:nvSpPr>
            <p:cNvPr id="30" name="TextBox 29"/>
            <p:cNvSpPr txBox="1"/>
            <p:nvPr/>
          </p:nvSpPr>
          <p:spPr>
            <a:xfrm>
              <a:off x="3059832" y="131728"/>
              <a:ext cx="59046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5.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무장 독립 전쟁의 전개와 건국 준비 활동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독립 전쟁의 승리와 고난</a:t>
              </a:r>
              <a:r>
                <a:rPr lang="en-US" altLang="ko-KR" sz="2600" b="1" dirty="0" smtClean="0">
                  <a:solidFill>
                    <a:schemeClr val="tx2">
                      <a:lumMod val="75000"/>
                    </a:schemeClr>
                  </a:solidFill>
                </a:rPr>
                <a:t>(1920</a:t>
              </a:r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년대</a:t>
              </a:r>
              <a:r>
                <a:rPr lang="en-US" altLang="ko-KR" sz="2600" b="1" dirty="0" smtClean="0">
                  <a:solidFill>
                    <a:schemeClr val="tx2">
                      <a:lumMod val="75000"/>
                    </a:schemeClr>
                  </a:solidFill>
                </a:rPr>
                <a:t>)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31" name="모서리가 둥근 직사각형 30"/>
            <p:cNvSpPr/>
            <p:nvPr/>
          </p:nvSpPr>
          <p:spPr bwMode="auto">
            <a:xfrm>
              <a:off x="3131840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1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pic>
        <p:nvPicPr>
          <p:cNvPr id="2" name="그림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05" y="1550807"/>
            <a:ext cx="5477523" cy="4596495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0242" y="1608382"/>
            <a:ext cx="3016554" cy="35702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28277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9592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(289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grpSp>
        <p:nvGrpSpPr>
          <p:cNvPr id="29" name="그룹 28"/>
          <p:cNvGrpSpPr/>
          <p:nvPr/>
        </p:nvGrpSpPr>
        <p:grpSpPr>
          <a:xfrm>
            <a:off x="3131840" y="77723"/>
            <a:ext cx="5904656" cy="830997"/>
            <a:chOff x="3059832" y="131728"/>
            <a:chExt cx="5904656" cy="830997"/>
          </a:xfrm>
        </p:grpSpPr>
        <p:sp>
          <p:nvSpPr>
            <p:cNvPr id="30" name="TextBox 29"/>
            <p:cNvSpPr txBox="1"/>
            <p:nvPr/>
          </p:nvSpPr>
          <p:spPr>
            <a:xfrm>
              <a:off x="3059832" y="131728"/>
              <a:ext cx="59046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5.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무장 독립 전쟁의 전개와 건국 준비 활동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독립 전쟁의 승리와 고난</a:t>
              </a:r>
              <a:r>
                <a:rPr lang="en-US" altLang="ko-KR" sz="2600" b="1" dirty="0" smtClean="0">
                  <a:solidFill>
                    <a:schemeClr val="tx2">
                      <a:lumMod val="75000"/>
                    </a:schemeClr>
                  </a:solidFill>
                </a:rPr>
                <a:t>(1920</a:t>
              </a:r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년대</a:t>
              </a:r>
              <a:r>
                <a:rPr lang="en-US" altLang="ko-KR" sz="2600" b="1" dirty="0" smtClean="0">
                  <a:solidFill>
                    <a:schemeClr val="tx2">
                      <a:lumMod val="75000"/>
                    </a:schemeClr>
                  </a:solidFill>
                </a:rPr>
                <a:t>)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31" name="모서리가 둥근 직사각형 30"/>
            <p:cNvSpPr/>
            <p:nvPr/>
          </p:nvSpPr>
          <p:spPr bwMode="auto">
            <a:xfrm>
              <a:off x="3131840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1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pic>
        <p:nvPicPr>
          <p:cNvPr id="2" name="그림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123" y="1772816"/>
            <a:ext cx="2965381" cy="386508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51520" y="1413814"/>
            <a:ext cx="6120680" cy="4967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70C0"/>
                </a:solidFill>
              </a:rPr>
              <a:t>4. </a:t>
            </a:r>
            <a:r>
              <a:rPr lang="ko-KR" altLang="en-US" sz="2400" b="1" dirty="0">
                <a:solidFill>
                  <a:srgbClr val="0070C0"/>
                </a:solidFill>
              </a:rPr>
              <a:t>의열단의 활동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① </a:t>
            </a:r>
            <a:r>
              <a:rPr lang="ko-KR" altLang="en-US" sz="2400" b="1" dirty="0"/>
              <a:t>조직</a:t>
            </a:r>
            <a:r>
              <a:rPr lang="en-US" altLang="ko-KR" sz="2400" b="1" dirty="0"/>
              <a:t>: 1919</a:t>
            </a:r>
            <a:r>
              <a:rPr lang="ko-KR" altLang="en-US" sz="2400" b="1" dirty="0"/>
              <a:t>년 만주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김원봉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② </a:t>
            </a:r>
            <a:r>
              <a:rPr lang="ko-KR" altLang="en-US" sz="2400" b="1" dirty="0"/>
              <a:t>활동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개인 폭력에 의한 의열 투쟁 </a:t>
            </a:r>
            <a:r>
              <a:rPr lang="ko-KR" altLang="en-US" sz="2400" b="1" dirty="0" smtClean="0"/>
              <a:t>전개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   </a:t>
            </a:r>
            <a:r>
              <a:rPr lang="en-US" altLang="ko-KR" sz="2400" b="1" dirty="0" smtClean="0"/>
              <a:t>- </a:t>
            </a:r>
            <a:r>
              <a:rPr lang="ko-KR" altLang="en-US" sz="2400" b="1" dirty="0"/>
              <a:t>식민 통치 기구 파괴 등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③ </a:t>
            </a:r>
            <a:r>
              <a:rPr lang="ko-KR" altLang="en-US" sz="2400" b="1" dirty="0"/>
              <a:t>조선 혁명 선언</a:t>
            </a:r>
            <a:r>
              <a:rPr lang="en-US" altLang="ko-KR" sz="2400" b="1" dirty="0"/>
              <a:t>(</a:t>
            </a:r>
            <a:r>
              <a:rPr lang="ko-KR" altLang="en-US" sz="2400" b="1" dirty="0"/>
              <a:t>신채호</a:t>
            </a:r>
            <a:r>
              <a:rPr lang="en-US" altLang="ko-KR" sz="2400" b="1" dirty="0"/>
              <a:t>): </a:t>
            </a:r>
            <a:r>
              <a:rPr lang="ko-KR" altLang="en-US" sz="2400" b="1" dirty="0"/>
              <a:t>의열단의 </a:t>
            </a:r>
            <a:r>
              <a:rPr lang="ko-KR" altLang="en-US" sz="2400" b="1" dirty="0" smtClean="0"/>
              <a:t>행동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강령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민중의 직접 혁명 주장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④ </a:t>
            </a:r>
            <a:r>
              <a:rPr lang="ko-KR" altLang="en-US" sz="2400" b="1" dirty="0"/>
              <a:t>노선 변화</a:t>
            </a:r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/>
              <a:t>   • </a:t>
            </a:r>
            <a:r>
              <a:rPr lang="ko-KR" altLang="en-US" sz="2400" b="1" dirty="0"/>
              <a:t>개인 폭력 투쟁의 한계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→ </a:t>
            </a:r>
            <a:r>
              <a:rPr lang="ko-KR" altLang="en-US" sz="2400" b="1" dirty="0"/>
              <a:t>조직적 무장 투쟁 노선으로 전환</a:t>
            </a:r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/>
              <a:t>   • </a:t>
            </a:r>
            <a:r>
              <a:rPr lang="en-US" altLang="ko-KR" sz="2400" b="1" dirty="0"/>
              <a:t>1930</a:t>
            </a:r>
            <a:r>
              <a:rPr lang="ko-KR" altLang="en-US" sz="2400" b="1" dirty="0"/>
              <a:t>년대 민족 통일 전선 운동 참여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→ </a:t>
            </a:r>
            <a:r>
              <a:rPr lang="ko-KR" altLang="en-US" sz="2400" b="1" dirty="0"/>
              <a:t>‘민족 혁명당’ 결성 주도</a:t>
            </a:r>
            <a:r>
              <a:rPr lang="en-US" altLang="ko-KR" sz="2400" b="1" dirty="0"/>
              <a:t>(1935)</a:t>
            </a:r>
            <a:endParaRPr lang="ko-KR" altLang="en-US" sz="2400" b="1" dirty="0"/>
          </a:p>
        </p:txBody>
      </p:sp>
    </p:spTree>
    <p:extLst>
      <p:ext uri="{BB962C8B-B14F-4D97-AF65-F5344CB8AC3E}">
        <p14:creationId xmlns="" xmlns:p14="http://schemas.microsoft.com/office/powerpoint/2010/main" val="2774246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0"/>
            <a:ext cx="9144000" cy="685632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835696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(289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grpSp>
        <p:nvGrpSpPr>
          <p:cNvPr id="29" name="그룹 28"/>
          <p:cNvGrpSpPr/>
          <p:nvPr/>
        </p:nvGrpSpPr>
        <p:grpSpPr>
          <a:xfrm>
            <a:off x="3131840" y="77723"/>
            <a:ext cx="5904656" cy="830997"/>
            <a:chOff x="3059832" y="131728"/>
            <a:chExt cx="5904656" cy="830997"/>
          </a:xfrm>
        </p:grpSpPr>
        <p:sp>
          <p:nvSpPr>
            <p:cNvPr id="30" name="TextBox 29"/>
            <p:cNvSpPr txBox="1"/>
            <p:nvPr/>
          </p:nvSpPr>
          <p:spPr>
            <a:xfrm>
              <a:off x="3059832" y="131728"/>
              <a:ext cx="59046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5.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무장 독립 전쟁의 전개와 건국 준비 활동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독립 전쟁의 승리와 고난</a:t>
              </a:r>
              <a:r>
                <a:rPr lang="en-US" altLang="ko-KR" sz="2600" b="1" dirty="0" smtClean="0">
                  <a:solidFill>
                    <a:schemeClr val="tx2">
                      <a:lumMod val="75000"/>
                    </a:schemeClr>
                  </a:solidFill>
                </a:rPr>
                <a:t>(1920</a:t>
              </a:r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년대</a:t>
              </a:r>
              <a:r>
                <a:rPr lang="en-US" altLang="ko-KR" sz="2600" b="1" dirty="0" smtClean="0">
                  <a:solidFill>
                    <a:schemeClr val="tx2">
                      <a:lumMod val="75000"/>
                    </a:schemeClr>
                  </a:solidFill>
                </a:rPr>
                <a:t>)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31" name="모서리가 둥근 직사각형 30"/>
            <p:cNvSpPr/>
            <p:nvPr/>
          </p:nvSpPr>
          <p:spPr bwMode="auto">
            <a:xfrm>
              <a:off x="3131840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1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pic>
        <p:nvPicPr>
          <p:cNvPr id="3" name="그림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196752"/>
            <a:ext cx="4748386" cy="539105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95850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0"/>
            <a:ext cx="9144000" cy="68571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101829" y="2708569"/>
            <a:ext cx="3414387" cy="15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2800" b="1" dirty="0" smtClean="0">
                <a:solidFill>
                  <a:schemeClr val="accent3">
                    <a:lumMod val="50000"/>
                  </a:schemeClr>
                </a:solidFill>
              </a:rPr>
              <a:t>국외 이주 동포의 </a:t>
            </a:r>
            <a:endParaRPr lang="en-US" altLang="ko-KR" sz="28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ko-KR" altLang="en-US" sz="2800" b="1" dirty="0" smtClean="0">
                <a:solidFill>
                  <a:schemeClr val="accent3">
                    <a:lumMod val="50000"/>
                  </a:schemeClr>
                </a:solidFill>
              </a:rPr>
              <a:t>활동</a:t>
            </a:r>
            <a:endParaRPr lang="en-US" altLang="ko-KR" sz="28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ko-KR" sz="2800" b="1" dirty="0" smtClean="0">
                <a:solidFill>
                  <a:schemeClr val="accent3">
                    <a:lumMod val="50000"/>
                  </a:schemeClr>
                </a:solidFill>
              </a:rPr>
              <a:t>                  </a:t>
            </a:r>
            <a:r>
              <a:rPr lang="ko-KR" altLang="en-US" sz="2000" b="1" dirty="0" smtClean="0"/>
              <a:t>입니다</a:t>
            </a:r>
            <a:r>
              <a:rPr lang="en-US" altLang="ko-KR" sz="2000" b="1" dirty="0" smtClean="0"/>
              <a:t>.</a:t>
            </a:r>
            <a:endParaRPr lang="ko-KR" altLang="en-US" sz="2000" b="1" dirty="0"/>
          </a:p>
        </p:txBody>
      </p:sp>
      <p:sp>
        <p:nvSpPr>
          <p:cNvPr id="8" name="모서리가 둥근 직사각형 7"/>
          <p:cNvSpPr/>
          <p:nvPr/>
        </p:nvSpPr>
        <p:spPr bwMode="auto">
          <a:xfrm>
            <a:off x="2699793" y="2852585"/>
            <a:ext cx="357188" cy="357188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b="1" dirty="0" smtClean="0">
                <a:latin typeface="+mj-lt"/>
                <a:ea typeface="맑은 고딕" pitchFamily="50" charset="-127"/>
              </a:rPr>
              <a:t>2</a:t>
            </a:r>
            <a:endParaRPr lang="en-US" altLang="ko-KR" sz="1800" b="1" dirty="0" smtClean="0">
              <a:latin typeface="+mj-lt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83287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80"/>
            <a:ext cx="9144000" cy="6856320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1568" y="2134689"/>
            <a:ext cx="531992" cy="352923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3335" y="3750670"/>
            <a:ext cx="530225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295681" y="2060848"/>
            <a:ext cx="5012623" cy="1378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2400" b="1" dirty="0" smtClean="0">
                <a:latin typeface="+mn-ea"/>
              </a:rPr>
              <a:t> </a:t>
            </a:r>
            <a:r>
              <a:rPr lang="en-US" altLang="ko-KR" sz="2400" b="1" dirty="0"/>
              <a:t>1920</a:t>
            </a:r>
            <a:r>
              <a:rPr lang="ko-KR" altLang="en-US" sz="2400" b="1" dirty="0"/>
              <a:t>년대 무장 독립 전쟁의 대표적 승리 내용을 알고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승리 원인을 설명할 수 있다</a:t>
            </a:r>
            <a:r>
              <a:rPr lang="en-US" altLang="ko-KR" sz="2400" b="1" dirty="0"/>
              <a:t>.</a:t>
            </a:r>
            <a:endParaRPr lang="ko-KR" altLang="en-US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2295680" y="3645024"/>
            <a:ext cx="5012624" cy="1378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2400" b="1" dirty="0" smtClean="0">
                <a:latin typeface="+mn-ea"/>
              </a:rPr>
              <a:t> </a:t>
            </a:r>
            <a:r>
              <a:rPr lang="ko-KR" altLang="en-US" sz="2400" b="1" dirty="0"/>
              <a:t>온갖 고난을 뚫고 독립 전쟁에 나선 선열들의 의로운 뜻을 본받는 태도를 기를 수 있다</a:t>
            </a:r>
            <a:r>
              <a:rPr lang="en-US" altLang="ko-KR" sz="2400" b="1" dirty="0"/>
              <a:t>.</a:t>
            </a:r>
            <a:endParaRPr lang="ko-KR" altLang="en-US" sz="2400" b="1" dirty="0"/>
          </a:p>
        </p:txBody>
      </p:sp>
    </p:spTree>
    <p:extLst>
      <p:ext uri="{BB962C8B-B14F-4D97-AF65-F5344CB8AC3E}">
        <p14:creationId xmlns="" xmlns:p14="http://schemas.microsoft.com/office/powerpoint/2010/main" val="1795644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8"/>
            <a:ext cx="9144000" cy="68563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35696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(286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grpSp>
        <p:nvGrpSpPr>
          <p:cNvPr id="12" name="그룹 11"/>
          <p:cNvGrpSpPr/>
          <p:nvPr/>
        </p:nvGrpSpPr>
        <p:grpSpPr>
          <a:xfrm>
            <a:off x="3131840" y="77723"/>
            <a:ext cx="5904656" cy="830997"/>
            <a:chOff x="3059832" y="131728"/>
            <a:chExt cx="5904656" cy="830997"/>
          </a:xfrm>
        </p:grpSpPr>
        <p:sp>
          <p:nvSpPr>
            <p:cNvPr id="13" name="TextBox 12"/>
            <p:cNvSpPr txBox="1"/>
            <p:nvPr/>
          </p:nvSpPr>
          <p:spPr>
            <a:xfrm>
              <a:off x="3059832" y="131728"/>
              <a:ext cx="59046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5.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무장 독립 전쟁의 전개와 건국 준비 활동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독립 전쟁의 승리와 고난</a:t>
              </a:r>
              <a:r>
                <a:rPr lang="en-US" altLang="ko-KR" sz="2600" b="1" dirty="0" smtClean="0">
                  <a:solidFill>
                    <a:schemeClr val="tx2">
                      <a:lumMod val="75000"/>
                    </a:schemeClr>
                  </a:solidFill>
                </a:rPr>
                <a:t>(1920</a:t>
              </a:r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년대</a:t>
              </a:r>
              <a:r>
                <a:rPr lang="en-US" altLang="ko-KR" sz="2600" b="1" dirty="0" smtClean="0">
                  <a:solidFill>
                    <a:schemeClr val="tx2">
                      <a:lumMod val="75000"/>
                    </a:schemeClr>
                  </a:solidFill>
                </a:rPr>
                <a:t>)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4" name="모서리가 둥근 직사각형 13"/>
            <p:cNvSpPr/>
            <p:nvPr/>
          </p:nvSpPr>
          <p:spPr bwMode="auto">
            <a:xfrm>
              <a:off x="3131840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1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sp>
        <p:nvSpPr>
          <p:cNvPr id="16" name="직사각형 15"/>
          <p:cNvSpPr/>
          <p:nvPr/>
        </p:nvSpPr>
        <p:spPr>
          <a:xfrm>
            <a:off x="395536" y="1640989"/>
            <a:ext cx="432048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atinLnBrk="0">
              <a:lnSpc>
                <a:spcPct val="120000"/>
              </a:lnSpc>
            </a:pPr>
            <a:r>
              <a:rPr lang="ko-KR" altLang="en-US" sz="2400" b="1" dirty="0" smtClean="0"/>
              <a:t>하늘은 미워한다 배달족의 자유를 </a:t>
            </a:r>
            <a:r>
              <a:rPr lang="ko-KR" altLang="en-US" sz="2400" b="1" dirty="0" err="1" smtClean="0"/>
              <a:t>억탈하는</a:t>
            </a:r>
            <a:r>
              <a:rPr lang="ko-KR" altLang="en-US" sz="2400" b="1" dirty="0" smtClean="0"/>
              <a:t> 왜적 놈들을</a:t>
            </a:r>
            <a:endParaRPr lang="en-US" altLang="ko-KR" sz="2400" b="1" dirty="0" smtClean="0"/>
          </a:p>
          <a:p>
            <a:pPr fontAlgn="base" latinLnBrk="0">
              <a:lnSpc>
                <a:spcPct val="120000"/>
              </a:lnSpc>
            </a:pPr>
            <a:endParaRPr lang="en-US" altLang="ko-KR" sz="2400" b="1" dirty="0" smtClean="0"/>
          </a:p>
          <a:p>
            <a:pPr fontAlgn="base" latinLnBrk="0">
              <a:lnSpc>
                <a:spcPct val="120000"/>
              </a:lnSpc>
            </a:pPr>
            <a:r>
              <a:rPr lang="ko-KR" altLang="en-US" sz="2400" b="1" dirty="0" smtClean="0"/>
              <a:t>삼천리 강산에 열혈이 끓어 분연히 일어나는 우리 독립군</a:t>
            </a:r>
            <a:endParaRPr lang="en-US" altLang="ko-KR" sz="2400" b="1" dirty="0" smtClean="0"/>
          </a:p>
          <a:p>
            <a:pPr fontAlgn="base" latinLnBrk="0">
              <a:lnSpc>
                <a:spcPct val="120000"/>
              </a:lnSpc>
            </a:pPr>
            <a:endParaRPr lang="en-US" altLang="ko-KR" sz="2400" b="1" dirty="0" smtClean="0"/>
          </a:p>
          <a:p>
            <a:pPr fontAlgn="base" latinLnBrk="0">
              <a:lnSpc>
                <a:spcPct val="120000"/>
              </a:lnSpc>
            </a:pPr>
            <a:r>
              <a:rPr lang="ko-KR" altLang="en-US" sz="2400" b="1" dirty="0" smtClean="0"/>
              <a:t>맹세코 싸우고 또 싸우리니 성결한 전사를 하게 하소서</a:t>
            </a:r>
            <a:endParaRPr lang="en-US" altLang="ko-KR" sz="2400" b="1" dirty="0" smtClean="0"/>
          </a:p>
          <a:p>
            <a:pPr fontAlgn="base" latinLnBrk="0">
              <a:lnSpc>
                <a:spcPct val="120000"/>
              </a:lnSpc>
            </a:pPr>
            <a:endParaRPr lang="en-US" altLang="ko-KR" sz="2400" b="1" dirty="0"/>
          </a:p>
          <a:p>
            <a:pPr fontAlgn="base" latinLnBrk="0">
              <a:lnSpc>
                <a:spcPct val="120000"/>
              </a:lnSpc>
            </a:pPr>
            <a:r>
              <a:rPr lang="en-US" altLang="ko-KR" sz="2400" b="1" dirty="0" smtClean="0"/>
              <a:t>  </a:t>
            </a:r>
            <a:r>
              <a:rPr lang="en-US" altLang="ko-KR" sz="2200" b="1" dirty="0" smtClean="0"/>
              <a:t>-’</a:t>
            </a:r>
            <a:r>
              <a:rPr lang="ko-KR" altLang="en-US" sz="2200" b="1" dirty="0" err="1" smtClean="0"/>
              <a:t>기전사가</a:t>
            </a:r>
            <a:r>
              <a:rPr lang="en-US" altLang="ko-KR" sz="2200" b="1" dirty="0" smtClean="0"/>
              <a:t>’, </a:t>
            </a:r>
            <a:r>
              <a:rPr lang="ko-KR" altLang="en-US" sz="2200" b="1" dirty="0" smtClean="0"/>
              <a:t>이범석 작사 작곡 </a:t>
            </a:r>
            <a:r>
              <a:rPr lang="en-US" altLang="ko-KR" sz="2200" b="1" dirty="0" smtClean="0"/>
              <a:t>-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189380" y="4921423"/>
            <a:ext cx="3526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 smtClean="0">
                <a:latin typeface="나눔고딕 ExtraBold"/>
                <a:ea typeface="나눔고딕 ExtraBold"/>
              </a:rPr>
              <a:t>▲청산리 대첩에서 승리한 북로 군정서군</a:t>
            </a:r>
            <a:endParaRPr lang="ko-KR" altLang="en-US" sz="1050" dirty="0"/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951861"/>
            <a:ext cx="4135757" cy="291729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0258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9592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(286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grpSp>
        <p:nvGrpSpPr>
          <p:cNvPr id="32" name="그룹 31"/>
          <p:cNvGrpSpPr/>
          <p:nvPr/>
        </p:nvGrpSpPr>
        <p:grpSpPr>
          <a:xfrm>
            <a:off x="3131840" y="77723"/>
            <a:ext cx="5904656" cy="830997"/>
            <a:chOff x="3059832" y="131728"/>
            <a:chExt cx="5904656" cy="830997"/>
          </a:xfrm>
        </p:grpSpPr>
        <p:sp>
          <p:nvSpPr>
            <p:cNvPr id="33" name="TextBox 32"/>
            <p:cNvSpPr txBox="1"/>
            <p:nvPr/>
          </p:nvSpPr>
          <p:spPr>
            <a:xfrm>
              <a:off x="3059832" y="131728"/>
              <a:ext cx="59046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5.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무장 독립 전쟁의 전개와 건국 준비 활동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독립 전쟁의 승리와 고난</a:t>
              </a:r>
              <a:r>
                <a:rPr lang="en-US" altLang="ko-KR" sz="2600" b="1" dirty="0" smtClean="0">
                  <a:solidFill>
                    <a:schemeClr val="tx2">
                      <a:lumMod val="75000"/>
                    </a:schemeClr>
                  </a:solidFill>
                </a:rPr>
                <a:t>(1920</a:t>
              </a:r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년대</a:t>
              </a:r>
              <a:r>
                <a:rPr lang="en-US" altLang="ko-KR" sz="2600" b="1" dirty="0" smtClean="0">
                  <a:solidFill>
                    <a:schemeClr val="tx2">
                      <a:lumMod val="75000"/>
                    </a:schemeClr>
                  </a:solidFill>
                </a:rPr>
                <a:t>)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34" name="모서리가 둥근 직사각형 33"/>
            <p:cNvSpPr/>
            <p:nvPr/>
          </p:nvSpPr>
          <p:spPr bwMode="auto">
            <a:xfrm>
              <a:off x="3131840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1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pic>
        <p:nvPicPr>
          <p:cNvPr id="2" name="그림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2276872"/>
            <a:ext cx="3611297" cy="258399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79512" y="1268760"/>
            <a:ext cx="8424936" cy="4967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70C0"/>
                </a:solidFill>
              </a:rPr>
              <a:t>1. </a:t>
            </a:r>
            <a:r>
              <a:rPr lang="ko-KR" altLang="en-US" sz="2400" b="1" dirty="0">
                <a:solidFill>
                  <a:srgbClr val="0070C0"/>
                </a:solidFill>
              </a:rPr>
              <a:t>독립 전쟁의 승리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① </a:t>
            </a:r>
            <a:r>
              <a:rPr lang="en-US" altLang="ko-KR" sz="2400" b="1" dirty="0"/>
              <a:t>3</a:t>
            </a:r>
            <a:r>
              <a:rPr lang="ko-KR" altLang="en-US" sz="2400" b="1" dirty="0" err="1"/>
              <a:t>ㆍ</a:t>
            </a:r>
            <a:r>
              <a:rPr lang="en-US" altLang="ko-KR" sz="2400" b="1" dirty="0"/>
              <a:t>1 </a:t>
            </a:r>
            <a:r>
              <a:rPr lang="ko-KR" altLang="en-US" sz="2400" b="1" dirty="0"/>
              <a:t>운동 이후 많은 독립군 </a:t>
            </a:r>
            <a:r>
              <a:rPr lang="ko-KR" altLang="en-US" sz="2400" b="1" dirty="0" smtClean="0"/>
              <a:t>부대 </a:t>
            </a:r>
            <a:r>
              <a:rPr lang="ko-KR" altLang="en-US" sz="2400" b="1" dirty="0"/>
              <a:t>조직 </a:t>
            </a:r>
            <a:endParaRPr lang="en-US" altLang="ko-KR" sz="2400" b="1" dirty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/>
              <a:t>    </a:t>
            </a:r>
            <a:r>
              <a:rPr lang="ko-KR" altLang="en-US" sz="2400" b="1" dirty="0" smtClean="0"/>
              <a:t>→ </a:t>
            </a:r>
            <a:r>
              <a:rPr lang="ko-KR" altLang="en-US" sz="2400" b="1" dirty="0"/>
              <a:t>무장 독립 전쟁 </a:t>
            </a:r>
            <a:r>
              <a:rPr lang="ko-KR" altLang="en-US" sz="2400" b="1" dirty="0" smtClean="0"/>
              <a:t>활성화</a:t>
            </a: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/>
              <a:t>   • </a:t>
            </a:r>
            <a:r>
              <a:rPr lang="ko-KR" altLang="en-US" sz="2400" b="1" dirty="0"/>
              <a:t>국내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천마산대</a:t>
            </a:r>
            <a:r>
              <a:rPr lang="en-US" altLang="ko-KR" sz="2400" b="1" dirty="0"/>
              <a:t>, </a:t>
            </a:r>
            <a:r>
              <a:rPr lang="ko-KR" altLang="en-US" sz="2400" b="1" dirty="0" err="1"/>
              <a:t>보합단</a:t>
            </a:r>
            <a:r>
              <a:rPr lang="en-US" altLang="ko-KR" sz="2400" b="1" dirty="0"/>
              <a:t>, </a:t>
            </a:r>
            <a:r>
              <a:rPr lang="ko-KR" altLang="en-US" sz="2400" b="1" dirty="0" smtClean="0"/>
              <a:t>구월산대</a:t>
            </a: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/>
              <a:t>   • </a:t>
            </a:r>
            <a:r>
              <a:rPr lang="ko-KR" altLang="en-US" sz="2400" b="1" dirty="0"/>
              <a:t>만주 독립군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활발한 국내 진입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작전 </a:t>
            </a:r>
            <a:r>
              <a:rPr lang="ko-KR" altLang="en-US" sz="2400" b="1" dirty="0"/>
              <a:t>전개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② </a:t>
            </a:r>
            <a:r>
              <a:rPr lang="ko-KR" altLang="en-US" sz="2400" b="1" dirty="0" err="1"/>
              <a:t>봉오동</a:t>
            </a:r>
            <a:r>
              <a:rPr lang="ko-KR" altLang="en-US" sz="2400" b="1" dirty="0"/>
              <a:t> 전투</a:t>
            </a:r>
            <a:r>
              <a:rPr lang="en-US" altLang="ko-KR" sz="2400" b="1" dirty="0"/>
              <a:t>(1920. 6.)</a:t>
            </a: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/>
              <a:t>   • </a:t>
            </a:r>
            <a:r>
              <a:rPr lang="ko-KR" altLang="en-US" sz="2400" b="1" dirty="0"/>
              <a:t>전개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일본군의 독립군 본거지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공격</a:t>
            </a:r>
            <a:r>
              <a:rPr lang="en-US" altLang="ko-KR" sz="2400" b="1" dirty="0"/>
              <a:t> </a:t>
            </a:r>
            <a:r>
              <a:rPr lang="ko-KR" altLang="en-US" sz="2400" b="1" dirty="0" smtClean="0"/>
              <a:t>→ </a:t>
            </a:r>
            <a:r>
              <a:rPr lang="ko-KR" altLang="en-US" sz="2400" b="1" dirty="0" err="1"/>
              <a:t>봉오동으로</a:t>
            </a:r>
            <a:r>
              <a:rPr lang="ko-KR" altLang="en-US" sz="2400" b="1" dirty="0"/>
              <a:t> 유인하여 대파</a:t>
            </a:r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/>
              <a:t>   • </a:t>
            </a:r>
            <a:r>
              <a:rPr lang="ko-KR" altLang="en-US" sz="2400" b="1" dirty="0"/>
              <a:t>참가 부대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대한 독립군</a:t>
            </a:r>
            <a:r>
              <a:rPr lang="en-US" altLang="ko-KR" sz="2400" b="1" dirty="0"/>
              <a:t>(</a:t>
            </a:r>
            <a:r>
              <a:rPr lang="ko-KR" altLang="en-US" sz="2400" b="1" dirty="0"/>
              <a:t>홍범도</a:t>
            </a:r>
            <a:r>
              <a:rPr lang="en-US" altLang="ko-KR" sz="2400" b="1" dirty="0"/>
              <a:t>) + </a:t>
            </a:r>
            <a:r>
              <a:rPr lang="ko-KR" altLang="en-US" sz="2400" b="1" dirty="0"/>
              <a:t>국민회군</a:t>
            </a:r>
            <a:r>
              <a:rPr lang="en-US" altLang="ko-KR" sz="2400" b="1" dirty="0"/>
              <a:t>(</a:t>
            </a:r>
            <a:r>
              <a:rPr lang="ko-KR" altLang="en-US" sz="2400" b="1" dirty="0"/>
              <a:t>안무</a:t>
            </a:r>
            <a:r>
              <a:rPr lang="en-US" altLang="ko-KR" sz="2400" b="1" dirty="0"/>
              <a:t>)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+ </a:t>
            </a:r>
            <a:r>
              <a:rPr lang="ko-KR" altLang="en-US" sz="2400" b="1" dirty="0"/>
              <a:t>군무 </a:t>
            </a:r>
            <a:r>
              <a:rPr lang="ko-KR" altLang="en-US" sz="2400" b="1" dirty="0" err="1"/>
              <a:t>도독부군</a:t>
            </a:r>
            <a:r>
              <a:rPr lang="en-US" altLang="ko-KR" sz="2400" b="1" dirty="0"/>
              <a:t>(</a:t>
            </a:r>
            <a:r>
              <a:rPr lang="ko-KR" altLang="en-US" sz="2400" b="1" dirty="0"/>
              <a:t>최진동</a:t>
            </a:r>
            <a:r>
              <a:rPr lang="en-US" altLang="ko-KR" sz="2400" b="1" dirty="0"/>
              <a:t>) </a:t>
            </a:r>
            <a:r>
              <a:rPr lang="ko-KR" altLang="en-US" sz="2400" b="1" dirty="0"/>
              <a:t>→ 독립군 연합 부대 형성</a:t>
            </a:r>
          </a:p>
        </p:txBody>
      </p:sp>
    </p:spTree>
    <p:extLst>
      <p:ext uri="{BB962C8B-B14F-4D97-AF65-F5344CB8AC3E}">
        <p14:creationId xmlns="" xmlns:p14="http://schemas.microsoft.com/office/powerpoint/2010/main" val="1769102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9592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(287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grpSp>
        <p:nvGrpSpPr>
          <p:cNvPr id="28" name="그룹 27"/>
          <p:cNvGrpSpPr/>
          <p:nvPr/>
        </p:nvGrpSpPr>
        <p:grpSpPr>
          <a:xfrm>
            <a:off x="3131840" y="77723"/>
            <a:ext cx="5904656" cy="830997"/>
            <a:chOff x="3059832" y="131728"/>
            <a:chExt cx="5904656" cy="830997"/>
          </a:xfrm>
        </p:grpSpPr>
        <p:sp>
          <p:nvSpPr>
            <p:cNvPr id="29" name="TextBox 28"/>
            <p:cNvSpPr txBox="1"/>
            <p:nvPr/>
          </p:nvSpPr>
          <p:spPr>
            <a:xfrm>
              <a:off x="3059832" y="131728"/>
              <a:ext cx="59046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5.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무장 독립 전쟁의 전개와 건국 준비 활동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독립 전쟁의 승리와 고난</a:t>
              </a:r>
              <a:r>
                <a:rPr lang="en-US" altLang="ko-KR" sz="2600" b="1" dirty="0" smtClean="0">
                  <a:solidFill>
                    <a:schemeClr val="tx2">
                      <a:lumMod val="75000"/>
                    </a:schemeClr>
                  </a:solidFill>
                </a:rPr>
                <a:t>(1920</a:t>
              </a:r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년대</a:t>
              </a:r>
              <a:r>
                <a:rPr lang="en-US" altLang="ko-KR" sz="2600" b="1" dirty="0" smtClean="0">
                  <a:solidFill>
                    <a:schemeClr val="tx2">
                      <a:lumMod val="75000"/>
                    </a:schemeClr>
                  </a:solidFill>
                </a:rPr>
                <a:t>)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30" name="모서리가 둥근 직사각형 29"/>
            <p:cNvSpPr/>
            <p:nvPr/>
          </p:nvSpPr>
          <p:spPr bwMode="auto">
            <a:xfrm>
              <a:off x="3131840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1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pic>
        <p:nvPicPr>
          <p:cNvPr id="7" name="그림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5470" y="2148939"/>
            <a:ext cx="3410828" cy="2864237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79512" y="1556792"/>
            <a:ext cx="8784976" cy="4081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2400" b="1" dirty="0"/>
              <a:t>③ 청산리 대첩</a:t>
            </a:r>
            <a:r>
              <a:rPr lang="en-US" altLang="ko-KR" sz="2400" b="1" dirty="0"/>
              <a:t>(1920. 10.): </a:t>
            </a:r>
            <a:r>
              <a:rPr lang="ko-KR" altLang="en-US" sz="2400" b="1" dirty="0"/>
              <a:t>독립 </a:t>
            </a:r>
            <a:r>
              <a:rPr lang="ko-KR" altLang="en-US" sz="2400" b="1" dirty="0" err="1"/>
              <a:t>전쟁사</a:t>
            </a:r>
            <a:r>
              <a:rPr lang="ko-KR" altLang="en-US" sz="2400" b="1" dirty="0"/>
              <a:t> 최대 규모 </a:t>
            </a:r>
            <a:r>
              <a:rPr lang="ko-KR" altLang="en-US" sz="2400" b="1" dirty="0" smtClean="0"/>
              <a:t>승리</a:t>
            </a: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/>
              <a:t>    ※ </a:t>
            </a:r>
            <a:r>
              <a:rPr lang="ko-KR" altLang="en-US" sz="2400" b="1" dirty="0" err="1" smtClean="0"/>
              <a:t>중광단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→ 북로 군정서로 </a:t>
            </a:r>
            <a:r>
              <a:rPr lang="ko-KR" altLang="en-US" sz="2400" b="1" dirty="0" smtClean="0"/>
              <a:t>발전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  (</a:t>
            </a:r>
            <a:r>
              <a:rPr lang="ko-KR" altLang="en-US" sz="2400" b="1" dirty="0"/>
              <a:t>총재 서일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군사령관 김좌진</a:t>
            </a:r>
            <a:r>
              <a:rPr lang="en-US" altLang="ko-KR" sz="2400" b="1" dirty="0"/>
              <a:t>),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  </a:t>
            </a:r>
            <a:r>
              <a:rPr lang="ko-KR" altLang="en-US" sz="2400" b="1" dirty="0" smtClean="0"/>
              <a:t>사관 </a:t>
            </a:r>
            <a:r>
              <a:rPr lang="ko-KR" altLang="en-US" sz="2400" b="1" dirty="0" err="1"/>
              <a:t>연성소</a:t>
            </a:r>
            <a:r>
              <a:rPr lang="ko-KR" altLang="en-US" sz="2400" b="1" dirty="0"/>
              <a:t> 설치</a:t>
            </a:r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/>
              <a:t>  • </a:t>
            </a:r>
            <a:r>
              <a:rPr lang="ko-KR" altLang="en-US" sz="2400" b="1" dirty="0"/>
              <a:t>전개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독립군 토벌을 위한 </a:t>
            </a:r>
            <a:r>
              <a:rPr lang="ko-KR" altLang="en-US" sz="2400" b="1" dirty="0" smtClean="0"/>
              <a:t>일본군의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대규모 </a:t>
            </a:r>
            <a:r>
              <a:rPr lang="ko-KR" altLang="en-US" sz="2400" b="1" dirty="0"/>
              <a:t>만주 출병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독립군 포위 공격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→ </a:t>
            </a:r>
            <a:r>
              <a:rPr lang="en-US" altLang="ko-KR" sz="2400" b="1" dirty="0"/>
              <a:t>6</a:t>
            </a:r>
            <a:r>
              <a:rPr lang="ko-KR" altLang="en-US" sz="2400" b="1" dirty="0"/>
              <a:t>일 간 </a:t>
            </a:r>
            <a:r>
              <a:rPr lang="en-US" altLang="ko-KR" sz="2400" b="1" dirty="0"/>
              <a:t>10</a:t>
            </a:r>
            <a:r>
              <a:rPr lang="ko-KR" altLang="en-US" sz="2400" b="1" dirty="0"/>
              <a:t>여 차례 전투에서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일본군 </a:t>
            </a:r>
            <a:r>
              <a:rPr lang="ko-KR" altLang="en-US" sz="2400" b="1" dirty="0"/>
              <a:t>대파</a:t>
            </a:r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/>
              <a:t>  • </a:t>
            </a:r>
            <a:r>
              <a:rPr lang="ko-KR" altLang="en-US" sz="2400" b="1" dirty="0"/>
              <a:t>참가 부대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북로 군정서</a:t>
            </a:r>
            <a:r>
              <a:rPr lang="en-US" altLang="ko-KR" sz="2400" b="1" dirty="0"/>
              <a:t>(</a:t>
            </a:r>
            <a:r>
              <a:rPr lang="ko-KR" altLang="en-US" sz="2400" b="1" dirty="0"/>
              <a:t>김좌진</a:t>
            </a:r>
            <a:r>
              <a:rPr lang="en-US" altLang="ko-KR" sz="2400" b="1" dirty="0"/>
              <a:t>) + </a:t>
            </a:r>
            <a:r>
              <a:rPr lang="ko-KR" altLang="en-US" sz="2400" b="1" dirty="0"/>
              <a:t>독립군 연합 부대</a:t>
            </a:r>
            <a:r>
              <a:rPr lang="en-US" altLang="ko-KR" sz="2400" b="1" dirty="0"/>
              <a:t>(</a:t>
            </a:r>
            <a:r>
              <a:rPr lang="ko-KR" altLang="en-US" sz="2400" b="1" dirty="0"/>
              <a:t>홍범도</a:t>
            </a:r>
            <a:r>
              <a:rPr lang="en-US" altLang="ko-KR" sz="2400" b="1" dirty="0"/>
              <a:t>)</a:t>
            </a:r>
            <a:endParaRPr lang="ko-KR" altLang="en-US" sz="2400" b="1" dirty="0"/>
          </a:p>
        </p:txBody>
      </p:sp>
    </p:spTree>
    <p:extLst>
      <p:ext uri="{BB962C8B-B14F-4D97-AF65-F5344CB8AC3E}">
        <p14:creationId xmlns="" xmlns:p14="http://schemas.microsoft.com/office/powerpoint/2010/main" val="3176856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9592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(287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grpSp>
        <p:nvGrpSpPr>
          <p:cNvPr id="29" name="그룹 28"/>
          <p:cNvGrpSpPr/>
          <p:nvPr/>
        </p:nvGrpSpPr>
        <p:grpSpPr>
          <a:xfrm>
            <a:off x="3131840" y="77723"/>
            <a:ext cx="5904656" cy="830997"/>
            <a:chOff x="3059832" y="131728"/>
            <a:chExt cx="5904656" cy="830997"/>
          </a:xfrm>
        </p:grpSpPr>
        <p:sp>
          <p:nvSpPr>
            <p:cNvPr id="30" name="TextBox 29"/>
            <p:cNvSpPr txBox="1"/>
            <p:nvPr/>
          </p:nvSpPr>
          <p:spPr>
            <a:xfrm>
              <a:off x="3059832" y="131728"/>
              <a:ext cx="59046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5.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무장 독립 전쟁의 전개와 건국 준비 활동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독립 전쟁의 승리와 고난</a:t>
              </a:r>
              <a:r>
                <a:rPr lang="en-US" altLang="ko-KR" sz="2600" b="1" dirty="0" smtClean="0">
                  <a:solidFill>
                    <a:schemeClr val="tx2">
                      <a:lumMod val="75000"/>
                    </a:schemeClr>
                  </a:solidFill>
                </a:rPr>
                <a:t>(1920</a:t>
              </a:r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년대</a:t>
              </a:r>
              <a:r>
                <a:rPr lang="en-US" altLang="ko-KR" sz="2600" b="1" dirty="0" smtClean="0">
                  <a:solidFill>
                    <a:schemeClr val="tx2">
                      <a:lumMod val="75000"/>
                    </a:schemeClr>
                  </a:solidFill>
                </a:rPr>
                <a:t>)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31" name="모서리가 둥근 직사각형 30"/>
            <p:cNvSpPr/>
            <p:nvPr/>
          </p:nvSpPr>
          <p:spPr bwMode="auto">
            <a:xfrm>
              <a:off x="3131840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1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395536" y="1268760"/>
            <a:ext cx="5184576" cy="4967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70C0"/>
                </a:solidFill>
              </a:rPr>
              <a:t>2. </a:t>
            </a:r>
            <a:r>
              <a:rPr lang="ko-KR" altLang="en-US" sz="2400" b="1" dirty="0">
                <a:solidFill>
                  <a:srgbClr val="0070C0"/>
                </a:solidFill>
              </a:rPr>
              <a:t>독립군의 시련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① </a:t>
            </a:r>
            <a:r>
              <a:rPr lang="ko-KR" altLang="en-US" sz="2400" b="1" dirty="0"/>
              <a:t>간도 참변</a:t>
            </a:r>
            <a:r>
              <a:rPr lang="en-US" altLang="ko-KR" sz="2400" b="1" dirty="0"/>
              <a:t>(1920. 10.~):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일본군이 </a:t>
            </a:r>
            <a:r>
              <a:rPr lang="ko-KR" altLang="en-US" sz="2400" b="1" dirty="0"/>
              <a:t>청산리 대첩 패전에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대한 </a:t>
            </a:r>
            <a:r>
              <a:rPr lang="ko-KR" altLang="en-US" sz="2400" b="1" dirty="0"/>
              <a:t>보복으로 간도 동포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무차별 </a:t>
            </a:r>
            <a:r>
              <a:rPr lang="ko-KR" altLang="en-US" sz="2400" b="1" dirty="0"/>
              <a:t>학살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② </a:t>
            </a:r>
            <a:r>
              <a:rPr lang="ko-KR" altLang="en-US" sz="2400" b="1" dirty="0"/>
              <a:t>대한 독립군단 조직</a:t>
            </a:r>
            <a:r>
              <a:rPr lang="en-US" altLang="ko-KR" sz="2400" b="1" dirty="0"/>
              <a:t>(1920. 12</a:t>
            </a:r>
            <a:r>
              <a:rPr lang="en-US" altLang="ko-KR" sz="2400" b="1" dirty="0" smtClean="0"/>
              <a:t>.):</a:t>
            </a:r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err="1"/>
              <a:t>밀산에서</a:t>
            </a:r>
            <a:r>
              <a:rPr lang="ko-KR" altLang="en-US" sz="2400" b="1" dirty="0"/>
              <a:t> 조직 → 시베리아 이동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③ </a:t>
            </a:r>
            <a:r>
              <a:rPr lang="ko-KR" altLang="en-US" sz="2400" b="1" dirty="0"/>
              <a:t>자유시 참변</a:t>
            </a:r>
            <a:r>
              <a:rPr lang="en-US" altLang="ko-KR" sz="2400" b="1" dirty="0"/>
              <a:t>(1921. 6.):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적군이 </a:t>
            </a:r>
            <a:r>
              <a:rPr lang="ko-KR" altLang="en-US" sz="2400" b="1" dirty="0"/>
              <a:t>지휘권 양도를 거부하는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독립군을 </a:t>
            </a:r>
            <a:r>
              <a:rPr lang="ko-KR" altLang="en-US" sz="2400" b="1" dirty="0"/>
              <a:t>공격하여 무장해제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→ </a:t>
            </a:r>
            <a:r>
              <a:rPr lang="ko-KR" altLang="en-US" sz="2400" b="1" dirty="0"/>
              <a:t>독립군 수백 명 희생</a:t>
            </a:r>
          </a:p>
        </p:txBody>
      </p:sp>
      <p:pic>
        <p:nvPicPr>
          <p:cNvPr id="9" name="그림 8" descr="그림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2080" y="1772816"/>
            <a:ext cx="3590544" cy="405384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30992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7"/>
            <a:ext cx="9144000" cy="685128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835696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(287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grpSp>
        <p:nvGrpSpPr>
          <p:cNvPr id="11" name="그룹 10"/>
          <p:cNvGrpSpPr/>
          <p:nvPr/>
        </p:nvGrpSpPr>
        <p:grpSpPr>
          <a:xfrm>
            <a:off x="3131840" y="77723"/>
            <a:ext cx="5904656" cy="830997"/>
            <a:chOff x="3059832" y="131728"/>
            <a:chExt cx="5904656" cy="830997"/>
          </a:xfrm>
        </p:grpSpPr>
        <p:sp>
          <p:nvSpPr>
            <p:cNvPr id="13" name="TextBox 12"/>
            <p:cNvSpPr txBox="1"/>
            <p:nvPr/>
          </p:nvSpPr>
          <p:spPr>
            <a:xfrm>
              <a:off x="3059832" y="131728"/>
              <a:ext cx="59046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5.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무장 독립 전쟁의 전개와 건국 준비 활동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독립 전쟁의 승리와 고난</a:t>
              </a:r>
              <a:r>
                <a:rPr lang="en-US" altLang="ko-KR" sz="2600" b="1" dirty="0" smtClean="0">
                  <a:solidFill>
                    <a:schemeClr val="tx2">
                      <a:lumMod val="75000"/>
                    </a:schemeClr>
                  </a:solidFill>
                </a:rPr>
                <a:t>(1920</a:t>
              </a:r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년대</a:t>
              </a:r>
              <a:r>
                <a:rPr lang="en-US" altLang="ko-KR" sz="2600" b="1" dirty="0" smtClean="0">
                  <a:solidFill>
                    <a:schemeClr val="tx2">
                      <a:lumMod val="75000"/>
                    </a:schemeClr>
                  </a:solidFill>
                </a:rPr>
                <a:t>)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4" name="모서리가 둥근 직사각형 13"/>
            <p:cNvSpPr/>
            <p:nvPr/>
          </p:nvSpPr>
          <p:spPr bwMode="auto">
            <a:xfrm>
              <a:off x="3131840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1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pic>
        <p:nvPicPr>
          <p:cNvPr id="3" name="그림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32892"/>
            <a:ext cx="9144000" cy="379221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50757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7"/>
            <a:ext cx="9144000" cy="685128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835696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(287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sp>
        <p:nvSpPr>
          <p:cNvPr id="8" name="직사각형 7"/>
          <p:cNvSpPr/>
          <p:nvPr/>
        </p:nvSpPr>
        <p:spPr>
          <a:xfrm>
            <a:off x="467544" y="1700808"/>
            <a:ext cx="8424936" cy="3637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2400" b="1" dirty="0"/>
              <a:t>① </a:t>
            </a:r>
            <a:r>
              <a:rPr lang="en-US" altLang="ko-KR" sz="2400" b="1" dirty="0"/>
              <a:t>[</a:t>
            </a:r>
            <a:r>
              <a:rPr lang="ko-KR" altLang="en-US" sz="2400" b="1" dirty="0"/>
              <a:t>자료 </a:t>
            </a:r>
            <a:r>
              <a:rPr lang="en-US" altLang="ko-KR" sz="2400" b="1" dirty="0"/>
              <a:t>1, 2]</a:t>
            </a:r>
            <a:r>
              <a:rPr lang="ko-KR" altLang="en-US" sz="2400" b="1" dirty="0"/>
              <a:t>를 통해 청산리 대첩에서 큰 승리를 거둘 </a:t>
            </a:r>
            <a:r>
              <a:rPr lang="ko-KR" altLang="en-US" sz="2400" b="1" dirty="0" smtClean="0"/>
              <a:t>수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있었던 요인을 설명해 보자</a:t>
            </a:r>
            <a:r>
              <a:rPr lang="en-US" altLang="ko-KR" sz="2400" b="1" dirty="0" smtClean="0"/>
              <a:t>.</a:t>
            </a:r>
          </a:p>
          <a:p>
            <a:pPr fontAlgn="base">
              <a:lnSpc>
                <a:spcPct val="120000"/>
              </a:lnSpc>
            </a:pPr>
            <a:endParaRPr lang="ko-KR" altLang="en-US" sz="2400" b="1" dirty="0"/>
          </a:p>
          <a:p>
            <a:pPr fontAlgn="base" latinLnBrk="0">
              <a:lnSpc>
                <a:spcPct val="120000"/>
              </a:lnSpc>
            </a:pPr>
            <a:r>
              <a:rPr lang="en-US" altLang="ko-KR" sz="2400" b="1" dirty="0" smtClean="0"/>
              <a:t>  </a:t>
            </a:r>
            <a:r>
              <a:rPr lang="en-US" altLang="ko-KR" sz="2400" b="1" dirty="0" smtClean="0">
                <a:solidFill>
                  <a:srgbClr val="0000FF"/>
                </a:solidFill>
              </a:rPr>
              <a:t>[</a:t>
            </a:r>
            <a:r>
              <a:rPr lang="ko-KR" altLang="en-US" sz="2400" b="1" dirty="0">
                <a:solidFill>
                  <a:srgbClr val="0000FF"/>
                </a:solidFill>
              </a:rPr>
              <a:t>예시</a:t>
            </a:r>
            <a:r>
              <a:rPr lang="en-US" altLang="ko-KR" sz="2400" b="1" dirty="0">
                <a:solidFill>
                  <a:srgbClr val="0000FF"/>
                </a:solidFill>
              </a:rPr>
              <a:t>]</a:t>
            </a:r>
            <a:endParaRPr lang="ko-KR" altLang="en-US" sz="2400" b="1" dirty="0">
              <a:solidFill>
                <a:srgbClr val="0000FF"/>
              </a:solidFill>
            </a:endParaRPr>
          </a:p>
          <a:p>
            <a:pPr fontAlgn="base" latinLnBrk="0">
              <a:lnSpc>
                <a:spcPct val="120000"/>
              </a:lnSpc>
            </a:pPr>
            <a:r>
              <a:rPr lang="en-US" altLang="ko-KR" sz="2400" b="1" dirty="0" smtClean="0">
                <a:solidFill>
                  <a:srgbClr val="0000FF"/>
                </a:solidFill>
              </a:rPr>
              <a:t>   • </a:t>
            </a:r>
            <a:r>
              <a:rPr lang="ko-KR" altLang="en-US" sz="2400" b="1" dirty="0">
                <a:solidFill>
                  <a:srgbClr val="0000FF"/>
                </a:solidFill>
              </a:rPr>
              <a:t>독립군의 사기가 일본군을 압도하였다</a:t>
            </a:r>
            <a:r>
              <a:rPr lang="en-US" altLang="ko-KR" sz="2400" b="1" dirty="0">
                <a:solidFill>
                  <a:srgbClr val="0000FF"/>
                </a:solidFill>
              </a:rPr>
              <a:t>.</a:t>
            </a:r>
            <a:endParaRPr lang="ko-KR" altLang="en-US" sz="2400" b="1" dirty="0">
              <a:solidFill>
                <a:srgbClr val="0000FF"/>
              </a:solidFill>
            </a:endParaRPr>
          </a:p>
          <a:p>
            <a:pPr fontAlgn="base" latinLnBrk="0">
              <a:lnSpc>
                <a:spcPct val="120000"/>
              </a:lnSpc>
            </a:pPr>
            <a:r>
              <a:rPr lang="en-US" altLang="ko-KR" sz="2400" b="1" dirty="0" smtClean="0">
                <a:solidFill>
                  <a:srgbClr val="0000FF"/>
                </a:solidFill>
              </a:rPr>
              <a:t>   • </a:t>
            </a:r>
            <a:r>
              <a:rPr lang="ko-KR" altLang="en-US" sz="2400" b="1" dirty="0">
                <a:solidFill>
                  <a:srgbClr val="0000FF"/>
                </a:solidFill>
              </a:rPr>
              <a:t>유리한 지형을 이용하고</a:t>
            </a:r>
            <a:r>
              <a:rPr lang="en-US" altLang="ko-KR" sz="2400" b="1" dirty="0">
                <a:solidFill>
                  <a:srgbClr val="0000FF"/>
                </a:solidFill>
              </a:rPr>
              <a:t>, </a:t>
            </a:r>
            <a:r>
              <a:rPr lang="ko-KR" altLang="en-US" sz="2400" b="1" dirty="0">
                <a:solidFill>
                  <a:srgbClr val="0000FF"/>
                </a:solidFill>
              </a:rPr>
              <a:t>상황에 맞는 전술을 </a:t>
            </a:r>
            <a:endParaRPr lang="en-US" altLang="ko-KR" sz="2400" b="1" dirty="0" smtClean="0">
              <a:solidFill>
                <a:srgbClr val="0000FF"/>
              </a:solidFill>
            </a:endParaRPr>
          </a:p>
          <a:p>
            <a:pPr fontAlgn="base" latinLnBrk="0">
              <a:lnSpc>
                <a:spcPct val="120000"/>
              </a:lnSpc>
            </a:pPr>
            <a:r>
              <a:rPr lang="en-US" altLang="ko-KR" sz="2400" b="1" dirty="0">
                <a:solidFill>
                  <a:srgbClr val="0000FF"/>
                </a:solidFill>
              </a:rPr>
              <a:t> </a:t>
            </a:r>
            <a:r>
              <a:rPr lang="en-US" altLang="ko-KR" sz="2400" b="1" dirty="0" smtClean="0">
                <a:solidFill>
                  <a:srgbClr val="0000FF"/>
                </a:solidFill>
              </a:rPr>
              <a:t>  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사용 하였다</a:t>
            </a:r>
            <a:r>
              <a:rPr lang="en-US" altLang="ko-KR" sz="2400" b="1" dirty="0">
                <a:solidFill>
                  <a:srgbClr val="0000FF"/>
                </a:solidFill>
              </a:rPr>
              <a:t>.</a:t>
            </a:r>
            <a:endParaRPr lang="ko-KR" altLang="en-US" sz="2400" b="1" dirty="0">
              <a:solidFill>
                <a:srgbClr val="0000FF"/>
              </a:solidFill>
            </a:endParaRPr>
          </a:p>
          <a:p>
            <a:pPr fontAlgn="base" latinLnBrk="0">
              <a:lnSpc>
                <a:spcPct val="120000"/>
              </a:lnSpc>
            </a:pPr>
            <a:r>
              <a:rPr lang="en-US" altLang="ko-KR" sz="2400" b="1" dirty="0" smtClean="0">
                <a:solidFill>
                  <a:srgbClr val="0000FF"/>
                </a:solidFill>
              </a:rPr>
              <a:t>   • </a:t>
            </a:r>
            <a:r>
              <a:rPr lang="ko-KR" altLang="en-US" sz="2400" b="1" dirty="0">
                <a:solidFill>
                  <a:srgbClr val="0000FF"/>
                </a:solidFill>
              </a:rPr>
              <a:t>간도 지역 동포들의 헌신적인 지원이 있었다</a:t>
            </a:r>
            <a:r>
              <a:rPr lang="en-US" altLang="ko-KR" sz="2400" b="1" dirty="0">
                <a:solidFill>
                  <a:srgbClr val="0000FF"/>
                </a:solidFill>
              </a:rPr>
              <a:t>.</a:t>
            </a:r>
            <a:endParaRPr lang="ko-KR" altLang="en-US" sz="2400" b="1" dirty="0">
              <a:solidFill>
                <a:srgbClr val="0000FF"/>
              </a:solidFill>
            </a:endParaRPr>
          </a:p>
        </p:txBody>
      </p:sp>
      <p:grpSp>
        <p:nvGrpSpPr>
          <p:cNvPr id="11" name="그룹 10"/>
          <p:cNvGrpSpPr/>
          <p:nvPr/>
        </p:nvGrpSpPr>
        <p:grpSpPr>
          <a:xfrm>
            <a:off x="3131840" y="77723"/>
            <a:ext cx="5904656" cy="830997"/>
            <a:chOff x="3059832" y="131728"/>
            <a:chExt cx="5904656" cy="830997"/>
          </a:xfrm>
        </p:grpSpPr>
        <p:sp>
          <p:nvSpPr>
            <p:cNvPr id="12" name="TextBox 11"/>
            <p:cNvSpPr txBox="1"/>
            <p:nvPr/>
          </p:nvSpPr>
          <p:spPr>
            <a:xfrm>
              <a:off x="3059832" y="131728"/>
              <a:ext cx="59046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5.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무장 독립 전쟁의 전개와 건국 준비 활동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독립 전쟁의 승리와 고난</a:t>
              </a:r>
              <a:r>
                <a:rPr lang="en-US" altLang="ko-KR" sz="2600" b="1" dirty="0" smtClean="0">
                  <a:solidFill>
                    <a:schemeClr val="tx2">
                      <a:lumMod val="75000"/>
                    </a:schemeClr>
                  </a:solidFill>
                </a:rPr>
                <a:t>(1920</a:t>
              </a:r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년대</a:t>
              </a:r>
              <a:r>
                <a:rPr lang="en-US" altLang="ko-KR" sz="2600" b="1" dirty="0" smtClean="0">
                  <a:solidFill>
                    <a:schemeClr val="tx2">
                      <a:lumMod val="75000"/>
                    </a:schemeClr>
                  </a:solidFill>
                </a:rPr>
                <a:t>)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3" name="모서리가 둥근 직사각형 12"/>
            <p:cNvSpPr/>
            <p:nvPr/>
          </p:nvSpPr>
          <p:spPr bwMode="auto">
            <a:xfrm>
              <a:off x="3131840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1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864360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9592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(288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grpSp>
        <p:nvGrpSpPr>
          <p:cNvPr id="29" name="그룹 28"/>
          <p:cNvGrpSpPr/>
          <p:nvPr/>
        </p:nvGrpSpPr>
        <p:grpSpPr>
          <a:xfrm>
            <a:off x="3131840" y="77723"/>
            <a:ext cx="5904656" cy="830997"/>
            <a:chOff x="3059832" y="131728"/>
            <a:chExt cx="5904656" cy="830997"/>
          </a:xfrm>
        </p:grpSpPr>
        <p:sp>
          <p:nvSpPr>
            <p:cNvPr id="30" name="TextBox 29"/>
            <p:cNvSpPr txBox="1"/>
            <p:nvPr/>
          </p:nvSpPr>
          <p:spPr>
            <a:xfrm>
              <a:off x="3059832" y="131728"/>
              <a:ext cx="59046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5.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무장 독립 전쟁의 전개와 건국 준비 활동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독립 전쟁의 승리와 고난</a:t>
              </a:r>
              <a:r>
                <a:rPr lang="en-US" altLang="ko-KR" sz="2600" b="1" dirty="0" smtClean="0">
                  <a:solidFill>
                    <a:schemeClr val="tx2">
                      <a:lumMod val="75000"/>
                    </a:schemeClr>
                  </a:solidFill>
                </a:rPr>
                <a:t>(1920</a:t>
              </a:r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년대</a:t>
              </a:r>
              <a:r>
                <a:rPr lang="en-US" altLang="ko-KR" sz="2600" b="1" dirty="0" smtClean="0">
                  <a:solidFill>
                    <a:schemeClr val="tx2">
                      <a:lumMod val="75000"/>
                    </a:schemeClr>
                  </a:solidFill>
                </a:rPr>
                <a:t>)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31" name="모서리가 둥근 직사각형 30"/>
            <p:cNvSpPr/>
            <p:nvPr/>
          </p:nvSpPr>
          <p:spPr bwMode="auto">
            <a:xfrm>
              <a:off x="3131840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1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395536" y="1556792"/>
            <a:ext cx="8496944" cy="40374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70C0"/>
                </a:solidFill>
              </a:rPr>
              <a:t>3. </a:t>
            </a:r>
            <a:r>
              <a:rPr lang="ko-KR" altLang="en-US" sz="2400" b="1" dirty="0">
                <a:solidFill>
                  <a:srgbClr val="0070C0"/>
                </a:solidFill>
              </a:rPr>
              <a:t>독립군의 재정비 </a:t>
            </a:r>
            <a:r>
              <a:rPr lang="en-US" altLang="ko-KR" sz="2400" b="1" dirty="0">
                <a:solidFill>
                  <a:srgbClr val="0070C0"/>
                </a:solidFill>
              </a:rPr>
              <a:t>- 3</a:t>
            </a:r>
            <a:r>
              <a:rPr lang="ko-KR" altLang="en-US" sz="2400" b="1" dirty="0">
                <a:solidFill>
                  <a:srgbClr val="0070C0"/>
                </a:solidFill>
              </a:rPr>
              <a:t>부의 성립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① </a:t>
            </a:r>
            <a:r>
              <a:rPr lang="ko-KR" altLang="en-US" sz="2400" b="1" dirty="0"/>
              <a:t>성립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효율적 독립 전쟁을 위해 독립군의 통합 운동 </a:t>
            </a:r>
            <a:r>
              <a:rPr lang="ko-KR" altLang="en-US" sz="2400" b="1" dirty="0" smtClean="0"/>
              <a:t>전개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→ </a:t>
            </a:r>
            <a:r>
              <a:rPr lang="ko-KR" altLang="en-US" sz="2400" b="1" dirty="0" err="1"/>
              <a:t>참의부</a:t>
            </a:r>
            <a:r>
              <a:rPr lang="en-US" altLang="ko-KR" sz="2400" b="1" dirty="0"/>
              <a:t>, </a:t>
            </a:r>
            <a:r>
              <a:rPr lang="ko-KR" altLang="en-US" sz="2400" b="1" dirty="0" err="1"/>
              <a:t>정의부</a:t>
            </a:r>
            <a:r>
              <a:rPr lang="en-US" altLang="ko-KR" sz="2400" b="1" dirty="0"/>
              <a:t>, </a:t>
            </a:r>
            <a:r>
              <a:rPr lang="ko-KR" altLang="en-US" sz="2400" b="1" dirty="0" err="1"/>
              <a:t>신민부</a:t>
            </a:r>
            <a:r>
              <a:rPr lang="ko-KR" altLang="en-US" sz="2400" b="1" dirty="0"/>
              <a:t> 등 </a:t>
            </a:r>
            <a:r>
              <a:rPr lang="en-US" altLang="ko-KR" sz="2400" b="1" dirty="0"/>
              <a:t>3</a:t>
            </a:r>
            <a:r>
              <a:rPr lang="ko-KR" altLang="en-US" sz="2400" b="1" dirty="0"/>
              <a:t>개의 군정부 성립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② </a:t>
            </a:r>
            <a:r>
              <a:rPr lang="en-US" altLang="ko-KR" sz="2400" b="1" dirty="0"/>
              <a:t>3</a:t>
            </a:r>
            <a:r>
              <a:rPr lang="ko-KR" altLang="en-US" sz="2400" b="1" dirty="0"/>
              <a:t>부의 성격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만주 동포 사회를 이끄는 공화주의적 </a:t>
            </a:r>
            <a:r>
              <a:rPr lang="ko-KR" altLang="en-US" sz="2400" b="1" dirty="0" smtClean="0"/>
              <a:t>자치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정부</a:t>
            </a:r>
            <a:r>
              <a:rPr lang="en-US" altLang="ko-KR" sz="2400" b="1" dirty="0"/>
              <a:t>(</a:t>
            </a:r>
            <a:r>
              <a:rPr lang="ko-KR" altLang="en-US" sz="2400" b="1" dirty="0"/>
              <a:t>민정 조직 </a:t>
            </a:r>
            <a:r>
              <a:rPr lang="en-US" altLang="ko-KR" sz="2400" b="1" dirty="0"/>
              <a:t>+ </a:t>
            </a:r>
            <a:r>
              <a:rPr lang="ko-KR" altLang="en-US" sz="2400" b="1" dirty="0"/>
              <a:t>군정 조직 → </a:t>
            </a:r>
            <a:r>
              <a:rPr lang="en-US" altLang="ko-KR" sz="2400" b="1" dirty="0"/>
              <a:t>3</a:t>
            </a:r>
            <a:r>
              <a:rPr lang="ko-KR" altLang="en-US" sz="2400" b="1" dirty="0"/>
              <a:t>권 분립 체제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동포 </a:t>
            </a:r>
            <a:r>
              <a:rPr lang="ko-KR" altLang="en-US" sz="2400" b="1" dirty="0" smtClean="0"/>
              <a:t>사회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에서 </a:t>
            </a:r>
            <a:r>
              <a:rPr lang="ko-KR" altLang="en-US" sz="2400" b="1" dirty="0"/>
              <a:t>세금 징수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독립군 양성</a:t>
            </a:r>
            <a:r>
              <a:rPr lang="en-US" altLang="ko-KR" sz="2400" b="1" dirty="0"/>
              <a:t>)</a:t>
            </a: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③ </a:t>
            </a:r>
            <a:r>
              <a:rPr lang="en-US" altLang="ko-KR" sz="2400" b="1" dirty="0"/>
              <a:t>3</a:t>
            </a:r>
            <a:r>
              <a:rPr lang="ko-KR" altLang="en-US" sz="2400" b="1" dirty="0"/>
              <a:t>부 통합 운동</a:t>
            </a:r>
            <a:r>
              <a:rPr lang="en-US" altLang="ko-KR" sz="2400" b="1" dirty="0"/>
              <a:t>: </a:t>
            </a:r>
            <a:r>
              <a:rPr lang="ko-KR" altLang="en-US" sz="2400" b="1" dirty="0" err="1"/>
              <a:t>국민부와</a:t>
            </a:r>
            <a:r>
              <a:rPr lang="ko-KR" altLang="en-US" sz="2400" b="1" dirty="0"/>
              <a:t> 혁신 의회 양대 세력으로 재편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→ </a:t>
            </a:r>
            <a:r>
              <a:rPr lang="ko-KR" altLang="en-US" sz="2400" b="1" dirty="0"/>
              <a:t>조선 혁명군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한국 독립군을 조직하여 </a:t>
            </a:r>
            <a:r>
              <a:rPr lang="en-US" altLang="ko-KR" sz="2400" b="1" dirty="0"/>
              <a:t>1930</a:t>
            </a:r>
            <a:r>
              <a:rPr lang="ko-KR" altLang="en-US" sz="2400" b="1" dirty="0"/>
              <a:t>년대 </a:t>
            </a:r>
            <a:r>
              <a:rPr lang="ko-KR" altLang="en-US" sz="2400" b="1" dirty="0" smtClean="0"/>
              <a:t>독립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전쟁으로 계승</a:t>
            </a:r>
          </a:p>
        </p:txBody>
      </p:sp>
    </p:spTree>
    <p:extLst>
      <p:ext uri="{BB962C8B-B14F-4D97-AF65-F5344CB8AC3E}">
        <p14:creationId xmlns="" xmlns:p14="http://schemas.microsoft.com/office/powerpoint/2010/main" val="3038121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3503</TotalTime>
  <Words>783</Words>
  <Application>Microsoft Office PowerPoint</Application>
  <PresentationFormat>화면 슬라이드 쇼(4:3)</PresentationFormat>
  <Paragraphs>116</Paragraphs>
  <Slides>13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13</vt:i4>
      </vt:variant>
    </vt:vector>
  </HeadingPairs>
  <TitlesOfParts>
    <vt:vector size="14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kweni</dc:creator>
  <cp:lastModifiedBy>user</cp:lastModifiedBy>
  <cp:revision>1916</cp:revision>
  <dcterms:created xsi:type="dcterms:W3CDTF">2013-03-25T12:51:11Z</dcterms:created>
  <dcterms:modified xsi:type="dcterms:W3CDTF">2013-12-18T01:49:22Z</dcterms:modified>
</cp:coreProperties>
</file>