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0" r:id="rId4"/>
    <p:sldId id="300" r:id="rId5"/>
    <p:sldId id="299" r:id="rId6"/>
    <p:sldId id="257" r:id="rId7"/>
    <p:sldId id="301" r:id="rId8"/>
    <p:sldId id="302" r:id="rId9"/>
    <p:sldId id="303" r:id="rId10"/>
    <p:sldId id="264" r:id="rId11"/>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08" autoAdjust="0"/>
  </p:normalViewPr>
  <p:slideViewPr>
    <p:cSldViewPr>
      <p:cViewPr>
        <p:scale>
          <a:sx n="105" d="100"/>
          <a:sy n="105" d="100"/>
        </p:scale>
        <p:origin x="-1794" y="-3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84BE023F-E1DC-4E18-88F1-E0F974871E8E}" type="datetimeFigureOut">
              <a:rPr lang="ko-KR" altLang="en-US" smtClean="0"/>
              <a:pPr/>
              <a:t>2013-10-22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F3FD163-CA1B-4ABF-B12E-831AF00AF989}" type="slidenum">
              <a:rPr lang="ko-KR" altLang="en-US" smtClean="0"/>
              <a:pPr/>
              <a:t>‹#›</a:t>
            </a:fld>
            <a:endParaRPr lang="ko-KR" altLang="en-US"/>
          </a:p>
        </p:txBody>
      </p:sp>
    </p:spTree>
    <p:extLst>
      <p:ext uri="{BB962C8B-B14F-4D97-AF65-F5344CB8AC3E}">
        <p14:creationId xmlns:p14="http://schemas.microsoft.com/office/powerpoint/2010/main" val="896100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4BE023F-E1DC-4E18-88F1-E0F974871E8E}" type="datetimeFigureOut">
              <a:rPr lang="ko-KR" altLang="en-US" smtClean="0"/>
              <a:pPr/>
              <a:t>2013-10-22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F3FD163-CA1B-4ABF-B12E-831AF00AF989}" type="slidenum">
              <a:rPr lang="ko-KR" altLang="en-US" smtClean="0"/>
              <a:pPr/>
              <a:t>‹#›</a:t>
            </a:fld>
            <a:endParaRPr lang="ko-KR" altLang="en-US"/>
          </a:p>
        </p:txBody>
      </p:sp>
    </p:spTree>
    <p:extLst>
      <p:ext uri="{BB962C8B-B14F-4D97-AF65-F5344CB8AC3E}">
        <p14:creationId xmlns:p14="http://schemas.microsoft.com/office/powerpoint/2010/main" val="71316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4BE023F-E1DC-4E18-88F1-E0F974871E8E}" type="datetimeFigureOut">
              <a:rPr lang="ko-KR" altLang="en-US" smtClean="0"/>
              <a:pPr/>
              <a:t>2013-10-22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F3FD163-CA1B-4ABF-B12E-831AF00AF989}" type="slidenum">
              <a:rPr lang="ko-KR" altLang="en-US" smtClean="0"/>
              <a:pPr/>
              <a:t>‹#›</a:t>
            </a:fld>
            <a:endParaRPr lang="ko-KR" altLang="en-US"/>
          </a:p>
        </p:txBody>
      </p:sp>
    </p:spTree>
    <p:extLst>
      <p:ext uri="{BB962C8B-B14F-4D97-AF65-F5344CB8AC3E}">
        <p14:creationId xmlns:p14="http://schemas.microsoft.com/office/powerpoint/2010/main" val="151822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4BE023F-E1DC-4E18-88F1-E0F974871E8E}" type="datetimeFigureOut">
              <a:rPr lang="ko-KR" altLang="en-US" smtClean="0"/>
              <a:pPr/>
              <a:t>2013-10-22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F3FD163-CA1B-4ABF-B12E-831AF00AF989}" type="slidenum">
              <a:rPr lang="ko-KR" altLang="en-US" smtClean="0"/>
              <a:pPr/>
              <a:t>‹#›</a:t>
            </a:fld>
            <a:endParaRPr lang="ko-KR" altLang="en-US"/>
          </a:p>
        </p:txBody>
      </p:sp>
    </p:spTree>
    <p:extLst>
      <p:ext uri="{BB962C8B-B14F-4D97-AF65-F5344CB8AC3E}">
        <p14:creationId xmlns:p14="http://schemas.microsoft.com/office/powerpoint/2010/main" val="729209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84BE023F-E1DC-4E18-88F1-E0F974871E8E}" type="datetimeFigureOut">
              <a:rPr lang="ko-KR" altLang="en-US" smtClean="0"/>
              <a:pPr/>
              <a:t>2013-10-22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F3FD163-CA1B-4ABF-B12E-831AF00AF989}" type="slidenum">
              <a:rPr lang="ko-KR" altLang="en-US" smtClean="0"/>
              <a:pPr/>
              <a:t>‹#›</a:t>
            </a:fld>
            <a:endParaRPr lang="ko-KR" altLang="en-US"/>
          </a:p>
        </p:txBody>
      </p:sp>
    </p:spTree>
    <p:extLst>
      <p:ext uri="{BB962C8B-B14F-4D97-AF65-F5344CB8AC3E}">
        <p14:creationId xmlns:p14="http://schemas.microsoft.com/office/powerpoint/2010/main" val="97359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84BE023F-E1DC-4E18-88F1-E0F974871E8E}" type="datetimeFigureOut">
              <a:rPr lang="ko-KR" altLang="en-US" smtClean="0"/>
              <a:pPr/>
              <a:t>2013-10-22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1F3FD163-CA1B-4ABF-B12E-831AF00AF989}" type="slidenum">
              <a:rPr lang="ko-KR" altLang="en-US" smtClean="0"/>
              <a:pPr/>
              <a:t>‹#›</a:t>
            </a:fld>
            <a:endParaRPr lang="ko-KR" altLang="en-US"/>
          </a:p>
        </p:txBody>
      </p:sp>
    </p:spTree>
    <p:extLst>
      <p:ext uri="{BB962C8B-B14F-4D97-AF65-F5344CB8AC3E}">
        <p14:creationId xmlns:p14="http://schemas.microsoft.com/office/powerpoint/2010/main" val="866260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84BE023F-E1DC-4E18-88F1-E0F974871E8E}" type="datetimeFigureOut">
              <a:rPr lang="ko-KR" altLang="en-US" smtClean="0"/>
              <a:pPr/>
              <a:t>2013-10-22</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1F3FD163-CA1B-4ABF-B12E-831AF00AF989}" type="slidenum">
              <a:rPr lang="ko-KR" altLang="en-US" smtClean="0"/>
              <a:pPr/>
              <a:t>‹#›</a:t>
            </a:fld>
            <a:endParaRPr lang="ko-KR" altLang="en-US"/>
          </a:p>
        </p:txBody>
      </p:sp>
    </p:spTree>
    <p:extLst>
      <p:ext uri="{BB962C8B-B14F-4D97-AF65-F5344CB8AC3E}">
        <p14:creationId xmlns:p14="http://schemas.microsoft.com/office/powerpoint/2010/main" val="164180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84BE023F-E1DC-4E18-88F1-E0F974871E8E}" type="datetimeFigureOut">
              <a:rPr lang="ko-KR" altLang="en-US" smtClean="0"/>
              <a:pPr/>
              <a:t>2013-10-22</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1F3FD163-CA1B-4ABF-B12E-831AF00AF989}" type="slidenum">
              <a:rPr lang="ko-KR" altLang="en-US" smtClean="0"/>
              <a:pPr/>
              <a:t>‹#›</a:t>
            </a:fld>
            <a:endParaRPr lang="ko-KR" altLang="en-US"/>
          </a:p>
        </p:txBody>
      </p:sp>
    </p:spTree>
    <p:extLst>
      <p:ext uri="{BB962C8B-B14F-4D97-AF65-F5344CB8AC3E}">
        <p14:creationId xmlns:p14="http://schemas.microsoft.com/office/powerpoint/2010/main" val="1158112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4BE023F-E1DC-4E18-88F1-E0F974871E8E}" type="datetimeFigureOut">
              <a:rPr lang="ko-KR" altLang="en-US" smtClean="0"/>
              <a:pPr/>
              <a:t>2013-10-22</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1F3FD163-CA1B-4ABF-B12E-831AF00AF989}" type="slidenum">
              <a:rPr lang="ko-KR" altLang="en-US" smtClean="0"/>
              <a:pPr/>
              <a:t>‹#›</a:t>
            </a:fld>
            <a:endParaRPr lang="ko-KR" altLang="en-US"/>
          </a:p>
        </p:txBody>
      </p:sp>
    </p:spTree>
    <p:extLst>
      <p:ext uri="{BB962C8B-B14F-4D97-AF65-F5344CB8AC3E}">
        <p14:creationId xmlns:p14="http://schemas.microsoft.com/office/powerpoint/2010/main" val="117826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84BE023F-E1DC-4E18-88F1-E0F974871E8E}" type="datetimeFigureOut">
              <a:rPr lang="ko-KR" altLang="en-US" smtClean="0"/>
              <a:pPr/>
              <a:t>2013-10-22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1F3FD163-CA1B-4ABF-B12E-831AF00AF989}" type="slidenum">
              <a:rPr lang="ko-KR" altLang="en-US" smtClean="0"/>
              <a:pPr/>
              <a:t>‹#›</a:t>
            </a:fld>
            <a:endParaRPr lang="ko-KR" altLang="en-US"/>
          </a:p>
        </p:txBody>
      </p:sp>
    </p:spTree>
    <p:extLst>
      <p:ext uri="{BB962C8B-B14F-4D97-AF65-F5344CB8AC3E}">
        <p14:creationId xmlns:p14="http://schemas.microsoft.com/office/powerpoint/2010/main" val="2030955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84BE023F-E1DC-4E18-88F1-E0F974871E8E}" type="datetimeFigureOut">
              <a:rPr lang="ko-KR" altLang="en-US" smtClean="0"/>
              <a:pPr/>
              <a:t>2013-10-22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1F3FD163-CA1B-4ABF-B12E-831AF00AF989}" type="slidenum">
              <a:rPr lang="ko-KR" altLang="en-US" smtClean="0"/>
              <a:pPr/>
              <a:t>‹#›</a:t>
            </a:fld>
            <a:endParaRPr lang="ko-KR" altLang="en-US"/>
          </a:p>
        </p:txBody>
      </p:sp>
    </p:spTree>
    <p:extLst>
      <p:ext uri="{BB962C8B-B14F-4D97-AF65-F5344CB8AC3E}">
        <p14:creationId xmlns:p14="http://schemas.microsoft.com/office/powerpoint/2010/main" val="263535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E023F-E1DC-4E18-88F1-E0F974871E8E}" type="datetimeFigureOut">
              <a:rPr lang="ko-KR" altLang="en-US" smtClean="0"/>
              <a:pPr/>
              <a:t>2013-10-22</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FD163-CA1B-4ABF-B12E-831AF00AF989}" type="slidenum">
              <a:rPr lang="ko-KR" altLang="en-US" smtClean="0"/>
              <a:pPr/>
              <a:t>‹#›</a:t>
            </a:fld>
            <a:endParaRPr lang="ko-KR" altLang="en-US"/>
          </a:p>
        </p:txBody>
      </p:sp>
    </p:spTree>
    <p:extLst>
      <p:ext uri="{BB962C8B-B14F-4D97-AF65-F5344CB8AC3E}">
        <p14:creationId xmlns:p14="http://schemas.microsoft.com/office/powerpoint/2010/main" val="2691263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57"/>
            <a:ext cx="9144000" cy="6851286"/>
          </a:xfrm>
          <a:prstGeom prst="rect">
            <a:avLst/>
          </a:prstGeom>
        </p:spPr>
      </p:pic>
      <p:sp>
        <p:nvSpPr>
          <p:cNvPr id="9" name="TextBox 8"/>
          <p:cNvSpPr txBox="1"/>
          <p:nvPr/>
        </p:nvSpPr>
        <p:spPr>
          <a:xfrm>
            <a:off x="3707904" y="3068960"/>
            <a:ext cx="5328592" cy="830997"/>
          </a:xfrm>
          <a:prstGeom prst="rect">
            <a:avLst/>
          </a:prstGeom>
          <a:noFill/>
        </p:spPr>
        <p:txBody>
          <a:bodyPr wrap="square" rtlCol="0">
            <a:spAutoFit/>
          </a:bodyPr>
          <a:lstStyle/>
          <a:p>
            <a:pPr algn="r">
              <a:lnSpc>
                <a:spcPct val="120000"/>
              </a:lnSpc>
            </a:pPr>
            <a:r>
              <a:rPr lang="en-US" altLang="ko-KR" sz="2300" b="1" dirty="0" smtClean="0"/>
              <a:t>4. </a:t>
            </a:r>
            <a:r>
              <a:rPr lang="ko-KR" altLang="en-US" sz="2300" b="1" dirty="0" smtClean="0"/>
              <a:t>사회</a:t>
            </a:r>
            <a:r>
              <a:rPr lang="en-US" altLang="ko-KR" sz="2000" b="1" dirty="0" smtClean="0"/>
              <a:t> · </a:t>
            </a:r>
            <a:r>
              <a:rPr lang="ko-KR" altLang="en-US" sz="2300" b="1" dirty="0" smtClean="0"/>
              <a:t>문화의 변화</a:t>
            </a:r>
            <a:endParaRPr lang="en-US" altLang="ko-KR" sz="2300" b="1" dirty="0" smtClean="0"/>
          </a:p>
          <a:p>
            <a:pPr algn="r">
              <a:lnSpc>
                <a:spcPct val="120000"/>
              </a:lnSpc>
            </a:pPr>
            <a:r>
              <a:rPr lang="ko-KR" altLang="en-US" sz="1600" dirty="0" smtClean="0"/>
              <a:t>대중문화의 유행과 문예 활동</a:t>
            </a:r>
            <a:endParaRPr lang="ko-KR" altLang="en-US" sz="1600" dirty="0"/>
          </a:p>
        </p:txBody>
      </p:sp>
      <p:grpSp>
        <p:nvGrpSpPr>
          <p:cNvPr id="10" name="그룹 9"/>
          <p:cNvGrpSpPr/>
          <p:nvPr/>
        </p:nvGrpSpPr>
        <p:grpSpPr>
          <a:xfrm>
            <a:off x="5967311" y="3520776"/>
            <a:ext cx="260873" cy="338554"/>
            <a:chOff x="6381669" y="3444431"/>
            <a:chExt cx="260873" cy="338554"/>
          </a:xfrm>
        </p:grpSpPr>
        <p:sp>
          <p:nvSpPr>
            <p:cNvPr id="11" name="TextBox 10"/>
            <p:cNvSpPr txBox="1"/>
            <p:nvPr/>
          </p:nvSpPr>
          <p:spPr>
            <a:xfrm>
              <a:off x="6381669" y="3444431"/>
              <a:ext cx="260873" cy="338554"/>
            </a:xfrm>
            <a:prstGeom prst="rect">
              <a:avLst/>
            </a:prstGeom>
            <a:noFill/>
            <a:ln w="28575">
              <a:noFill/>
            </a:ln>
          </p:spPr>
          <p:txBody>
            <a:bodyPr wrap="square" rtlCol="0" anchor="ctr">
              <a:spAutoFit/>
            </a:bodyPr>
            <a:lstStyle/>
            <a:p>
              <a:pPr algn="ctr"/>
              <a:r>
                <a:rPr lang="en-US" altLang="ko-KR" sz="1600" dirty="0" smtClean="0">
                  <a:ln w="12700">
                    <a:noFill/>
                  </a:ln>
                </a:rPr>
                <a:t>3</a:t>
              </a:r>
              <a:endParaRPr lang="ko-KR" altLang="en-US" sz="1600" dirty="0">
                <a:ln w="12700">
                  <a:noFill/>
                </a:ln>
              </a:endParaRPr>
            </a:p>
          </p:txBody>
        </p:sp>
        <p:sp>
          <p:nvSpPr>
            <p:cNvPr id="12" name="직사각형 11"/>
            <p:cNvSpPr/>
            <p:nvPr/>
          </p:nvSpPr>
          <p:spPr>
            <a:xfrm>
              <a:off x="6399359" y="3501008"/>
              <a:ext cx="216024" cy="2160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1854753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0"/>
            <a:ext cx="9144000" cy="6857160"/>
          </a:xfrm>
          <a:prstGeom prst="rect">
            <a:avLst/>
          </a:prstGeom>
        </p:spPr>
      </p:pic>
      <p:sp>
        <p:nvSpPr>
          <p:cNvPr id="7" name="TextBox 6"/>
          <p:cNvSpPr txBox="1"/>
          <p:nvPr/>
        </p:nvSpPr>
        <p:spPr>
          <a:xfrm>
            <a:off x="3101829" y="2708569"/>
            <a:ext cx="3414387" cy="1592552"/>
          </a:xfrm>
          <a:prstGeom prst="rect">
            <a:avLst/>
          </a:prstGeom>
          <a:noFill/>
        </p:spPr>
        <p:txBody>
          <a:bodyPr wrap="square" rtlCol="0">
            <a:spAutoFit/>
          </a:bodyPr>
          <a:lstStyle/>
          <a:p>
            <a:pPr>
              <a:lnSpc>
                <a:spcPct val="120000"/>
              </a:lnSpc>
            </a:pPr>
            <a:r>
              <a:rPr lang="ko-KR" altLang="en-US" sz="2800" b="1" dirty="0" smtClean="0">
                <a:solidFill>
                  <a:schemeClr val="accent3">
                    <a:lumMod val="50000"/>
                  </a:schemeClr>
                </a:solidFill>
              </a:rPr>
              <a:t>독립 전쟁의 승리와 고난</a:t>
            </a:r>
            <a:r>
              <a:rPr lang="en-US" altLang="ko-KR" sz="2800" b="1" dirty="0" smtClean="0">
                <a:solidFill>
                  <a:schemeClr val="accent3">
                    <a:lumMod val="50000"/>
                  </a:schemeClr>
                </a:solidFill>
              </a:rPr>
              <a:t>(1920</a:t>
            </a:r>
            <a:r>
              <a:rPr lang="ko-KR" altLang="en-US" sz="2800" b="1" dirty="0" smtClean="0">
                <a:solidFill>
                  <a:schemeClr val="accent3">
                    <a:lumMod val="50000"/>
                  </a:schemeClr>
                </a:solidFill>
              </a:rPr>
              <a:t>년대</a:t>
            </a:r>
            <a:r>
              <a:rPr lang="en-US" altLang="ko-KR" sz="2800" b="1" dirty="0" smtClean="0">
                <a:solidFill>
                  <a:schemeClr val="accent3">
                    <a:lumMod val="50000"/>
                  </a:schemeClr>
                </a:solidFill>
              </a:rPr>
              <a:t>)</a:t>
            </a:r>
          </a:p>
          <a:p>
            <a:pPr>
              <a:lnSpc>
                <a:spcPct val="120000"/>
              </a:lnSpc>
            </a:pPr>
            <a:r>
              <a:rPr lang="en-US" altLang="ko-KR" sz="2800" b="1" dirty="0" smtClean="0">
                <a:solidFill>
                  <a:schemeClr val="accent3">
                    <a:lumMod val="50000"/>
                  </a:schemeClr>
                </a:solidFill>
              </a:rPr>
              <a:t>                  </a:t>
            </a:r>
            <a:r>
              <a:rPr lang="ko-KR" altLang="en-US" sz="2000" b="1" dirty="0" smtClean="0"/>
              <a:t>입니다</a:t>
            </a:r>
            <a:r>
              <a:rPr lang="en-US" altLang="ko-KR" sz="2000" b="1" dirty="0" smtClean="0"/>
              <a:t>.</a:t>
            </a:r>
            <a:endParaRPr lang="ko-KR" altLang="en-US" sz="2000" b="1" dirty="0"/>
          </a:p>
        </p:txBody>
      </p:sp>
      <p:sp>
        <p:nvSpPr>
          <p:cNvPr id="8" name="모서리가 둥근 직사각형 7"/>
          <p:cNvSpPr/>
          <p:nvPr/>
        </p:nvSpPr>
        <p:spPr bwMode="auto">
          <a:xfrm>
            <a:off x="2699793" y="2852585"/>
            <a:ext cx="357188" cy="357188"/>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ko-KR" b="1" dirty="0" smtClean="0">
                <a:latin typeface="+mj-lt"/>
                <a:ea typeface="맑은 고딕" pitchFamily="50" charset="-127"/>
              </a:rPr>
              <a:t>1</a:t>
            </a:r>
            <a:endParaRPr lang="en-US" altLang="ko-KR" sz="1800" b="1" dirty="0" smtClean="0">
              <a:latin typeface="+mj-lt"/>
              <a:ea typeface="맑은 고딕" pitchFamily="50" charset="-127"/>
            </a:endParaRPr>
          </a:p>
        </p:txBody>
      </p:sp>
    </p:spTree>
    <p:extLst>
      <p:ext uri="{BB962C8B-B14F-4D97-AF65-F5344CB8AC3E}">
        <p14:creationId xmlns:p14="http://schemas.microsoft.com/office/powerpoint/2010/main" val="1983287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80"/>
            <a:ext cx="9144000" cy="6856320"/>
          </a:xfrm>
          <a:prstGeom prst="rect">
            <a:avLst/>
          </a:prstGeom>
        </p:spPr>
      </p:pic>
      <p:pic>
        <p:nvPicPr>
          <p:cNvPr id="11" name="그림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1568" y="2196587"/>
            <a:ext cx="531992" cy="352923"/>
          </a:xfrm>
          <a:prstGeom prst="rect">
            <a:avLst/>
          </a:prstGeom>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3335" y="3812568"/>
            <a:ext cx="53022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295681" y="2122746"/>
            <a:ext cx="5012623" cy="1378262"/>
          </a:xfrm>
          <a:prstGeom prst="rect">
            <a:avLst/>
          </a:prstGeom>
          <a:noFill/>
        </p:spPr>
        <p:txBody>
          <a:bodyPr wrap="square" rtlCol="0">
            <a:spAutoFit/>
          </a:bodyPr>
          <a:lstStyle/>
          <a:p>
            <a:pPr fontAlgn="base">
              <a:lnSpc>
                <a:spcPct val="120000"/>
              </a:lnSpc>
            </a:pPr>
            <a:r>
              <a:rPr lang="ko-KR" altLang="en-US" sz="2400" b="1" dirty="0" smtClean="0">
                <a:latin typeface="+mn-ea"/>
              </a:rPr>
              <a:t> </a:t>
            </a:r>
            <a:r>
              <a:rPr lang="ko-KR" altLang="en-US" sz="2400" b="1" dirty="0"/>
              <a:t>일제 강점기에 일어난 다양한 </a:t>
            </a:r>
            <a:endParaRPr lang="en-US" altLang="ko-KR" sz="2400" b="1" dirty="0" smtClean="0"/>
          </a:p>
          <a:p>
            <a:pPr fontAlgn="base">
              <a:lnSpc>
                <a:spcPct val="120000"/>
              </a:lnSpc>
            </a:pPr>
            <a:r>
              <a:rPr lang="ko-KR" altLang="en-US" sz="2400" b="1" dirty="0" smtClean="0"/>
              <a:t>문화</a:t>
            </a:r>
            <a:r>
              <a:rPr lang="en-US" altLang="ko-KR" sz="2400" b="1" dirty="0"/>
              <a:t>·</a:t>
            </a:r>
            <a:r>
              <a:rPr lang="ko-KR" altLang="en-US" sz="2400" b="1" dirty="0"/>
              <a:t>예술 활동의 주요 내용을 파악한다</a:t>
            </a:r>
            <a:r>
              <a:rPr lang="en-US" altLang="ko-KR" sz="2400" b="1" dirty="0"/>
              <a:t>.</a:t>
            </a:r>
            <a:endParaRPr lang="ko-KR" altLang="en-US" sz="2400" b="1" dirty="0"/>
          </a:p>
        </p:txBody>
      </p:sp>
      <p:sp>
        <p:nvSpPr>
          <p:cNvPr id="14" name="TextBox 13"/>
          <p:cNvSpPr txBox="1"/>
          <p:nvPr/>
        </p:nvSpPr>
        <p:spPr>
          <a:xfrm>
            <a:off x="2295680" y="3706922"/>
            <a:ext cx="5012624" cy="1378262"/>
          </a:xfrm>
          <a:prstGeom prst="rect">
            <a:avLst/>
          </a:prstGeom>
          <a:noFill/>
        </p:spPr>
        <p:txBody>
          <a:bodyPr wrap="square" rtlCol="0">
            <a:spAutoFit/>
          </a:bodyPr>
          <a:lstStyle/>
          <a:p>
            <a:pPr fontAlgn="base">
              <a:lnSpc>
                <a:spcPct val="120000"/>
              </a:lnSpc>
            </a:pPr>
            <a:r>
              <a:rPr lang="ko-KR" altLang="en-US" sz="2400" b="1" dirty="0" smtClean="0">
                <a:latin typeface="+mn-ea"/>
              </a:rPr>
              <a:t> </a:t>
            </a:r>
            <a:r>
              <a:rPr lang="ko-KR" altLang="en-US" sz="2400" b="1" dirty="0"/>
              <a:t>문예 부분에서 나타난 친일 반민족 행위에 대하여 비판하는 태도를 기른다</a:t>
            </a:r>
            <a:r>
              <a:rPr lang="en-US" altLang="ko-KR" sz="2400" b="1" dirty="0"/>
              <a:t>.</a:t>
            </a:r>
            <a:endParaRPr lang="ko-KR" altLang="en-US" sz="2400" b="1" dirty="0"/>
          </a:p>
        </p:txBody>
      </p:sp>
    </p:spTree>
    <p:extLst>
      <p:ext uri="{BB962C8B-B14F-4D97-AF65-F5344CB8AC3E}">
        <p14:creationId xmlns:p14="http://schemas.microsoft.com/office/powerpoint/2010/main" val="1795644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8"/>
            <a:ext cx="9144000" cy="6856320"/>
          </a:xfrm>
          <a:prstGeom prst="rect">
            <a:avLst/>
          </a:prstGeom>
        </p:spPr>
      </p:pic>
      <p:sp>
        <p:nvSpPr>
          <p:cNvPr id="8" name="TextBox 7"/>
          <p:cNvSpPr txBox="1"/>
          <p:nvPr/>
        </p:nvSpPr>
        <p:spPr>
          <a:xfrm>
            <a:off x="1835696" y="456927"/>
            <a:ext cx="805029" cy="307777"/>
          </a:xfrm>
          <a:prstGeom prst="rect">
            <a:avLst/>
          </a:prstGeom>
          <a:noFill/>
        </p:spPr>
        <p:txBody>
          <a:bodyPr wrap="none" rtlCol="0">
            <a:spAutoFit/>
          </a:bodyPr>
          <a:lstStyle/>
          <a:p>
            <a:r>
              <a:rPr lang="en-US" altLang="ko-KR" sz="1400" b="1" dirty="0" smtClean="0"/>
              <a:t>(283</a:t>
            </a:r>
            <a:r>
              <a:rPr lang="ko-KR" altLang="en-US" sz="1400" b="1" dirty="0" smtClean="0"/>
              <a:t>쪽</a:t>
            </a:r>
            <a:r>
              <a:rPr lang="en-US" altLang="ko-KR" sz="1400" b="1" dirty="0" smtClean="0"/>
              <a:t>)</a:t>
            </a:r>
            <a:endParaRPr lang="ko-KR" altLang="en-US" sz="1400" b="1" dirty="0"/>
          </a:p>
        </p:txBody>
      </p:sp>
      <p:grpSp>
        <p:nvGrpSpPr>
          <p:cNvPr id="12" name="그룹 11"/>
          <p:cNvGrpSpPr/>
          <p:nvPr/>
        </p:nvGrpSpPr>
        <p:grpSpPr>
          <a:xfrm>
            <a:off x="3131840" y="77723"/>
            <a:ext cx="5904656" cy="830997"/>
            <a:chOff x="3059832" y="131728"/>
            <a:chExt cx="5904656" cy="830997"/>
          </a:xfrm>
        </p:grpSpPr>
        <p:sp>
          <p:nvSpPr>
            <p:cNvPr id="13" name="TextBox 12"/>
            <p:cNvSpPr txBox="1"/>
            <p:nvPr/>
          </p:nvSpPr>
          <p:spPr>
            <a:xfrm>
              <a:off x="3059832" y="131728"/>
              <a:ext cx="5904656" cy="830997"/>
            </a:xfrm>
            <a:prstGeom prst="rect">
              <a:avLst/>
            </a:prstGeom>
            <a:noFill/>
          </p:spPr>
          <p:txBody>
            <a:bodyPr wrap="square" rtlCol="0">
              <a:spAutoFit/>
            </a:bodyPr>
            <a:lstStyle/>
            <a:p>
              <a:pPr algn="r"/>
              <a:r>
                <a:rPr lang="en-US" altLang="ko-KR" sz="2200" b="1" dirty="0" smtClean="0">
                  <a:solidFill>
                    <a:schemeClr val="accent2">
                      <a:lumMod val="75000"/>
                    </a:schemeClr>
                  </a:solidFill>
                </a:rPr>
                <a:t>4. </a:t>
              </a:r>
              <a:r>
                <a:rPr lang="ko-KR" altLang="en-US" sz="2200" b="1" dirty="0" smtClean="0">
                  <a:solidFill>
                    <a:schemeClr val="accent2">
                      <a:lumMod val="75000"/>
                    </a:schemeClr>
                  </a:solidFill>
                </a:rPr>
                <a:t>사회</a:t>
              </a:r>
              <a:r>
                <a:rPr lang="en-US" altLang="ko-KR" sz="2000" b="1" dirty="0">
                  <a:solidFill>
                    <a:schemeClr val="accent2">
                      <a:lumMod val="75000"/>
                    </a:schemeClr>
                  </a:solidFill>
                </a:rPr>
                <a:t> · </a:t>
              </a:r>
              <a:r>
                <a:rPr lang="ko-KR" altLang="en-US" sz="2200" b="1" dirty="0" smtClean="0">
                  <a:solidFill>
                    <a:schemeClr val="accent2">
                      <a:lumMod val="75000"/>
                    </a:schemeClr>
                  </a:solidFill>
                </a:rPr>
                <a:t>문화의 변화</a:t>
              </a:r>
              <a:endParaRPr lang="en-US" altLang="ko-KR" sz="2200" b="1" dirty="0" smtClean="0">
                <a:solidFill>
                  <a:schemeClr val="accent2">
                    <a:lumMod val="75000"/>
                  </a:schemeClr>
                </a:solidFill>
              </a:endParaRPr>
            </a:p>
            <a:p>
              <a:pPr algn="r"/>
              <a:r>
                <a:rPr lang="ko-KR" altLang="en-US" sz="2600" b="1" dirty="0" smtClean="0">
                  <a:solidFill>
                    <a:schemeClr val="tx2">
                      <a:lumMod val="75000"/>
                    </a:schemeClr>
                  </a:solidFill>
                </a:rPr>
                <a:t>대중문화의 유행과 문예 활동</a:t>
              </a:r>
              <a:endParaRPr lang="ko-KR" altLang="en-US" sz="2600" b="1" dirty="0">
                <a:solidFill>
                  <a:schemeClr val="tx2">
                    <a:lumMod val="75000"/>
                  </a:schemeClr>
                </a:solidFill>
              </a:endParaRPr>
            </a:p>
          </p:txBody>
        </p:sp>
        <p:sp>
          <p:nvSpPr>
            <p:cNvPr id="14" name="모서리가 둥근 직사각형 13"/>
            <p:cNvSpPr/>
            <p:nvPr/>
          </p:nvSpPr>
          <p:spPr bwMode="auto">
            <a:xfrm>
              <a:off x="4142804" y="548680"/>
              <a:ext cx="357188" cy="35718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r>
                <a:rPr lang="en-US" altLang="ko-KR" sz="1800" b="1" dirty="0" smtClean="0">
                  <a:latin typeface="+mj-lt"/>
                  <a:ea typeface="맑은 고딕" pitchFamily="50" charset="-127"/>
                </a:rPr>
                <a:t>3</a:t>
              </a:r>
              <a:endParaRPr lang="ko-KR" altLang="en-US" sz="1800" b="1" dirty="0">
                <a:latin typeface="+mj-lt"/>
                <a:ea typeface="맑은 고딕" pitchFamily="50" charset="-127"/>
              </a:endParaRPr>
            </a:p>
          </p:txBody>
        </p:sp>
      </p:grpSp>
      <p:sp>
        <p:nvSpPr>
          <p:cNvPr id="16" name="직사각형 15"/>
          <p:cNvSpPr/>
          <p:nvPr/>
        </p:nvSpPr>
        <p:spPr>
          <a:xfrm>
            <a:off x="395536" y="1628800"/>
            <a:ext cx="5220072" cy="4524315"/>
          </a:xfrm>
          <a:prstGeom prst="rect">
            <a:avLst/>
          </a:prstGeom>
        </p:spPr>
        <p:txBody>
          <a:bodyPr wrap="square">
            <a:spAutoFit/>
          </a:bodyPr>
          <a:lstStyle/>
          <a:p>
            <a:pPr fontAlgn="base" latinLnBrk="0">
              <a:lnSpc>
                <a:spcPct val="120000"/>
              </a:lnSpc>
            </a:pPr>
            <a:r>
              <a:rPr lang="ko-KR" altLang="en-US" sz="2400" b="1" dirty="0" smtClean="0"/>
              <a:t> 작금에 와서는 유행 가수에 미인 가수를 예찬하는 경향이 대두하고 있고 마치 영화 배우의 미모가 상품 가치를 많이 갖게 하듯이 개인의 미가 유행가의 유포에 영향을 주는 것을 보니 때는 바야흐로 에로티시즘의 퇴폐 시대다</a:t>
            </a:r>
            <a:r>
              <a:rPr lang="en-US" altLang="ko-KR" sz="2400" b="1" dirty="0" smtClean="0"/>
              <a:t>.</a:t>
            </a:r>
          </a:p>
          <a:p>
            <a:pPr fontAlgn="base" latinLnBrk="0">
              <a:lnSpc>
                <a:spcPct val="120000"/>
              </a:lnSpc>
            </a:pPr>
            <a:r>
              <a:rPr lang="en-US" altLang="ko-KR" sz="2400" b="1" dirty="0" smtClean="0"/>
              <a:t>              </a:t>
            </a:r>
          </a:p>
          <a:p>
            <a:pPr fontAlgn="base" latinLnBrk="0">
              <a:lnSpc>
                <a:spcPct val="120000"/>
              </a:lnSpc>
            </a:pPr>
            <a:r>
              <a:rPr lang="en-US" altLang="ko-KR" sz="2400" b="1" dirty="0"/>
              <a:t> </a:t>
            </a:r>
            <a:r>
              <a:rPr lang="en-US" altLang="ko-KR" sz="2400" b="1" dirty="0" smtClean="0"/>
              <a:t>         </a:t>
            </a:r>
            <a:r>
              <a:rPr lang="en-US" altLang="ko-KR" sz="2100" b="1" dirty="0" smtClean="0"/>
              <a:t>- </a:t>
            </a:r>
            <a:r>
              <a:rPr lang="ko-KR" altLang="en-US" sz="2100" b="1" dirty="0" err="1" smtClean="0"/>
              <a:t>김관</a:t>
            </a:r>
            <a:r>
              <a:rPr lang="en-US" altLang="ko-KR" sz="2100" b="1" dirty="0" smtClean="0"/>
              <a:t>, ‘</a:t>
            </a:r>
            <a:r>
              <a:rPr lang="ko-KR" altLang="en-US" sz="2100" b="1" dirty="0" smtClean="0"/>
              <a:t>유행가의 </a:t>
            </a:r>
            <a:r>
              <a:rPr lang="ko-KR" altLang="en-US" sz="2100" b="1" dirty="0" err="1" smtClean="0"/>
              <a:t>제문제</a:t>
            </a:r>
            <a:r>
              <a:rPr lang="en-US" altLang="ko-KR" sz="2100" b="1" dirty="0" smtClean="0"/>
              <a:t>’, “</a:t>
            </a:r>
            <a:r>
              <a:rPr lang="ko-KR" altLang="en-US" sz="2100" b="1" dirty="0" smtClean="0"/>
              <a:t>조광</a:t>
            </a:r>
            <a:r>
              <a:rPr lang="en-US" altLang="ko-KR" sz="2100" b="1" dirty="0" smtClean="0"/>
              <a:t>”</a:t>
            </a:r>
          </a:p>
          <a:p>
            <a:pPr fontAlgn="base" latinLnBrk="0">
              <a:lnSpc>
                <a:spcPct val="120000"/>
              </a:lnSpc>
            </a:pPr>
            <a:r>
              <a:rPr lang="en-US" altLang="ko-KR" sz="2100" b="1" dirty="0"/>
              <a:t> </a:t>
            </a:r>
            <a:r>
              <a:rPr lang="en-US" altLang="ko-KR" sz="2100" b="1" dirty="0" smtClean="0"/>
              <a:t>            (1937. 11</a:t>
            </a:r>
            <a:r>
              <a:rPr lang="ko-KR" altLang="en-US" sz="2100" b="1" dirty="0" smtClean="0"/>
              <a:t>월호</a:t>
            </a:r>
            <a:r>
              <a:rPr lang="en-US" altLang="ko-KR" sz="2100" b="1" dirty="0" smtClean="0"/>
              <a:t>) -</a:t>
            </a:r>
          </a:p>
        </p:txBody>
      </p:sp>
      <p:sp>
        <p:nvSpPr>
          <p:cNvPr id="15" name="TextBox 14"/>
          <p:cNvSpPr txBox="1"/>
          <p:nvPr/>
        </p:nvSpPr>
        <p:spPr>
          <a:xfrm>
            <a:off x="6804248" y="5929535"/>
            <a:ext cx="936104" cy="307777"/>
          </a:xfrm>
          <a:prstGeom prst="rect">
            <a:avLst/>
          </a:prstGeom>
          <a:noFill/>
        </p:spPr>
        <p:txBody>
          <a:bodyPr wrap="square" rtlCol="0">
            <a:spAutoFit/>
          </a:bodyPr>
          <a:lstStyle/>
          <a:p>
            <a:r>
              <a:rPr lang="ko-KR" altLang="en-US" sz="1400" b="1" dirty="0" smtClean="0">
                <a:latin typeface="나눔고딕 ExtraBold"/>
                <a:ea typeface="나눔고딕 ExtraBold"/>
              </a:rPr>
              <a:t>▲유성기</a:t>
            </a:r>
            <a:endParaRPr lang="ko-KR" altLang="en-US" sz="1050" dirty="0"/>
          </a:p>
        </p:txBody>
      </p:sp>
      <p:pic>
        <p:nvPicPr>
          <p:cNvPr id="7" name="그림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1690044"/>
            <a:ext cx="3033604" cy="4187228"/>
          </a:xfrm>
          <a:prstGeom prst="rect">
            <a:avLst/>
          </a:prstGeom>
        </p:spPr>
      </p:pic>
    </p:spTree>
    <p:extLst>
      <p:ext uri="{BB962C8B-B14F-4D97-AF65-F5344CB8AC3E}">
        <p14:creationId xmlns:p14="http://schemas.microsoft.com/office/powerpoint/2010/main" val="330258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93" y="2519"/>
            <a:ext cx="9198289" cy="6852961"/>
          </a:xfrm>
          <a:prstGeom prst="rect">
            <a:avLst/>
          </a:prstGeom>
        </p:spPr>
      </p:pic>
      <p:sp>
        <p:nvSpPr>
          <p:cNvPr id="17" name="TextBox 16"/>
          <p:cNvSpPr txBox="1"/>
          <p:nvPr/>
        </p:nvSpPr>
        <p:spPr>
          <a:xfrm>
            <a:off x="899592" y="456927"/>
            <a:ext cx="805029" cy="307777"/>
          </a:xfrm>
          <a:prstGeom prst="rect">
            <a:avLst/>
          </a:prstGeom>
          <a:noFill/>
        </p:spPr>
        <p:txBody>
          <a:bodyPr wrap="none" rtlCol="0">
            <a:spAutoFit/>
          </a:bodyPr>
          <a:lstStyle/>
          <a:p>
            <a:r>
              <a:rPr lang="en-US" altLang="ko-KR" sz="1400" b="1" dirty="0" smtClean="0"/>
              <a:t>(283</a:t>
            </a:r>
            <a:r>
              <a:rPr lang="ko-KR" altLang="en-US" sz="1400" b="1" dirty="0" smtClean="0"/>
              <a:t>쪽</a:t>
            </a:r>
            <a:r>
              <a:rPr lang="en-US" altLang="ko-KR" sz="1400" b="1" dirty="0" smtClean="0"/>
              <a:t>)</a:t>
            </a:r>
            <a:endParaRPr lang="ko-KR" altLang="en-US" sz="1400" b="1" dirty="0"/>
          </a:p>
        </p:txBody>
      </p:sp>
      <p:sp>
        <p:nvSpPr>
          <p:cNvPr id="12" name="TextBox 11"/>
          <p:cNvSpPr txBox="1"/>
          <p:nvPr/>
        </p:nvSpPr>
        <p:spPr>
          <a:xfrm>
            <a:off x="683568" y="1562938"/>
            <a:ext cx="7776864" cy="3637919"/>
          </a:xfrm>
          <a:prstGeom prst="rect">
            <a:avLst/>
          </a:prstGeom>
          <a:noFill/>
        </p:spPr>
        <p:txBody>
          <a:bodyPr wrap="square" rtlCol="0">
            <a:spAutoFit/>
          </a:bodyPr>
          <a:lstStyle/>
          <a:p>
            <a:pPr fontAlgn="base">
              <a:lnSpc>
                <a:spcPct val="120000"/>
              </a:lnSpc>
            </a:pPr>
            <a:r>
              <a:rPr lang="en-US" altLang="ko-KR" sz="2400" b="1" dirty="0">
                <a:solidFill>
                  <a:srgbClr val="0070C0"/>
                </a:solidFill>
              </a:rPr>
              <a:t>1. </a:t>
            </a:r>
            <a:r>
              <a:rPr lang="ko-KR" altLang="en-US" sz="2400" b="1" dirty="0">
                <a:solidFill>
                  <a:srgbClr val="0070C0"/>
                </a:solidFill>
              </a:rPr>
              <a:t>대중문화의 형성</a:t>
            </a:r>
          </a:p>
          <a:p>
            <a:pPr fontAlgn="base">
              <a:lnSpc>
                <a:spcPct val="120000"/>
              </a:lnSpc>
            </a:pPr>
            <a:r>
              <a:rPr lang="ko-KR" altLang="en-US" sz="2400" b="1" dirty="0" smtClean="0"/>
              <a:t> ① </a:t>
            </a:r>
            <a:r>
              <a:rPr lang="en-US" altLang="ko-KR" sz="2400" b="1" dirty="0"/>
              <a:t>1920~1930</a:t>
            </a:r>
            <a:r>
              <a:rPr lang="ko-KR" altLang="en-US" sz="2400" b="1" dirty="0"/>
              <a:t>년대 서양 문화의 유입 </a:t>
            </a:r>
            <a:endParaRPr lang="en-US" altLang="ko-KR" sz="2400" b="1" dirty="0" smtClean="0"/>
          </a:p>
          <a:p>
            <a:pPr fontAlgn="base">
              <a:lnSpc>
                <a:spcPct val="120000"/>
              </a:lnSpc>
            </a:pPr>
            <a:r>
              <a:rPr lang="en-US" altLang="ko-KR" sz="2400" b="1" dirty="0"/>
              <a:t> </a:t>
            </a:r>
            <a:r>
              <a:rPr lang="en-US" altLang="ko-KR" sz="2400" b="1" dirty="0" smtClean="0"/>
              <a:t>   </a:t>
            </a:r>
            <a:r>
              <a:rPr lang="ko-KR" altLang="en-US" sz="2400" b="1" dirty="0" smtClean="0"/>
              <a:t>→ </a:t>
            </a:r>
            <a:r>
              <a:rPr lang="ko-KR" altLang="en-US" sz="2400" b="1" dirty="0"/>
              <a:t>새로운 대중문화 형성</a:t>
            </a:r>
          </a:p>
          <a:p>
            <a:pPr fontAlgn="base">
              <a:lnSpc>
                <a:spcPct val="120000"/>
              </a:lnSpc>
            </a:pPr>
            <a:r>
              <a:rPr lang="ko-KR" altLang="en-US" sz="2400" b="1" dirty="0" smtClean="0"/>
              <a:t> ② </a:t>
            </a:r>
            <a:r>
              <a:rPr lang="ko-KR" altLang="en-US" sz="2400" b="1" dirty="0"/>
              <a:t>신문</a:t>
            </a:r>
            <a:r>
              <a:rPr lang="en-US" altLang="ko-KR" sz="2400" b="1" dirty="0"/>
              <a:t>, </a:t>
            </a:r>
            <a:r>
              <a:rPr lang="ko-KR" altLang="en-US" sz="2400" b="1" dirty="0"/>
              <a:t>잡지</a:t>
            </a:r>
            <a:r>
              <a:rPr lang="en-US" altLang="ko-KR" sz="2400" b="1" dirty="0"/>
              <a:t>: </a:t>
            </a:r>
            <a:r>
              <a:rPr lang="ko-KR" altLang="en-US" sz="2400" b="1" dirty="0"/>
              <a:t>서양 문화의 보급 소개 </a:t>
            </a:r>
            <a:endParaRPr lang="en-US" altLang="ko-KR" sz="2400" b="1" dirty="0" smtClean="0"/>
          </a:p>
          <a:p>
            <a:pPr fontAlgn="base">
              <a:lnSpc>
                <a:spcPct val="120000"/>
              </a:lnSpc>
            </a:pPr>
            <a:r>
              <a:rPr lang="en-US" altLang="ko-KR" sz="2400" b="1" dirty="0"/>
              <a:t> </a:t>
            </a:r>
            <a:r>
              <a:rPr lang="en-US" altLang="ko-KR" sz="2400" b="1" dirty="0" smtClean="0"/>
              <a:t>   </a:t>
            </a:r>
            <a:r>
              <a:rPr lang="ko-KR" altLang="en-US" sz="2400" b="1" dirty="0" smtClean="0"/>
              <a:t>→ </a:t>
            </a:r>
            <a:r>
              <a:rPr lang="ko-KR" altLang="en-US" sz="2400" b="1" dirty="0"/>
              <a:t>대중문화의 확대</a:t>
            </a:r>
          </a:p>
          <a:p>
            <a:pPr fontAlgn="base">
              <a:lnSpc>
                <a:spcPct val="120000"/>
              </a:lnSpc>
            </a:pPr>
            <a:r>
              <a:rPr lang="ko-KR" altLang="en-US" sz="2400" b="1" dirty="0" smtClean="0"/>
              <a:t> ③ </a:t>
            </a:r>
            <a:r>
              <a:rPr lang="ko-KR" altLang="en-US" sz="2400" b="1" dirty="0"/>
              <a:t>영화</a:t>
            </a:r>
            <a:r>
              <a:rPr lang="en-US" altLang="ko-KR" sz="2400" b="1" dirty="0"/>
              <a:t>: </a:t>
            </a:r>
            <a:r>
              <a:rPr lang="ko-KR" altLang="en-US" sz="2400" b="1" dirty="0"/>
              <a:t>서양 문화의 수용 창구 역할</a:t>
            </a:r>
          </a:p>
          <a:p>
            <a:pPr fontAlgn="base">
              <a:lnSpc>
                <a:spcPct val="120000"/>
              </a:lnSpc>
            </a:pPr>
            <a:r>
              <a:rPr lang="en-US" altLang="ko-KR" sz="2400" b="1" dirty="0" smtClean="0"/>
              <a:t>  </a:t>
            </a:r>
            <a:r>
              <a:rPr lang="en-US" altLang="ko-KR" sz="2400" b="1" dirty="0" smtClean="0"/>
              <a:t> ※ </a:t>
            </a:r>
            <a:r>
              <a:rPr lang="ko-KR" altLang="en-US" sz="2400" b="1" dirty="0"/>
              <a:t>한국 영화의 발전</a:t>
            </a:r>
            <a:r>
              <a:rPr lang="en-US" altLang="ko-KR" sz="2400" b="1" dirty="0"/>
              <a:t>: </a:t>
            </a:r>
            <a:r>
              <a:rPr lang="ko-KR" altLang="en-US" sz="2400" b="1" dirty="0"/>
              <a:t>조선 </a:t>
            </a:r>
            <a:r>
              <a:rPr lang="ko-KR" altLang="en-US" sz="2400" b="1" dirty="0" err="1"/>
              <a:t>키네마</a:t>
            </a:r>
            <a:r>
              <a:rPr lang="en-US" altLang="ko-KR" sz="2400" b="1" dirty="0"/>
              <a:t>(</a:t>
            </a:r>
            <a:r>
              <a:rPr lang="ko-KR" altLang="en-US" sz="2400" b="1" dirty="0"/>
              <a:t>최초의 영화사</a:t>
            </a:r>
            <a:r>
              <a:rPr lang="en-US" altLang="ko-KR" sz="2400" b="1" dirty="0"/>
              <a:t>), </a:t>
            </a:r>
            <a:endParaRPr lang="en-US" altLang="ko-KR" sz="2400" b="1" dirty="0" smtClean="0"/>
          </a:p>
          <a:p>
            <a:pPr fontAlgn="base">
              <a:lnSpc>
                <a:spcPct val="120000"/>
              </a:lnSpc>
            </a:pPr>
            <a:r>
              <a:rPr lang="en-US" altLang="ko-KR" sz="2400" b="1" dirty="0"/>
              <a:t> </a:t>
            </a:r>
            <a:r>
              <a:rPr lang="en-US" altLang="ko-KR" sz="2400" b="1" dirty="0" smtClean="0"/>
              <a:t>   </a:t>
            </a:r>
            <a:r>
              <a:rPr lang="en-US" altLang="ko-KR" sz="2400" b="1" dirty="0" smtClean="0"/>
              <a:t> </a:t>
            </a:r>
            <a:r>
              <a:rPr lang="ko-KR" altLang="en-US" sz="2400" b="1" dirty="0" err="1" smtClean="0"/>
              <a:t>나운규</a:t>
            </a:r>
            <a:r>
              <a:rPr lang="en-US" altLang="ko-KR" sz="2400" b="1" dirty="0"/>
              <a:t>(</a:t>
            </a:r>
            <a:r>
              <a:rPr lang="ko-KR" altLang="en-US" sz="2400" b="1" dirty="0"/>
              <a:t>아리랑</a:t>
            </a:r>
            <a:r>
              <a:rPr lang="en-US" altLang="ko-KR" sz="2400" b="1" dirty="0"/>
              <a:t>, 1926)</a:t>
            </a:r>
            <a:endParaRPr lang="ko-KR" altLang="en-US" sz="2400" b="1" dirty="0"/>
          </a:p>
        </p:txBody>
      </p:sp>
      <p:grpSp>
        <p:nvGrpSpPr>
          <p:cNvPr id="29" name="그룹 28"/>
          <p:cNvGrpSpPr/>
          <p:nvPr/>
        </p:nvGrpSpPr>
        <p:grpSpPr>
          <a:xfrm>
            <a:off x="3131840" y="77723"/>
            <a:ext cx="5904656" cy="830997"/>
            <a:chOff x="3059832" y="131728"/>
            <a:chExt cx="5904656" cy="830997"/>
          </a:xfrm>
        </p:grpSpPr>
        <p:sp>
          <p:nvSpPr>
            <p:cNvPr id="30" name="TextBox 29"/>
            <p:cNvSpPr txBox="1"/>
            <p:nvPr/>
          </p:nvSpPr>
          <p:spPr>
            <a:xfrm>
              <a:off x="3059832" y="131728"/>
              <a:ext cx="5904656" cy="830997"/>
            </a:xfrm>
            <a:prstGeom prst="rect">
              <a:avLst/>
            </a:prstGeom>
            <a:noFill/>
          </p:spPr>
          <p:txBody>
            <a:bodyPr wrap="square" rtlCol="0">
              <a:spAutoFit/>
            </a:bodyPr>
            <a:lstStyle/>
            <a:p>
              <a:pPr algn="r"/>
              <a:r>
                <a:rPr lang="en-US" altLang="ko-KR" sz="2200" b="1" dirty="0" smtClean="0">
                  <a:solidFill>
                    <a:schemeClr val="accent2">
                      <a:lumMod val="75000"/>
                    </a:schemeClr>
                  </a:solidFill>
                </a:rPr>
                <a:t>4. </a:t>
              </a:r>
              <a:r>
                <a:rPr lang="ko-KR" altLang="en-US" sz="2200" b="1" dirty="0" smtClean="0">
                  <a:solidFill>
                    <a:schemeClr val="accent2">
                      <a:lumMod val="75000"/>
                    </a:schemeClr>
                  </a:solidFill>
                </a:rPr>
                <a:t>사회</a:t>
              </a:r>
              <a:r>
                <a:rPr lang="en-US" altLang="ko-KR" sz="2000" b="1" dirty="0">
                  <a:solidFill>
                    <a:schemeClr val="accent2">
                      <a:lumMod val="75000"/>
                    </a:schemeClr>
                  </a:solidFill>
                </a:rPr>
                <a:t> · </a:t>
              </a:r>
              <a:r>
                <a:rPr lang="ko-KR" altLang="en-US" sz="2200" b="1" dirty="0" smtClean="0">
                  <a:solidFill>
                    <a:schemeClr val="accent2">
                      <a:lumMod val="75000"/>
                    </a:schemeClr>
                  </a:solidFill>
                </a:rPr>
                <a:t>문화의 변화</a:t>
              </a:r>
              <a:endParaRPr lang="en-US" altLang="ko-KR" sz="2200" b="1" dirty="0" smtClean="0">
                <a:solidFill>
                  <a:schemeClr val="accent2">
                    <a:lumMod val="75000"/>
                  </a:schemeClr>
                </a:solidFill>
              </a:endParaRPr>
            </a:p>
            <a:p>
              <a:pPr algn="r"/>
              <a:r>
                <a:rPr lang="ko-KR" altLang="en-US" sz="2600" b="1" dirty="0" smtClean="0">
                  <a:solidFill>
                    <a:schemeClr val="tx2">
                      <a:lumMod val="75000"/>
                    </a:schemeClr>
                  </a:solidFill>
                </a:rPr>
                <a:t>대중문화의 유행과 문예 활동</a:t>
              </a:r>
              <a:endParaRPr lang="ko-KR" altLang="en-US" sz="2600" b="1" dirty="0">
                <a:solidFill>
                  <a:schemeClr val="tx2">
                    <a:lumMod val="75000"/>
                  </a:schemeClr>
                </a:solidFill>
              </a:endParaRPr>
            </a:p>
          </p:txBody>
        </p:sp>
        <p:sp>
          <p:nvSpPr>
            <p:cNvPr id="31" name="모서리가 둥근 직사각형 30"/>
            <p:cNvSpPr/>
            <p:nvPr/>
          </p:nvSpPr>
          <p:spPr bwMode="auto">
            <a:xfrm>
              <a:off x="4142804" y="548680"/>
              <a:ext cx="357188" cy="35718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r>
                <a:rPr lang="en-US" altLang="ko-KR" sz="1800" b="1" dirty="0" smtClean="0">
                  <a:latin typeface="+mj-lt"/>
                  <a:ea typeface="맑은 고딕" pitchFamily="50" charset="-127"/>
                </a:rPr>
                <a:t>3</a:t>
              </a:r>
              <a:endParaRPr lang="ko-KR" altLang="en-US" sz="1800" b="1" dirty="0">
                <a:latin typeface="+mj-lt"/>
                <a:ea typeface="맑은 고딕" pitchFamily="50" charset="-127"/>
              </a:endParaRPr>
            </a:p>
          </p:txBody>
        </p:sp>
      </p:grpSp>
    </p:spTree>
    <p:extLst>
      <p:ext uri="{BB962C8B-B14F-4D97-AF65-F5344CB8AC3E}">
        <p14:creationId xmlns:p14="http://schemas.microsoft.com/office/powerpoint/2010/main" val="1769102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93" y="2519"/>
            <a:ext cx="9198289" cy="6852961"/>
          </a:xfrm>
          <a:prstGeom prst="rect">
            <a:avLst/>
          </a:prstGeom>
        </p:spPr>
      </p:pic>
      <p:sp>
        <p:nvSpPr>
          <p:cNvPr id="17" name="TextBox 16"/>
          <p:cNvSpPr txBox="1"/>
          <p:nvPr/>
        </p:nvSpPr>
        <p:spPr>
          <a:xfrm>
            <a:off x="899592" y="456927"/>
            <a:ext cx="805029" cy="307777"/>
          </a:xfrm>
          <a:prstGeom prst="rect">
            <a:avLst/>
          </a:prstGeom>
          <a:noFill/>
        </p:spPr>
        <p:txBody>
          <a:bodyPr wrap="none" rtlCol="0">
            <a:spAutoFit/>
          </a:bodyPr>
          <a:lstStyle/>
          <a:p>
            <a:r>
              <a:rPr lang="en-US" altLang="ko-KR" sz="1400" b="1" dirty="0" smtClean="0"/>
              <a:t>(283</a:t>
            </a:r>
            <a:r>
              <a:rPr lang="ko-KR" altLang="en-US" sz="1400" b="1" dirty="0" smtClean="0"/>
              <a:t>쪽</a:t>
            </a:r>
            <a:r>
              <a:rPr lang="en-US" altLang="ko-KR" sz="1400" b="1" dirty="0" smtClean="0"/>
              <a:t>)</a:t>
            </a:r>
            <a:endParaRPr lang="ko-KR" altLang="en-US" sz="1400" b="1" dirty="0"/>
          </a:p>
        </p:txBody>
      </p:sp>
      <p:grpSp>
        <p:nvGrpSpPr>
          <p:cNvPr id="25" name="그룹 24"/>
          <p:cNvGrpSpPr/>
          <p:nvPr/>
        </p:nvGrpSpPr>
        <p:grpSpPr>
          <a:xfrm>
            <a:off x="3131840" y="77723"/>
            <a:ext cx="5904656" cy="830997"/>
            <a:chOff x="3059832" y="131728"/>
            <a:chExt cx="5904656" cy="830997"/>
          </a:xfrm>
        </p:grpSpPr>
        <p:sp>
          <p:nvSpPr>
            <p:cNvPr id="26" name="TextBox 25"/>
            <p:cNvSpPr txBox="1"/>
            <p:nvPr/>
          </p:nvSpPr>
          <p:spPr>
            <a:xfrm>
              <a:off x="3059832" y="131728"/>
              <a:ext cx="5904656" cy="830997"/>
            </a:xfrm>
            <a:prstGeom prst="rect">
              <a:avLst/>
            </a:prstGeom>
            <a:noFill/>
          </p:spPr>
          <p:txBody>
            <a:bodyPr wrap="square" rtlCol="0">
              <a:spAutoFit/>
            </a:bodyPr>
            <a:lstStyle/>
            <a:p>
              <a:pPr algn="r"/>
              <a:r>
                <a:rPr lang="en-US" altLang="ko-KR" sz="2200" b="1" dirty="0" smtClean="0">
                  <a:solidFill>
                    <a:schemeClr val="accent2">
                      <a:lumMod val="75000"/>
                    </a:schemeClr>
                  </a:solidFill>
                </a:rPr>
                <a:t>4. </a:t>
              </a:r>
              <a:r>
                <a:rPr lang="ko-KR" altLang="en-US" sz="2200" b="1" dirty="0" smtClean="0">
                  <a:solidFill>
                    <a:schemeClr val="accent2">
                      <a:lumMod val="75000"/>
                    </a:schemeClr>
                  </a:solidFill>
                </a:rPr>
                <a:t>사회</a:t>
              </a:r>
              <a:r>
                <a:rPr lang="en-US" altLang="ko-KR" sz="2000" b="1" dirty="0">
                  <a:solidFill>
                    <a:schemeClr val="accent2">
                      <a:lumMod val="75000"/>
                    </a:schemeClr>
                  </a:solidFill>
                </a:rPr>
                <a:t> · </a:t>
              </a:r>
              <a:r>
                <a:rPr lang="ko-KR" altLang="en-US" sz="2200" b="1" dirty="0" smtClean="0">
                  <a:solidFill>
                    <a:schemeClr val="accent2">
                      <a:lumMod val="75000"/>
                    </a:schemeClr>
                  </a:solidFill>
                </a:rPr>
                <a:t>문화의 변화</a:t>
              </a:r>
              <a:endParaRPr lang="en-US" altLang="ko-KR" sz="2200" b="1" dirty="0" smtClean="0">
                <a:solidFill>
                  <a:schemeClr val="accent2">
                    <a:lumMod val="75000"/>
                  </a:schemeClr>
                </a:solidFill>
              </a:endParaRPr>
            </a:p>
            <a:p>
              <a:pPr algn="r"/>
              <a:r>
                <a:rPr lang="ko-KR" altLang="en-US" sz="2600" b="1" dirty="0" smtClean="0">
                  <a:solidFill>
                    <a:schemeClr val="tx2">
                      <a:lumMod val="75000"/>
                    </a:schemeClr>
                  </a:solidFill>
                </a:rPr>
                <a:t>대중문화의 유행과 문예 활동</a:t>
              </a:r>
              <a:endParaRPr lang="ko-KR" altLang="en-US" sz="2600" b="1" dirty="0">
                <a:solidFill>
                  <a:schemeClr val="tx2">
                    <a:lumMod val="75000"/>
                  </a:schemeClr>
                </a:solidFill>
              </a:endParaRPr>
            </a:p>
          </p:txBody>
        </p:sp>
        <p:sp>
          <p:nvSpPr>
            <p:cNvPr id="27" name="모서리가 둥근 직사각형 26"/>
            <p:cNvSpPr/>
            <p:nvPr/>
          </p:nvSpPr>
          <p:spPr bwMode="auto">
            <a:xfrm>
              <a:off x="4142804" y="548680"/>
              <a:ext cx="357188" cy="35718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r>
                <a:rPr lang="en-US" altLang="ko-KR" sz="1800" b="1" dirty="0" smtClean="0">
                  <a:latin typeface="+mj-lt"/>
                  <a:ea typeface="맑은 고딕" pitchFamily="50" charset="-127"/>
                </a:rPr>
                <a:t>3</a:t>
              </a:r>
              <a:endParaRPr lang="ko-KR" altLang="en-US" sz="1800" b="1" dirty="0">
                <a:latin typeface="+mj-lt"/>
                <a:ea typeface="맑은 고딕" pitchFamily="50" charset="-127"/>
              </a:endParaRPr>
            </a:p>
          </p:txBody>
        </p:sp>
      </p:grpSp>
      <p:pic>
        <p:nvPicPr>
          <p:cNvPr id="5" name="그림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8553"/>
            <a:ext cx="9144000" cy="2580894"/>
          </a:xfrm>
          <a:prstGeom prst="rect">
            <a:avLst/>
          </a:prstGeom>
        </p:spPr>
      </p:pic>
    </p:spTree>
    <p:extLst>
      <p:ext uri="{BB962C8B-B14F-4D97-AF65-F5344CB8AC3E}">
        <p14:creationId xmlns:p14="http://schemas.microsoft.com/office/powerpoint/2010/main" val="3176856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93" y="2519"/>
            <a:ext cx="9198289" cy="6852961"/>
          </a:xfrm>
          <a:prstGeom prst="rect">
            <a:avLst/>
          </a:prstGeom>
        </p:spPr>
      </p:pic>
      <p:sp>
        <p:nvSpPr>
          <p:cNvPr id="17" name="TextBox 16"/>
          <p:cNvSpPr txBox="1"/>
          <p:nvPr/>
        </p:nvSpPr>
        <p:spPr>
          <a:xfrm>
            <a:off x="899592" y="456927"/>
            <a:ext cx="805029" cy="307777"/>
          </a:xfrm>
          <a:prstGeom prst="rect">
            <a:avLst/>
          </a:prstGeom>
          <a:noFill/>
        </p:spPr>
        <p:txBody>
          <a:bodyPr wrap="none" rtlCol="0">
            <a:spAutoFit/>
          </a:bodyPr>
          <a:lstStyle/>
          <a:p>
            <a:r>
              <a:rPr lang="en-US" altLang="ko-KR" sz="1400" b="1" dirty="0" smtClean="0"/>
              <a:t>(284</a:t>
            </a:r>
            <a:r>
              <a:rPr lang="ko-KR" altLang="en-US" sz="1400" b="1" dirty="0" smtClean="0"/>
              <a:t>쪽</a:t>
            </a:r>
            <a:r>
              <a:rPr lang="en-US" altLang="ko-KR" sz="1400" b="1" dirty="0" smtClean="0"/>
              <a:t>)</a:t>
            </a:r>
            <a:endParaRPr lang="ko-KR" altLang="en-US" sz="1400" b="1" dirty="0"/>
          </a:p>
        </p:txBody>
      </p:sp>
      <p:sp>
        <p:nvSpPr>
          <p:cNvPr id="12" name="TextBox 11"/>
          <p:cNvSpPr txBox="1"/>
          <p:nvPr/>
        </p:nvSpPr>
        <p:spPr>
          <a:xfrm>
            <a:off x="467544" y="1484784"/>
            <a:ext cx="8352928" cy="4524315"/>
          </a:xfrm>
          <a:prstGeom prst="rect">
            <a:avLst/>
          </a:prstGeom>
          <a:noFill/>
        </p:spPr>
        <p:txBody>
          <a:bodyPr wrap="square" rtlCol="0">
            <a:spAutoFit/>
          </a:bodyPr>
          <a:lstStyle/>
          <a:p>
            <a:pPr fontAlgn="base">
              <a:lnSpc>
                <a:spcPct val="120000"/>
              </a:lnSpc>
            </a:pPr>
            <a:r>
              <a:rPr lang="en-US" altLang="ko-KR" sz="2400" b="1" dirty="0">
                <a:solidFill>
                  <a:srgbClr val="0070C0"/>
                </a:solidFill>
              </a:rPr>
              <a:t>2. </a:t>
            </a:r>
            <a:r>
              <a:rPr lang="ko-KR" altLang="en-US" sz="2400" b="1" dirty="0">
                <a:solidFill>
                  <a:srgbClr val="0070C0"/>
                </a:solidFill>
              </a:rPr>
              <a:t>대중문화의 유행</a:t>
            </a:r>
          </a:p>
          <a:p>
            <a:pPr fontAlgn="base">
              <a:lnSpc>
                <a:spcPct val="120000"/>
              </a:lnSpc>
            </a:pPr>
            <a:r>
              <a:rPr lang="ko-KR" altLang="en-US" sz="2400" b="1" dirty="0" smtClean="0"/>
              <a:t> ① </a:t>
            </a:r>
            <a:r>
              <a:rPr lang="ko-KR" altLang="en-US" sz="2400" b="1" dirty="0"/>
              <a:t>특징</a:t>
            </a:r>
            <a:r>
              <a:rPr lang="en-US" altLang="ko-KR" sz="2400" b="1" dirty="0"/>
              <a:t>: </a:t>
            </a:r>
            <a:r>
              <a:rPr lang="ko-KR" altLang="en-US" sz="2400" b="1" dirty="0"/>
              <a:t>자본주의적 소비 문화</a:t>
            </a:r>
            <a:r>
              <a:rPr lang="en-US" altLang="ko-KR" sz="2400" b="1" dirty="0"/>
              <a:t>, </a:t>
            </a:r>
            <a:r>
              <a:rPr lang="ko-KR" altLang="en-US" sz="2400" b="1" dirty="0"/>
              <a:t>주로 서울을 중심으로 </a:t>
            </a:r>
            <a:r>
              <a:rPr lang="ko-KR" altLang="en-US" sz="2400" b="1" dirty="0" smtClean="0"/>
              <a:t>형성</a:t>
            </a:r>
            <a:endParaRPr lang="ko-KR" altLang="en-US" sz="2400" b="1" dirty="0"/>
          </a:p>
          <a:p>
            <a:pPr fontAlgn="base">
              <a:lnSpc>
                <a:spcPct val="120000"/>
              </a:lnSpc>
            </a:pPr>
            <a:r>
              <a:rPr lang="ko-KR" altLang="en-US" sz="2400" b="1" dirty="0" smtClean="0"/>
              <a:t> ② </a:t>
            </a:r>
            <a:r>
              <a:rPr lang="ko-KR" altLang="en-US" sz="2400" b="1" dirty="0"/>
              <a:t>신문</a:t>
            </a:r>
            <a:r>
              <a:rPr lang="en-US" altLang="ko-KR" sz="2400" b="1" dirty="0"/>
              <a:t>, </a:t>
            </a:r>
            <a:r>
              <a:rPr lang="ko-KR" altLang="en-US" sz="2400" b="1" dirty="0"/>
              <a:t>잡지</a:t>
            </a:r>
            <a:r>
              <a:rPr lang="en-US" altLang="ko-KR" sz="2400" b="1" dirty="0"/>
              <a:t>, </a:t>
            </a:r>
            <a:r>
              <a:rPr lang="ko-KR" altLang="en-US" sz="2400" b="1" dirty="0"/>
              <a:t>영화</a:t>
            </a:r>
            <a:r>
              <a:rPr lang="en-US" altLang="ko-KR" sz="2400" b="1" dirty="0"/>
              <a:t>, </a:t>
            </a:r>
            <a:r>
              <a:rPr lang="ko-KR" altLang="en-US" sz="2400" b="1" dirty="0"/>
              <a:t>유성기 보급 확대 → 패션</a:t>
            </a:r>
            <a:r>
              <a:rPr lang="en-US" altLang="ko-KR" sz="2400" b="1" dirty="0"/>
              <a:t>, </a:t>
            </a:r>
            <a:r>
              <a:rPr lang="ko-KR" altLang="en-US" sz="2400" b="1" dirty="0"/>
              <a:t>가요 유행</a:t>
            </a:r>
          </a:p>
          <a:p>
            <a:pPr fontAlgn="base">
              <a:lnSpc>
                <a:spcPct val="120000"/>
              </a:lnSpc>
            </a:pPr>
            <a:r>
              <a:rPr lang="ko-KR" altLang="en-US" sz="2400" b="1" dirty="0" smtClean="0"/>
              <a:t> ③ </a:t>
            </a:r>
            <a:r>
              <a:rPr lang="ko-KR" altLang="en-US" sz="2400" b="1" dirty="0"/>
              <a:t>스포츠의 보급 </a:t>
            </a:r>
            <a:r>
              <a:rPr lang="ko-KR" altLang="en-US" sz="2400" b="1" dirty="0" smtClean="0"/>
              <a:t>확대</a:t>
            </a:r>
            <a:endParaRPr lang="en-US" altLang="ko-KR" sz="2400" b="1" dirty="0" smtClean="0"/>
          </a:p>
          <a:p>
            <a:pPr fontAlgn="base">
              <a:lnSpc>
                <a:spcPct val="120000"/>
              </a:lnSpc>
            </a:pPr>
            <a:endParaRPr lang="ko-KR" altLang="en-US" sz="2400" b="1" dirty="0"/>
          </a:p>
          <a:p>
            <a:pPr fontAlgn="base">
              <a:lnSpc>
                <a:spcPct val="120000"/>
              </a:lnSpc>
            </a:pPr>
            <a:r>
              <a:rPr lang="en-US" altLang="ko-KR" sz="2400" b="1" dirty="0">
                <a:solidFill>
                  <a:srgbClr val="0070C0"/>
                </a:solidFill>
              </a:rPr>
              <a:t>3. </a:t>
            </a:r>
            <a:r>
              <a:rPr lang="ko-KR" altLang="en-US" sz="2400" b="1" dirty="0">
                <a:solidFill>
                  <a:srgbClr val="0070C0"/>
                </a:solidFill>
              </a:rPr>
              <a:t>근대 문학의 여러 경향</a:t>
            </a:r>
          </a:p>
          <a:p>
            <a:pPr fontAlgn="base">
              <a:lnSpc>
                <a:spcPct val="120000"/>
              </a:lnSpc>
            </a:pPr>
            <a:r>
              <a:rPr lang="ko-KR" altLang="en-US" sz="2400" b="1" dirty="0" smtClean="0"/>
              <a:t> ① </a:t>
            </a:r>
            <a:r>
              <a:rPr lang="ko-KR" altLang="en-US" sz="2400" b="1" dirty="0"/>
              <a:t>변화</a:t>
            </a:r>
            <a:r>
              <a:rPr lang="en-US" altLang="ko-KR" sz="2400" b="1" dirty="0"/>
              <a:t>: 1910</a:t>
            </a:r>
            <a:r>
              <a:rPr lang="ko-KR" altLang="en-US" sz="2400" b="1" dirty="0"/>
              <a:t>년대 계몽적 성격 → </a:t>
            </a:r>
            <a:r>
              <a:rPr lang="en-US" altLang="ko-KR" sz="2400" b="1" dirty="0"/>
              <a:t>1920</a:t>
            </a:r>
            <a:r>
              <a:rPr lang="ko-KR" altLang="en-US" sz="2400" b="1" dirty="0"/>
              <a:t>년대 사실주의</a:t>
            </a:r>
            <a:r>
              <a:rPr lang="en-US" altLang="ko-KR" sz="2400" b="1" dirty="0"/>
              <a:t>, </a:t>
            </a:r>
            <a:endParaRPr lang="en-US" altLang="ko-KR" sz="2400" b="1" dirty="0" smtClean="0"/>
          </a:p>
          <a:p>
            <a:pPr fontAlgn="base">
              <a:lnSpc>
                <a:spcPct val="120000"/>
              </a:lnSpc>
            </a:pPr>
            <a:r>
              <a:rPr lang="en-US" altLang="ko-KR" sz="2400" b="1" dirty="0"/>
              <a:t> </a:t>
            </a:r>
            <a:r>
              <a:rPr lang="en-US" altLang="ko-KR" sz="2400" b="1" dirty="0" smtClean="0"/>
              <a:t>   </a:t>
            </a:r>
            <a:r>
              <a:rPr lang="ko-KR" altLang="en-US" sz="2400" b="1" dirty="0" smtClean="0"/>
              <a:t>퇴폐적 </a:t>
            </a:r>
            <a:r>
              <a:rPr lang="ko-KR" altLang="en-US" sz="2400" b="1" dirty="0"/>
              <a:t>낭만주의 → </a:t>
            </a:r>
            <a:r>
              <a:rPr lang="en-US" altLang="ko-KR" sz="2400" b="1" dirty="0"/>
              <a:t>1930</a:t>
            </a:r>
            <a:r>
              <a:rPr lang="ko-KR" altLang="en-US" sz="2400" b="1" dirty="0"/>
              <a:t>년대 이후 순수 </a:t>
            </a:r>
            <a:r>
              <a:rPr lang="ko-KR" altLang="en-US" sz="2400" b="1" dirty="0" smtClean="0"/>
              <a:t>문학</a:t>
            </a:r>
            <a:endParaRPr lang="en-US" altLang="ko-KR" sz="2400" b="1" dirty="0" smtClean="0"/>
          </a:p>
          <a:p>
            <a:pPr fontAlgn="base">
              <a:lnSpc>
                <a:spcPct val="120000"/>
              </a:lnSpc>
            </a:pPr>
            <a:r>
              <a:rPr lang="en-US" altLang="ko-KR" sz="2400" b="1" dirty="0"/>
              <a:t> </a:t>
            </a:r>
            <a:r>
              <a:rPr lang="en-US" altLang="ko-KR" sz="2400" b="1" dirty="0" smtClean="0"/>
              <a:t>   (</a:t>
            </a:r>
            <a:r>
              <a:rPr lang="ko-KR" altLang="en-US" sz="2400" b="1" dirty="0" smtClean="0"/>
              <a:t>예술 </a:t>
            </a:r>
            <a:r>
              <a:rPr lang="ko-KR" altLang="en-US" sz="2400" b="1" dirty="0"/>
              <a:t>지상주의</a:t>
            </a:r>
            <a:r>
              <a:rPr lang="en-US" altLang="ko-KR" sz="2400" b="1" dirty="0"/>
              <a:t>)</a:t>
            </a:r>
            <a:endParaRPr lang="ko-KR" altLang="en-US" sz="2400" b="1" dirty="0"/>
          </a:p>
          <a:p>
            <a:pPr fontAlgn="base">
              <a:lnSpc>
                <a:spcPct val="120000"/>
              </a:lnSpc>
            </a:pPr>
            <a:r>
              <a:rPr lang="ko-KR" altLang="en-US" sz="2400" b="1" dirty="0" smtClean="0"/>
              <a:t> ② </a:t>
            </a:r>
            <a:r>
              <a:rPr lang="ko-KR" altLang="en-US" sz="2400" b="1" dirty="0"/>
              <a:t>저항 문학</a:t>
            </a:r>
            <a:r>
              <a:rPr lang="en-US" altLang="ko-KR" sz="2400" b="1" dirty="0"/>
              <a:t>: </a:t>
            </a:r>
            <a:r>
              <a:rPr lang="ko-KR" altLang="en-US" sz="2400" b="1" dirty="0"/>
              <a:t>한용운</a:t>
            </a:r>
            <a:r>
              <a:rPr lang="en-US" altLang="ko-KR" sz="2400" b="1" dirty="0"/>
              <a:t>, </a:t>
            </a:r>
            <a:r>
              <a:rPr lang="ko-KR" altLang="en-US" sz="2400" b="1" dirty="0"/>
              <a:t>이상화</a:t>
            </a:r>
            <a:r>
              <a:rPr lang="en-US" altLang="ko-KR" sz="2400" b="1" dirty="0"/>
              <a:t>, </a:t>
            </a:r>
            <a:r>
              <a:rPr lang="ko-KR" altLang="en-US" sz="2400" b="1" dirty="0"/>
              <a:t>심훈</a:t>
            </a:r>
            <a:r>
              <a:rPr lang="en-US" altLang="ko-KR" sz="2400" b="1" dirty="0"/>
              <a:t>, </a:t>
            </a:r>
            <a:r>
              <a:rPr lang="ko-KR" altLang="en-US" sz="2400" b="1" dirty="0"/>
              <a:t>이육사</a:t>
            </a:r>
            <a:r>
              <a:rPr lang="en-US" altLang="ko-KR" sz="2400" b="1" dirty="0"/>
              <a:t>, </a:t>
            </a:r>
            <a:r>
              <a:rPr lang="ko-KR" altLang="en-US" sz="2400" b="1" dirty="0"/>
              <a:t>윤동주</a:t>
            </a:r>
          </a:p>
        </p:txBody>
      </p:sp>
      <p:grpSp>
        <p:nvGrpSpPr>
          <p:cNvPr id="26" name="그룹 25"/>
          <p:cNvGrpSpPr/>
          <p:nvPr/>
        </p:nvGrpSpPr>
        <p:grpSpPr>
          <a:xfrm>
            <a:off x="3131840" y="77723"/>
            <a:ext cx="5904656" cy="830997"/>
            <a:chOff x="3059832" y="131728"/>
            <a:chExt cx="5904656" cy="830997"/>
          </a:xfrm>
        </p:grpSpPr>
        <p:sp>
          <p:nvSpPr>
            <p:cNvPr id="27" name="TextBox 26"/>
            <p:cNvSpPr txBox="1"/>
            <p:nvPr/>
          </p:nvSpPr>
          <p:spPr>
            <a:xfrm>
              <a:off x="3059832" y="131728"/>
              <a:ext cx="5904656" cy="830997"/>
            </a:xfrm>
            <a:prstGeom prst="rect">
              <a:avLst/>
            </a:prstGeom>
            <a:noFill/>
          </p:spPr>
          <p:txBody>
            <a:bodyPr wrap="square" rtlCol="0">
              <a:spAutoFit/>
            </a:bodyPr>
            <a:lstStyle/>
            <a:p>
              <a:pPr algn="r"/>
              <a:r>
                <a:rPr lang="en-US" altLang="ko-KR" sz="2200" b="1" dirty="0" smtClean="0">
                  <a:solidFill>
                    <a:schemeClr val="accent2">
                      <a:lumMod val="75000"/>
                    </a:schemeClr>
                  </a:solidFill>
                </a:rPr>
                <a:t>4. </a:t>
              </a:r>
              <a:r>
                <a:rPr lang="ko-KR" altLang="en-US" sz="2200" b="1" dirty="0" smtClean="0">
                  <a:solidFill>
                    <a:schemeClr val="accent2">
                      <a:lumMod val="75000"/>
                    </a:schemeClr>
                  </a:solidFill>
                </a:rPr>
                <a:t>사회</a:t>
              </a:r>
              <a:r>
                <a:rPr lang="en-US" altLang="ko-KR" sz="2000" b="1" dirty="0">
                  <a:solidFill>
                    <a:schemeClr val="accent2">
                      <a:lumMod val="75000"/>
                    </a:schemeClr>
                  </a:solidFill>
                </a:rPr>
                <a:t> · </a:t>
              </a:r>
              <a:r>
                <a:rPr lang="ko-KR" altLang="en-US" sz="2200" b="1" dirty="0" smtClean="0">
                  <a:solidFill>
                    <a:schemeClr val="accent2">
                      <a:lumMod val="75000"/>
                    </a:schemeClr>
                  </a:solidFill>
                </a:rPr>
                <a:t>문화의 변화</a:t>
              </a:r>
              <a:endParaRPr lang="en-US" altLang="ko-KR" sz="2200" b="1" dirty="0" smtClean="0">
                <a:solidFill>
                  <a:schemeClr val="accent2">
                    <a:lumMod val="75000"/>
                  </a:schemeClr>
                </a:solidFill>
              </a:endParaRPr>
            </a:p>
            <a:p>
              <a:pPr algn="r"/>
              <a:r>
                <a:rPr lang="ko-KR" altLang="en-US" sz="2600" b="1" dirty="0" smtClean="0">
                  <a:solidFill>
                    <a:schemeClr val="tx2">
                      <a:lumMod val="75000"/>
                    </a:schemeClr>
                  </a:solidFill>
                </a:rPr>
                <a:t>대중문화의 유행과 문예 활동</a:t>
              </a:r>
              <a:endParaRPr lang="ko-KR" altLang="en-US" sz="2600" b="1" dirty="0">
                <a:solidFill>
                  <a:schemeClr val="tx2">
                    <a:lumMod val="75000"/>
                  </a:schemeClr>
                </a:solidFill>
              </a:endParaRPr>
            </a:p>
          </p:txBody>
        </p:sp>
        <p:sp>
          <p:nvSpPr>
            <p:cNvPr id="28" name="모서리가 둥근 직사각형 27"/>
            <p:cNvSpPr/>
            <p:nvPr/>
          </p:nvSpPr>
          <p:spPr bwMode="auto">
            <a:xfrm>
              <a:off x="4142804" y="548680"/>
              <a:ext cx="357188" cy="35718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r>
                <a:rPr lang="en-US" altLang="ko-KR" sz="1800" b="1" dirty="0" smtClean="0">
                  <a:latin typeface="+mj-lt"/>
                  <a:ea typeface="맑은 고딕" pitchFamily="50" charset="-127"/>
                </a:rPr>
                <a:t>3</a:t>
              </a:r>
              <a:endParaRPr lang="ko-KR" altLang="en-US" sz="1800" b="1" dirty="0">
                <a:latin typeface="+mj-lt"/>
                <a:ea typeface="맑은 고딕" pitchFamily="50" charset="-127"/>
              </a:endParaRPr>
            </a:p>
          </p:txBody>
        </p:sp>
      </p:grpSp>
    </p:spTree>
    <p:extLst>
      <p:ext uri="{BB962C8B-B14F-4D97-AF65-F5344CB8AC3E}">
        <p14:creationId xmlns:p14="http://schemas.microsoft.com/office/powerpoint/2010/main" val="930992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93" y="2519"/>
            <a:ext cx="9198289" cy="6852961"/>
          </a:xfrm>
          <a:prstGeom prst="rect">
            <a:avLst/>
          </a:prstGeom>
        </p:spPr>
      </p:pic>
      <p:sp>
        <p:nvSpPr>
          <p:cNvPr id="17" name="TextBox 16"/>
          <p:cNvSpPr txBox="1"/>
          <p:nvPr/>
        </p:nvSpPr>
        <p:spPr>
          <a:xfrm>
            <a:off x="899592" y="456927"/>
            <a:ext cx="805029" cy="307777"/>
          </a:xfrm>
          <a:prstGeom prst="rect">
            <a:avLst/>
          </a:prstGeom>
          <a:noFill/>
        </p:spPr>
        <p:txBody>
          <a:bodyPr wrap="none" rtlCol="0">
            <a:spAutoFit/>
          </a:bodyPr>
          <a:lstStyle/>
          <a:p>
            <a:r>
              <a:rPr lang="en-US" altLang="ko-KR" sz="1400" b="1" dirty="0" smtClean="0"/>
              <a:t>(285</a:t>
            </a:r>
            <a:r>
              <a:rPr lang="ko-KR" altLang="en-US" sz="1400" b="1" dirty="0" smtClean="0"/>
              <a:t>쪽</a:t>
            </a:r>
            <a:r>
              <a:rPr lang="en-US" altLang="ko-KR" sz="1400" b="1" dirty="0" smtClean="0"/>
              <a:t>)</a:t>
            </a:r>
            <a:endParaRPr lang="ko-KR" altLang="en-US" sz="1400" b="1" dirty="0"/>
          </a:p>
        </p:txBody>
      </p:sp>
      <p:sp>
        <p:nvSpPr>
          <p:cNvPr id="12" name="TextBox 11"/>
          <p:cNvSpPr txBox="1"/>
          <p:nvPr/>
        </p:nvSpPr>
        <p:spPr>
          <a:xfrm>
            <a:off x="467544" y="1540638"/>
            <a:ext cx="8352928" cy="4480650"/>
          </a:xfrm>
          <a:prstGeom prst="rect">
            <a:avLst/>
          </a:prstGeom>
          <a:noFill/>
        </p:spPr>
        <p:txBody>
          <a:bodyPr wrap="square" rtlCol="0">
            <a:spAutoFit/>
          </a:bodyPr>
          <a:lstStyle/>
          <a:p>
            <a:pPr fontAlgn="base">
              <a:lnSpc>
                <a:spcPct val="120000"/>
              </a:lnSpc>
            </a:pPr>
            <a:r>
              <a:rPr lang="en-US" altLang="ko-KR" sz="2400" b="1" dirty="0">
                <a:solidFill>
                  <a:srgbClr val="0070C0"/>
                </a:solidFill>
              </a:rPr>
              <a:t>4. </a:t>
            </a:r>
            <a:r>
              <a:rPr lang="ko-KR" altLang="en-US" sz="2400" b="1" dirty="0">
                <a:solidFill>
                  <a:srgbClr val="0070C0"/>
                </a:solidFill>
              </a:rPr>
              <a:t>음악</a:t>
            </a:r>
            <a:r>
              <a:rPr lang="en-US" altLang="ko-KR" sz="2400" b="1" dirty="0">
                <a:solidFill>
                  <a:srgbClr val="0070C0"/>
                </a:solidFill>
              </a:rPr>
              <a:t>, </a:t>
            </a:r>
            <a:r>
              <a:rPr lang="ko-KR" altLang="en-US" sz="2400" b="1" dirty="0">
                <a:solidFill>
                  <a:srgbClr val="0070C0"/>
                </a:solidFill>
              </a:rPr>
              <a:t>미술</a:t>
            </a:r>
            <a:r>
              <a:rPr lang="en-US" altLang="ko-KR" sz="2400" b="1" dirty="0">
                <a:solidFill>
                  <a:srgbClr val="0070C0"/>
                </a:solidFill>
              </a:rPr>
              <a:t>, </a:t>
            </a:r>
            <a:r>
              <a:rPr lang="ko-KR" altLang="en-US" sz="2400" b="1" dirty="0">
                <a:solidFill>
                  <a:srgbClr val="0070C0"/>
                </a:solidFill>
              </a:rPr>
              <a:t>연극 분야</a:t>
            </a:r>
          </a:p>
          <a:p>
            <a:pPr fontAlgn="base">
              <a:lnSpc>
                <a:spcPct val="120000"/>
              </a:lnSpc>
            </a:pPr>
            <a:r>
              <a:rPr lang="ko-KR" altLang="en-US" sz="2400" b="1" dirty="0" smtClean="0"/>
              <a:t> ① </a:t>
            </a:r>
            <a:r>
              <a:rPr lang="ko-KR" altLang="en-US" sz="2400" b="1" dirty="0"/>
              <a:t>음악</a:t>
            </a:r>
            <a:r>
              <a:rPr lang="en-US" altLang="ko-KR" sz="2400" b="1" dirty="0"/>
              <a:t>: </a:t>
            </a:r>
            <a:r>
              <a:rPr lang="ko-KR" altLang="en-US" sz="2400" b="1" dirty="0"/>
              <a:t>전통적 민요</a:t>
            </a:r>
            <a:r>
              <a:rPr lang="en-US" altLang="ko-KR" sz="2400" b="1" dirty="0"/>
              <a:t>, </a:t>
            </a:r>
            <a:r>
              <a:rPr lang="ko-KR" altLang="en-US" sz="2400" b="1" dirty="0"/>
              <a:t>창가 </a:t>
            </a:r>
            <a:r>
              <a:rPr lang="en-US" altLang="ko-KR" sz="2400" b="1" dirty="0"/>
              <a:t>+ </a:t>
            </a:r>
            <a:r>
              <a:rPr lang="ko-KR" altLang="en-US" sz="2400" b="1" dirty="0"/>
              <a:t>서양 </a:t>
            </a:r>
            <a:r>
              <a:rPr lang="ko-KR" altLang="en-US" sz="2400" b="1" dirty="0" smtClean="0"/>
              <a:t>음악</a:t>
            </a:r>
            <a:r>
              <a:rPr lang="en-US" altLang="ko-KR" sz="2400" b="1" dirty="0" smtClean="0"/>
              <a:t>(</a:t>
            </a:r>
            <a:r>
              <a:rPr lang="ko-KR" altLang="en-US" sz="2400" b="1" dirty="0"/>
              <a:t>홍난파</a:t>
            </a:r>
            <a:r>
              <a:rPr lang="en-US" altLang="ko-KR" sz="2400" b="1" dirty="0"/>
              <a:t>, </a:t>
            </a:r>
            <a:r>
              <a:rPr lang="ko-KR" altLang="en-US" sz="2400" b="1" dirty="0" err="1"/>
              <a:t>윤극영</a:t>
            </a:r>
            <a:r>
              <a:rPr lang="en-US" altLang="ko-KR" sz="2400" b="1" dirty="0"/>
              <a:t>, </a:t>
            </a:r>
            <a:endParaRPr lang="en-US" altLang="ko-KR" sz="2400" b="1" dirty="0" smtClean="0"/>
          </a:p>
          <a:p>
            <a:pPr fontAlgn="base">
              <a:lnSpc>
                <a:spcPct val="120000"/>
              </a:lnSpc>
            </a:pPr>
            <a:r>
              <a:rPr lang="en-US" altLang="ko-KR" sz="2400" b="1" dirty="0"/>
              <a:t> </a:t>
            </a:r>
            <a:r>
              <a:rPr lang="en-US" altLang="ko-KR" sz="2400" b="1" dirty="0" smtClean="0"/>
              <a:t>   </a:t>
            </a:r>
            <a:r>
              <a:rPr lang="ko-KR" altLang="en-US" sz="2400" b="1" dirty="0" smtClean="0"/>
              <a:t>안익태</a:t>
            </a:r>
            <a:r>
              <a:rPr lang="en-US" altLang="ko-KR" sz="2400" b="1" dirty="0"/>
              <a:t>)</a:t>
            </a:r>
            <a:endParaRPr lang="ko-KR" altLang="en-US" sz="2400" b="1" dirty="0"/>
          </a:p>
          <a:p>
            <a:pPr fontAlgn="base">
              <a:lnSpc>
                <a:spcPct val="120000"/>
              </a:lnSpc>
            </a:pPr>
            <a:r>
              <a:rPr lang="ko-KR" altLang="en-US" sz="2400" b="1" dirty="0" smtClean="0"/>
              <a:t> ② </a:t>
            </a:r>
            <a:r>
              <a:rPr lang="ko-KR" altLang="en-US" sz="2400" b="1" dirty="0"/>
              <a:t>미술</a:t>
            </a:r>
            <a:r>
              <a:rPr lang="en-US" altLang="ko-KR" sz="2400" b="1" dirty="0"/>
              <a:t>: </a:t>
            </a:r>
            <a:r>
              <a:rPr lang="ko-KR" altLang="en-US" sz="2400" b="1" dirty="0"/>
              <a:t>한국화</a:t>
            </a:r>
            <a:r>
              <a:rPr lang="en-US" altLang="ko-KR" sz="2400" b="1" dirty="0"/>
              <a:t>(</a:t>
            </a:r>
            <a:r>
              <a:rPr lang="ko-KR" altLang="en-US" sz="2400" b="1" dirty="0"/>
              <a:t>안중식</a:t>
            </a:r>
            <a:r>
              <a:rPr lang="en-US" altLang="ko-KR" sz="2400" b="1" dirty="0"/>
              <a:t>) + </a:t>
            </a:r>
            <a:r>
              <a:rPr lang="ko-KR" altLang="en-US" sz="2400" b="1" dirty="0"/>
              <a:t>서양화</a:t>
            </a:r>
            <a:r>
              <a:rPr lang="en-US" altLang="ko-KR" sz="2400" b="1" dirty="0"/>
              <a:t>(</a:t>
            </a:r>
            <a:r>
              <a:rPr lang="ko-KR" altLang="en-US" sz="2400" b="1" dirty="0"/>
              <a:t>고희동</a:t>
            </a:r>
            <a:r>
              <a:rPr lang="en-US" altLang="ko-KR" sz="2400" b="1" dirty="0"/>
              <a:t>, </a:t>
            </a:r>
            <a:r>
              <a:rPr lang="ko-KR" altLang="en-US" sz="2400" b="1" dirty="0"/>
              <a:t>김관호</a:t>
            </a:r>
            <a:r>
              <a:rPr lang="en-US" altLang="ko-KR" sz="2400" b="1" dirty="0"/>
              <a:t>, </a:t>
            </a:r>
            <a:r>
              <a:rPr lang="ko-KR" altLang="en-US" sz="2400" b="1" dirty="0"/>
              <a:t>이중섭</a:t>
            </a:r>
            <a:r>
              <a:rPr lang="en-US" altLang="ko-KR" sz="2400" b="1" dirty="0"/>
              <a:t>)</a:t>
            </a:r>
            <a:endParaRPr lang="ko-KR" altLang="en-US" sz="2400" b="1" dirty="0"/>
          </a:p>
          <a:p>
            <a:pPr fontAlgn="base">
              <a:lnSpc>
                <a:spcPct val="120000"/>
              </a:lnSpc>
            </a:pPr>
            <a:r>
              <a:rPr lang="ko-KR" altLang="en-US" sz="2400" b="1" dirty="0" smtClean="0"/>
              <a:t> ③ </a:t>
            </a:r>
            <a:r>
              <a:rPr lang="ko-KR" altLang="en-US" sz="2400" b="1" dirty="0"/>
              <a:t>연극</a:t>
            </a:r>
          </a:p>
          <a:p>
            <a:pPr fontAlgn="base">
              <a:lnSpc>
                <a:spcPct val="120000"/>
              </a:lnSpc>
            </a:pPr>
            <a:r>
              <a:rPr lang="en-US" altLang="ko-KR" sz="2400" b="1" dirty="0" smtClean="0"/>
              <a:t>   • </a:t>
            </a:r>
            <a:r>
              <a:rPr lang="ko-KR" altLang="en-US" sz="2400" b="1" dirty="0"/>
              <a:t>일제의 탄압 → 판소리</a:t>
            </a:r>
            <a:r>
              <a:rPr lang="en-US" altLang="ko-KR" sz="2400" b="1" dirty="0"/>
              <a:t>, </a:t>
            </a:r>
            <a:r>
              <a:rPr lang="ko-KR" altLang="en-US" sz="2400" b="1" dirty="0"/>
              <a:t>사당패 놀이 등 전통적 공연 </a:t>
            </a:r>
            <a:endParaRPr lang="en-US" altLang="ko-KR" sz="2400" b="1" dirty="0" smtClean="0"/>
          </a:p>
          <a:p>
            <a:pPr fontAlgn="base">
              <a:lnSpc>
                <a:spcPct val="120000"/>
              </a:lnSpc>
            </a:pPr>
            <a:r>
              <a:rPr lang="en-US" altLang="ko-KR" sz="2400" b="1" dirty="0"/>
              <a:t> </a:t>
            </a:r>
            <a:r>
              <a:rPr lang="en-US" altLang="ko-KR" sz="2400" b="1" dirty="0" smtClean="0"/>
              <a:t>   </a:t>
            </a:r>
            <a:r>
              <a:rPr lang="ko-KR" altLang="en-US" sz="2400" b="1" dirty="0" smtClean="0"/>
              <a:t>예술 </a:t>
            </a:r>
            <a:r>
              <a:rPr lang="ko-KR" altLang="en-US" sz="2400" b="1" dirty="0"/>
              <a:t>위축</a:t>
            </a:r>
          </a:p>
          <a:p>
            <a:pPr fontAlgn="base">
              <a:lnSpc>
                <a:spcPct val="120000"/>
              </a:lnSpc>
            </a:pPr>
            <a:r>
              <a:rPr lang="en-US" altLang="ko-KR" sz="2400" b="1" dirty="0" smtClean="0"/>
              <a:t>   • </a:t>
            </a:r>
            <a:r>
              <a:rPr lang="ko-KR" altLang="en-US" sz="2400" b="1" dirty="0"/>
              <a:t>서양식 연극 활동 본격화</a:t>
            </a:r>
            <a:r>
              <a:rPr lang="en-US" altLang="ko-KR" sz="2400" b="1" dirty="0"/>
              <a:t>(</a:t>
            </a:r>
            <a:r>
              <a:rPr lang="ko-KR" altLang="en-US" sz="2400" b="1" dirty="0"/>
              <a:t>토월회</a:t>
            </a:r>
            <a:r>
              <a:rPr lang="en-US" altLang="ko-KR" sz="2400" b="1" dirty="0"/>
              <a:t>)</a:t>
            </a:r>
            <a:endParaRPr lang="ko-KR" altLang="en-US" sz="2400" b="1" dirty="0"/>
          </a:p>
          <a:p>
            <a:pPr fontAlgn="base">
              <a:lnSpc>
                <a:spcPct val="120000"/>
              </a:lnSpc>
            </a:pPr>
            <a:r>
              <a:rPr lang="ko-KR" altLang="en-US" sz="2400" b="1" dirty="0" smtClean="0"/>
              <a:t> ④ 중</a:t>
            </a:r>
            <a:r>
              <a:rPr lang="en-US" altLang="ko-KR" sz="2400" b="1" dirty="0" smtClean="0"/>
              <a:t>·</a:t>
            </a:r>
            <a:r>
              <a:rPr lang="ko-KR" altLang="en-US" sz="2400" b="1" dirty="0" smtClean="0"/>
              <a:t>일 </a:t>
            </a:r>
            <a:r>
              <a:rPr lang="ko-KR" altLang="en-US" sz="2400" b="1" dirty="0"/>
              <a:t>전쟁 이후 문인</a:t>
            </a:r>
            <a:r>
              <a:rPr lang="en-US" altLang="ko-KR" sz="2400" b="1" dirty="0"/>
              <a:t>, </a:t>
            </a:r>
            <a:r>
              <a:rPr lang="ko-KR" altLang="en-US" sz="2400" b="1" dirty="0"/>
              <a:t>예술가를 전쟁 협력에 동원 </a:t>
            </a:r>
            <a:endParaRPr lang="en-US" altLang="ko-KR" sz="2400" b="1" dirty="0" smtClean="0"/>
          </a:p>
          <a:p>
            <a:pPr fontAlgn="base">
              <a:lnSpc>
                <a:spcPct val="120000"/>
              </a:lnSpc>
            </a:pPr>
            <a:r>
              <a:rPr lang="en-US" altLang="ko-KR" sz="2400" b="1" dirty="0"/>
              <a:t> </a:t>
            </a:r>
            <a:r>
              <a:rPr lang="en-US" altLang="ko-KR" sz="2400" b="1" dirty="0" smtClean="0"/>
              <a:t>   </a:t>
            </a:r>
            <a:r>
              <a:rPr lang="ko-KR" altLang="en-US" sz="2400" b="1" dirty="0" smtClean="0"/>
              <a:t>→ </a:t>
            </a:r>
            <a:r>
              <a:rPr lang="ko-KR" altLang="en-US" sz="2400" b="1" dirty="0"/>
              <a:t>많은 문인</a:t>
            </a:r>
            <a:r>
              <a:rPr lang="en-US" altLang="ko-KR" sz="2400" b="1" dirty="0"/>
              <a:t>, </a:t>
            </a:r>
            <a:r>
              <a:rPr lang="ko-KR" altLang="en-US" sz="2400" b="1" dirty="0"/>
              <a:t>예술가의 친일 활동</a:t>
            </a:r>
          </a:p>
        </p:txBody>
      </p:sp>
      <p:grpSp>
        <p:nvGrpSpPr>
          <p:cNvPr id="9" name="그룹 8"/>
          <p:cNvGrpSpPr/>
          <p:nvPr/>
        </p:nvGrpSpPr>
        <p:grpSpPr>
          <a:xfrm>
            <a:off x="3131840" y="77723"/>
            <a:ext cx="5904656" cy="830997"/>
            <a:chOff x="3059832" y="131728"/>
            <a:chExt cx="5904656" cy="830997"/>
          </a:xfrm>
        </p:grpSpPr>
        <p:sp>
          <p:nvSpPr>
            <p:cNvPr id="10" name="TextBox 9"/>
            <p:cNvSpPr txBox="1"/>
            <p:nvPr/>
          </p:nvSpPr>
          <p:spPr>
            <a:xfrm>
              <a:off x="3059832" y="131728"/>
              <a:ext cx="5904656" cy="830997"/>
            </a:xfrm>
            <a:prstGeom prst="rect">
              <a:avLst/>
            </a:prstGeom>
            <a:noFill/>
          </p:spPr>
          <p:txBody>
            <a:bodyPr wrap="square" rtlCol="0">
              <a:spAutoFit/>
            </a:bodyPr>
            <a:lstStyle/>
            <a:p>
              <a:pPr algn="r"/>
              <a:r>
                <a:rPr lang="en-US" altLang="ko-KR" sz="2200" b="1" dirty="0" smtClean="0">
                  <a:solidFill>
                    <a:schemeClr val="accent2">
                      <a:lumMod val="75000"/>
                    </a:schemeClr>
                  </a:solidFill>
                </a:rPr>
                <a:t>4. </a:t>
              </a:r>
              <a:r>
                <a:rPr lang="ko-KR" altLang="en-US" sz="2200" b="1" dirty="0" smtClean="0">
                  <a:solidFill>
                    <a:schemeClr val="accent2">
                      <a:lumMod val="75000"/>
                    </a:schemeClr>
                  </a:solidFill>
                </a:rPr>
                <a:t>사회</a:t>
              </a:r>
              <a:r>
                <a:rPr lang="en-US" altLang="ko-KR" sz="2000" b="1" dirty="0">
                  <a:solidFill>
                    <a:schemeClr val="accent2">
                      <a:lumMod val="75000"/>
                    </a:schemeClr>
                  </a:solidFill>
                </a:rPr>
                <a:t> · </a:t>
              </a:r>
              <a:r>
                <a:rPr lang="ko-KR" altLang="en-US" sz="2200" b="1" dirty="0" smtClean="0">
                  <a:solidFill>
                    <a:schemeClr val="accent2">
                      <a:lumMod val="75000"/>
                    </a:schemeClr>
                  </a:solidFill>
                </a:rPr>
                <a:t>문화의 변화</a:t>
              </a:r>
              <a:endParaRPr lang="en-US" altLang="ko-KR" sz="2200" b="1" dirty="0" smtClean="0">
                <a:solidFill>
                  <a:schemeClr val="accent2">
                    <a:lumMod val="75000"/>
                  </a:schemeClr>
                </a:solidFill>
              </a:endParaRPr>
            </a:p>
            <a:p>
              <a:pPr algn="r"/>
              <a:r>
                <a:rPr lang="ko-KR" altLang="en-US" sz="2600" b="1" dirty="0" smtClean="0">
                  <a:solidFill>
                    <a:schemeClr val="tx2">
                      <a:lumMod val="75000"/>
                    </a:schemeClr>
                  </a:solidFill>
                </a:rPr>
                <a:t>대중문화의 유행과 문예 활동</a:t>
              </a:r>
              <a:endParaRPr lang="ko-KR" altLang="en-US" sz="2600" b="1" dirty="0">
                <a:solidFill>
                  <a:schemeClr val="tx2">
                    <a:lumMod val="75000"/>
                  </a:schemeClr>
                </a:solidFill>
              </a:endParaRPr>
            </a:p>
          </p:txBody>
        </p:sp>
        <p:sp>
          <p:nvSpPr>
            <p:cNvPr id="11" name="모서리가 둥근 직사각형 10"/>
            <p:cNvSpPr/>
            <p:nvPr/>
          </p:nvSpPr>
          <p:spPr bwMode="auto">
            <a:xfrm>
              <a:off x="4142804" y="548680"/>
              <a:ext cx="357188" cy="35718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r>
                <a:rPr lang="en-US" altLang="ko-KR" sz="1800" b="1" dirty="0" smtClean="0">
                  <a:latin typeface="+mj-lt"/>
                  <a:ea typeface="맑은 고딕" pitchFamily="50" charset="-127"/>
                </a:rPr>
                <a:t>3</a:t>
              </a:r>
              <a:endParaRPr lang="ko-KR" altLang="en-US" sz="1800" b="1" dirty="0">
                <a:latin typeface="+mj-lt"/>
                <a:ea typeface="맑은 고딕" pitchFamily="50" charset="-127"/>
              </a:endParaRPr>
            </a:p>
          </p:txBody>
        </p:sp>
      </p:grpSp>
    </p:spTree>
    <p:extLst>
      <p:ext uri="{BB962C8B-B14F-4D97-AF65-F5344CB8AC3E}">
        <p14:creationId xmlns:p14="http://schemas.microsoft.com/office/powerpoint/2010/main" val="2552463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57"/>
            <a:ext cx="9144000" cy="6851286"/>
          </a:xfrm>
          <a:prstGeom prst="rect">
            <a:avLst/>
          </a:prstGeom>
        </p:spPr>
      </p:pic>
      <p:sp>
        <p:nvSpPr>
          <p:cNvPr id="10" name="TextBox 9"/>
          <p:cNvSpPr txBox="1"/>
          <p:nvPr/>
        </p:nvSpPr>
        <p:spPr>
          <a:xfrm>
            <a:off x="1835696" y="456927"/>
            <a:ext cx="805029" cy="307777"/>
          </a:xfrm>
          <a:prstGeom prst="rect">
            <a:avLst/>
          </a:prstGeom>
          <a:noFill/>
        </p:spPr>
        <p:txBody>
          <a:bodyPr wrap="none" rtlCol="0">
            <a:spAutoFit/>
          </a:bodyPr>
          <a:lstStyle/>
          <a:p>
            <a:r>
              <a:rPr lang="en-US" altLang="ko-KR" sz="1400" b="1" dirty="0" smtClean="0"/>
              <a:t>(285</a:t>
            </a:r>
            <a:r>
              <a:rPr lang="ko-KR" altLang="en-US" sz="1400" b="1" dirty="0" smtClean="0"/>
              <a:t>쪽</a:t>
            </a:r>
            <a:r>
              <a:rPr lang="en-US" altLang="ko-KR" sz="1400" b="1" dirty="0" smtClean="0"/>
              <a:t>)</a:t>
            </a:r>
            <a:endParaRPr lang="ko-KR" altLang="en-US" sz="1400" b="1" dirty="0"/>
          </a:p>
        </p:txBody>
      </p:sp>
      <p:pic>
        <p:nvPicPr>
          <p:cNvPr id="2" name="그림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2227"/>
            <a:ext cx="9144000" cy="5483117"/>
          </a:xfrm>
          <a:prstGeom prst="rect">
            <a:avLst/>
          </a:prstGeom>
        </p:spPr>
      </p:pic>
      <p:grpSp>
        <p:nvGrpSpPr>
          <p:cNvPr id="8" name="그룹 7"/>
          <p:cNvGrpSpPr/>
          <p:nvPr/>
        </p:nvGrpSpPr>
        <p:grpSpPr>
          <a:xfrm>
            <a:off x="3131840" y="77723"/>
            <a:ext cx="5904656" cy="830997"/>
            <a:chOff x="3059832" y="131728"/>
            <a:chExt cx="5904656" cy="830997"/>
          </a:xfrm>
        </p:grpSpPr>
        <p:sp>
          <p:nvSpPr>
            <p:cNvPr id="11" name="TextBox 10"/>
            <p:cNvSpPr txBox="1"/>
            <p:nvPr/>
          </p:nvSpPr>
          <p:spPr>
            <a:xfrm>
              <a:off x="3059832" y="131728"/>
              <a:ext cx="5904656" cy="830997"/>
            </a:xfrm>
            <a:prstGeom prst="rect">
              <a:avLst/>
            </a:prstGeom>
            <a:noFill/>
          </p:spPr>
          <p:txBody>
            <a:bodyPr wrap="square" rtlCol="0">
              <a:spAutoFit/>
            </a:bodyPr>
            <a:lstStyle/>
            <a:p>
              <a:pPr algn="r"/>
              <a:r>
                <a:rPr lang="en-US" altLang="ko-KR" sz="2200" b="1" dirty="0" smtClean="0">
                  <a:solidFill>
                    <a:schemeClr val="accent2">
                      <a:lumMod val="75000"/>
                    </a:schemeClr>
                  </a:solidFill>
                </a:rPr>
                <a:t>4. </a:t>
              </a:r>
              <a:r>
                <a:rPr lang="ko-KR" altLang="en-US" sz="2200" b="1" dirty="0" smtClean="0">
                  <a:solidFill>
                    <a:schemeClr val="accent2">
                      <a:lumMod val="75000"/>
                    </a:schemeClr>
                  </a:solidFill>
                </a:rPr>
                <a:t>사회</a:t>
              </a:r>
              <a:r>
                <a:rPr lang="en-US" altLang="ko-KR" sz="2000" b="1" dirty="0">
                  <a:solidFill>
                    <a:schemeClr val="accent2">
                      <a:lumMod val="75000"/>
                    </a:schemeClr>
                  </a:solidFill>
                </a:rPr>
                <a:t> · </a:t>
              </a:r>
              <a:r>
                <a:rPr lang="ko-KR" altLang="en-US" sz="2200" b="1" dirty="0" smtClean="0">
                  <a:solidFill>
                    <a:schemeClr val="accent2">
                      <a:lumMod val="75000"/>
                    </a:schemeClr>
                  </a:solidFill>
                </a:rPr>
                <a:t>문화의 변화</a:t>
              </a:r>
              <a:endParaRPr lang="en-US" altLang="ko-KR" sz="2200" b="1" dirty="0" smtClean="0">
                <a:solidFill>
                  <a:schemeClr val="accent2">
                    <a:lumMod val="75000"/>
                  </a:schemeClr>
                </a:solidFill>
              </a:endParaRPr>
            </a:p>
            <a:p>
              <a:pPr algn="r"/>
              <a:r>
                <a:rPr lang="ko-KR" altLang="en-US" sz="2600" b="1" dirty="0" smtClean="0">
                  <a:solidFill>
                    <a:schemeClr val="tx2">
                      <a:lumMod val="75000"/>
                    </a:schemeClr>
                  </a:solidFill>
                </a:rPr>
                <a:t>대중문화의 유행과 문예 활동</a:t>
              </a:r>
              <a:endParaRPr lang="ko-KR" altLang="en-US" sz="2600" b="1" dirty="0">
                <a:solidFill>
                  <a:schemeClr val="tx2">
                    <a:lumMod val="75000"/>
                  </a:schemeClr>
                </a:solidFill>
              </a:endParaRPr>
            </a:p>
          </p:txBody>
        </p:sp>
        <p:sp>
          <p:nvSpPr>
            <p:cNvPr id="12" name="모서리가 둥근 직사각형 11"/>
            <p:cNvSpPr/>
            <p:nvPr/>
          </p:nvSpPr>
          <p:spPr bwMode="auto">
            <a:xfrm>
              <a:off x="4142804" y="548680"/>
              <a:ext cx="357188" cy="35718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r>
                <a:rPr lang="en-US" altLang="ko-KR" sz="1800" b="1" dirty="0" smtClean="0">
                  <a:latin typeface="+mj-lt"/>
                  <a:ea typeface="맑은 고딕" pitchFamily="50" charset="-127"/>
                </a:rPr>
                <a:t>3</a:t>
              </a:r>
              <a:endParaRPr lang="ko-KR" altLang="en-US" sz="1800" b="1" dirty="0">
                <a:latin typeface="+mj-lt"/>
                <a:ea typeface="맑은 고딕" pitchFamily="50" charset="-127"/>
              </a:endParaRPr>
            </a:p>
          </p:txBody>
        </p:sp>
      </p:grpSp>
    </p:spTree>
    <p:extLst>
      <p:ext uri="{BB962C8B-B14F-4D97-AF65-F5344CB8AC3E}">
        <p14:creationId xmlns:p14="http://schemas.microsoft.com/office/powerpoint/2010/main" val="3450757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57"/>
            <a:ext cx="9144000" cy="6851286"/>
          </a:xfrm>
          <a:prstGeom prst="rect">
            <a:avLst/>
          </a:prstGeom>
        </p:spPr>
      </p:pic>
      <p:sp>
        <p:nvSpPr>
          <p:cNvPr id="10" name="TextBox 9"/>
          <p:cNvSpPr txBox="1"/>
          <p:nvPr/>
        </p:nvSpPr>
        <p:spPr>
          <a:xfrm>
            <a:off x="1835696" y="456927"/>
            <a:ext cx="805029" cy="307777"/>
          </a:xfrm>
          <a:prstGeom prst="rect">
            <a:avLst/>
          </a:prstGeom>
          <a:noFill/>
        </p:spPr>
        <p:txBody>
          <a:bodyPr wrap="none" rtlCol="0">
            <a:spAutoFit/>
          </a:bodyPr>
          <a:lstStyle/>
          <a:p>
            <a:r>
              <a:rPr lang="en-US" altLang="ko-KR" sz="1400" b="1" dirty="0" smtClean="0"/>
              <a:t>(285</a:t>
            </a:r>
            <a:r>
              <a:rPr lang="ko-KR" altLang="en-US" sz="1400" b="1" dirty="0" smtClean="0"/>
              <a:t>쪽</a:t>
            </a:r>
            <a:r>
              <a:rPr lang="en-US" altLang="ko-KR" sz="1400" b="1" dirty="0" smtClean="0"/>
              <a:t>)</a:t>
            </a:r>
            <a:endParaRPr lang="ko-KR" altLang="en-US" sz="1400" b="1" dirty="0"/>
          </a:p>
        </p:txBody>
      </p:sp>
      <p:sp>
        <p:nvSpPr>
          <p:cNvPr id="8" name="직사각형 7"/>
          <p:cNvSpPr/>
          <p:nvPr/>
        </p:nvSpPr>
        <p:spPr>
          <a:xfrm>
            <a:off x="611560" y="1114632"/>
            <a:ext cx="8231848" cy="5410712"/>
          </a:xfrm>
          <a:prstGeom prst="rect">
            <a:avLst/>
          </a:prstGeom>
        </p:spPr>
        <p:txBody>
          <a:bodyPr wrap="square">
            <a:spAutoFit/>
          </a:bodyPr>
          <a:lstStyle/>
          <a:p>
            <a:pPr fontAlgn="base" latinLnBrk="0">
              <a:lnSpc>
                <a:spcPct val="120000"/>
              </a:lnSpc>
            </a:pPr>
            <a:r>
              <a:rPr lang="ko-KR" altLang="en-US" sz="2400" b="1" dirty="0"/>
              <a:t>① </a:t>
            </a:r>
            <a:r>
              <a:rPr lang="en-US" altLang="ko-KR" sz="2400" b="1" dirty="0"/>
              <a:t>[</a:t>
            </a:r>
            <a:r>
              <a:rPr lang="ko-KR" altLang="en-US" sz="2400" b="1" dirty="0"/>
              <a:t>자료 </a:t>
            </a:r>
            <a:r>
              <a:rPr lang="en-US" altLang="ko-KR" sz="2400" b="1" dirty="0"/>
              <a:t>1, 2]</a:t>
            </a:r>
            <a:r>
              <a:rPr lang="ko-KR" altLang="en-US" sz="2400" b="1" dirty="0"/>
              <a:t>를 읽고 그 감상을 발표해 보자</a:t>
            </a:r>
            <a:r>
              <a:rPr lang="en-US" altLang="ko-KR" sz="2400" b="1" dirty="0" smtClean="0"/>
              <a:t>.</a:t>
            </a:r>
          </a:p>
          <a:p>
            <a:pPr fontAlgn="base" latinLnBrk="0">
              <a:lnSpc>
                <a:spcPct val="120000"/>
              </a:lnSpc>
            </a:pPr>
            <a:endParaRPr lang="ko-KR" altLang="en-US" sz="2400" b="1" dirty="0"/>
          </a:p>
          <a:p>
            <a:pPr fontAlgn="base" latinLnBrk="0">
              <a:lnSpc>
                <a:spcPct val="120000"/>
              </a:lnSpc>
            </a:pPr>
            <a:r>
              <a:rPr lang="ko-KR" altLang="en-US" sz="2400" b="1" dirty="0"/>
              <a:t>② </a:t>
            </a:r>
            <a:r>
              <a:rPr lang="ko-KR" altLang="en-US" sz="2400" b="1" dirty="0" err="1"/>
              <a:t>모둠을</a:t>
            </a:r>
            <a:r>
              <a:rPr lang="ko-KR" altLang="en-US" sz="2400" b="1" dirty="0"/>
              <a:t> 나눈 후</a:t>
            </a:r>
            <a:r>
              <a:rPr lang="en-US" altLang="ko-KR" sz="2400" b="1" dirty="0"/>
              <a:t>, </a:t>
            </a:r>
            <a:r>
              <a:rPr lang="ko-KR" altLang="en-US" sz="2400" b="1" dirty="0"/>
              <a:t>일제 강점기에 </a:t>
            </a:r>
            <a:r>
              <a:rPr lang="ko-KR" altLang="en-US" sz="2400" b="1" dirty="0" smtClean="0"/>
              <a:t>문학과 예술</a:t>
            </a:r>
            <a:endParaRPr lang="en-US" altLang="ko-KR" sz="2400" b="1" dirty="0" smtClean="0"/>
          </a:p>
          <a:p>
            <a:pPr fontAlgn="base" latinLnBrk="0">
              <a:lnSpc>
                <a:spcPct val="120000"/>
              </a:lnSpc>
            </a:pPr>
            <a:r>
              <a:rPr lang="en-US" altLang="ko-KR" sz="2400" b="1" dirty="0"/>
              <a:t> </a:t>
            </a:r>
            <a:r>
              <a:rPr lang="en-US" altLang="ko-KR" sz="2400" b="1" dirty="0" smtClean="0"/>
              <a:t> </a:t>
            </a:r>
            <a:r>
              <a:rPr lang="ko-KR" altLang="en-US" sz="2400" b="1" dirty="0" smtClean="0"/>
              <a:t> </a:t>
            </a:r>
            <a:r>
              <a:rPr lang="en-US" altLang="ko-KR" sz="2400" b="1" dirty="0" smtClean="0"/>
              <a:t>(</a:t>
            </a:r>
            <a:r>
              <a:rPr lang="ko-KR" altLang="en-US" sz="2400" b="1" dirty="0"/>
              <a:t>음악</a:t>
            </a:r>
            <a:r>
              <a:rPr lang="en-US" altLang="ko-KR" sz="2400" b="1" dirty="0"/>
              <a:t>·</a:t>
            </a:r>
            <a:r>
              <a:rPr lang="ko-KR" altLang="en-US" sz="2400" b="1" dirty="0"/>
              <a:t>미술</a:t>
            </a:r>
            <a:r>
              <a:rPr lang="en-US" altLang="ko-KR" sz="2400" b="1" dirty="0"/>
              <a:t>·</a:t>
            </a:r>
            <a:r>
              <a:rPr lang="ko-KR" altLang="en-US" sz="2400" b="1" dirty="0"/>
              <a:t>영화</a:t>
            </a:r>
            <a:r>
              <a:rPr lang="en-US" altLang="ko-KR" sz="2400" b="1" dirty="0" smtClean="0"/>
              <a:t>) </a:t>
            </a:r>
            <a:r>
              <a:rPr lang="ko-KR" altLang="en-US" sz="2400" b="1" dirty="0" smtClean="0"/>
              <a:t>의 </a:t>
            </a:r>
            <a:r>
              <a:rPr lang="ko-KR" altLang="en-US" sz="2400" b="1" dirty="0"/>
              <a:t>각 분야에서 친일 활동을 </a:t>
            </a:r>
            <a:r>
              <a:rPr lang="ko-KR" altLang="en-US" sz="2400" b="1" dirty="0" smtClean="0"/>
              <a:t>적극</a:t>
            </a:r>
            <a:endParaRPr lang="en-US" altLang="ko-KR" sz="2400" b="1" dirty="0" smtClean="0"/>
          </a:p>
          <a:p>
            <a:pPr fontAlgn="base" latinLnBrk="0">
              <a:lnSpc>
                <a:spcPct val="120000"/>
              </a:lnSpc>
            </a:pPr>
            <a:r>
              <a:rPr lang="en-US" altLang="ko-KR" sz="2400" b="1" dirty="0"/>
              <a:t> </a:t>
            </a:r>
            <a:r>
              <a:rPr lang="en-US" altLang="ko-KR" sz="2400" b="1" dirty="0" smtClean="0"/>
              <a:t> </a:t>
            </a:r>
            <a:r>
              <a:rPr lang="ko-KR" altLang="en-US" sz="2400" b="1" dirty="0" smtClean="0"/>
              <a:t> </a:t>
            </a:r>
            <a:r>
              <a:rPr lang="ko-KR" altLang="en-US" sz="2400" b="1" dirty="0"/>
              <a:t>전개한 대표적 인물을 </a:t>
            </a:r>
            <a:r>
              <a:rPr lang="en-US" altLang="ko-KR" sz="2400" b="1" dirty="0"/>
              <a:t>1</a:t>
            </a:r>
            <a:r>
              <a:rPr lang="ko-KR" altLang="en-US" sz="2400" b="1" dirty="0"/>
              <a:t>명씩 선정하여 그들의 </a:t>
            </a:r>
            <a:r>
              <a:rPr lang="ko-KR" altLang="en-US" sz="2400" b="1" dirty="0" smtClean="0"/>
              <a:t>작품이나</a:t>
            </a:r>
            <a:endParaRPr lang="en-US" altLang="ko-KR" sz="2400" b="1" dirty="0" smtClean="0"/>
          </a:p>
          <a:p>
            <a:pPr fontAlgn="base" latinLnBrk="0">
              <a:lnSpc>
                <a:spcPct val="120000"/>
              </a:lnSpc>
            </a:pPr>
            <a:r>
              <a:rPr lang="en-US" altLang="ko-KR" sz="2400" b="1" dirty="0"/>
              <a:t> </a:t>
            </a:r>
            <a:r>
              <a:rPr lang="en-US" altLang="ko-KR" sz="2400" b="1" dirty="0" smtClean="0"/>
              <a:t> </a:t>
            </a:r>
            <a:r>
              <a:rPr lang="ko-KR" altLang="en-US" sz="2400" b="1" dirty="0" smtClean="0"/>
              <a:t> </a:t>
            </a:r>
            <a:r>
              <a:rPr lang="ko-KR" altLang="en-US" sz="2400" b="1" dirty="0"/>
              <a:t>활동 내용을 조사해 보자</a:t>
            </a:r>
            <a:r>
              <a:rPr lang="en-US" altLang="ko-KR" sz="2400" b="1" dirty="0" smtClean="0"/>
              <a:t>.</a:t>
            </a:r>
          </a:p>
          <a:p>
            <a:pPr fontAlgn="base" latinLnBrk="0">
              <a:lnSpc>
                <a:spcPct val="120000"/>
              </a:lnSpc>
            </a:pPr>
            <a:endParaRPr lang="ko-KR" altLang="en-US" sz="2400" b="1" dirty="0"/>
          </a:p>
          <a:p>
            <a:pPr fontAlgn="base" latinLnBrk="0">
              <a:lnSpc>
                <a:spcPct val="120000"/>
              </a:lnSpc>
            </a:pPr>
            <a:r>
              <a:rPr lang="en-US" altLang="ko-KR" sz="2400" b="1" dirty="0" smtClean="0">
                <a:solidFill>
                  <a:srgbClr val="0000FF"/>
                </a:solidFill>
              </a:rPr>
              <a:t>  [</a:t>
            </a:r>
            <a:r>
              <a:rPr lang="ko-KR" altLang="en-US" sz="2400" b="1" dirty="0">
                <a:solidFill>
                  <a:srgbClr val="0000FF"/>
                </a:solidFill>
              </a:rPr>
              <a:t>예시</a:t>
            </a:r>
            <a:r>
              <a:rPr lang="en-US" altLang="ko-KR" sz="2400" b="1" dirty="0">
                <a:solidFill>
                  <a:srgbClr val="0000FF"/>
                </a:solidFill>
              </a:rPr>
              <a:t>]</a:t>
            </a:r>
            <a:endParaRPr lang="ko-KR" altLang="en-US" sz="2400" b="1" dirty="0">
              <a:solidFill>
                <a:srgbClr val="0000FF"/>
              </a:solidFill>
            </a:endParaRPr>
          </a:p>
          <a:p>
            <a:pPr fontAlgn="base" latinLnBrk="0">
              <a:lnSpc>
                <a:spcPct val="120000"/>
              </a:lnSpc>
            </a:pPr>
            <a:r>
              <a:rPr lang="ko-KR" altLang="en-US" sz="2400" b="1" dirty="0" smtClean="0">
                <a:solidFill>
                  <a:srgbClr val="0000FF"/>
                </a:solidFill>
              </a:rPr>
              <a:t>   문학</a:t>
            </a:r>
            <a:r>
              <a:rPr lang="en-US" altLang="ko-KR" sz="2400" b="1" dirty="0">
                <a:solidFill>
                  <a:srgbClr val="0000FF"/>
                </a:solidFill>
              </a:rPr>
              <a:t>-</a:t>
            </a:r>
            <a:r>
              <a:rPr lang="ko-KR" altLang="en-US" sz="2400" b="1" dirty="0">
                <a:solidFill>
                  <a:srgbClr val="0000FF"/>
                </a:solidFill>
              </a:rPr>
              <a:t>이광수</a:t>
            </a:r>
            <a:r>
              <a:rPr lang="en-US" altLang="ko-KR" sz="2400" b="1" dirty="0">
                <a:solidFill>
                  <a:srgbClr val="0000FF"/>
                </a:solidFill>
              </a:rPr>
              <a:t>, </a:t>
            </a:r>
            <a:r>
              <a:rPr lang="ko-KR" altLang="en-US" sz="2400" b="1" dirty="0">
                <a:solidFill>
                  <a:srgbClr val="0000FF"/>
                </a:solidFill>
              </a:rPr>
              <a:t>서정주</a:t>
            </a:r>
            <a:r>
              <a:rPr lang="en-US" altLang="ko-KR" sz="2400" b="1" dirty="0">
                <a:solidFill>
                  <a:srgbClr val="0000FF"/>
                </a:solidFill>
              </a:rPr>
              <a:t>, </a:t>
            </a:r>
            <a:r>
              <a:rPr lang="ko-KR" altLang="en-US" sz="2400" b="1" dirty="0">
                <a:solidFill>
                  <a:srgbClr val="0000FF"/>
                </a:solidFill>
              </a:rPr>
              <a:t>모윤숙</a:t>
            </a:r>
            <a:r>
              <a:rPr lang="en-US" altLang="ko-KR" sz="2400" b="1" dirty="0">
                <a:solidFill>
                  <a:srgbClr val="0000FF"/>
                </a:solidFill>
              </a:rPr>
              <a:t>, </a:t>
            </a:r>
            <a:r>
              <a:rPr lang="ko-KR" altLang="en-US" sz="2400" b="1" dirty="0">
                <a:solidFill>
                  <a:srgbClr val="0000FF"/>
                </a:solidFill>
              </a:rPr>
              <a:t>최재서</a:t>
            </a:r>
            <a:r>
              <a:rPr lang="en-US" altLang="ko-KR" sz="2400" b="1" dirty="0">
                <a:solidFill>
                  <a:srgbClr val="0000FF"/>
                </a:solidFill>
              </a:rPr>
              <a:t>, </a:t>
            </a:r>
            <a:r>
              <a:rPr lang="ko-KR" altLang="en-US" sz="2400" b="1" dirty="0">
                <a:solidFill>
                  <a:srgbClr val="0000FF"/>
                </a:solidFill>
              </a:rPr>
              <a:t>김동환</a:t>
            </a:r>
            <a:r>
              <a:rPr lang="en-US" altLang="ko-KR" sz="2400" b="1" dirty="0">
                <a:solidFill>
                  <a:srgbClr val="0000FF"/>
                </a:solidFill>
              </a:rPr>
              <a:t>, </a:t>
            </a:r>
            <a:r>
              <a:rPr lang="ko-KR" altLang="en-US" sz="2400" b="1" dirty="0">
                <a:solidFill>
                  <a:srgbClr val="0000FF"/>
                </a:solidFill>
              </a:rPr>
              <a:t>주요한</a:t>
            </a:r>
          </a:p>
          <a:p>
            <a:pPr fontAlgn="base" latinLnBrk="0">
              <a:lnSpc>
                <a:spcPct val="120000"/>
              </a:lnSpc>
            </a:pPr>
            <a:r>
              <a:rPr lang="ko-KR" altLang="en-US" sz="2400" b="1" dirty="0" smtClean="0">
                <a:solidFill>
                  <a:srgbClr val="0000FF"/>
                </a:solidFill>
              </a:rPr>
              <a:t>   음악</a:t>
            </a:r>
            <a:r>
              <a:rPr lang="en-US" altLang="ko-KR" sz="2400" b="1" dirty="0">
                <a:solidFill>
                  <a:srgbClr val="0000FF"/>
                </a:solidFill>
              </a:rPr>
              <a:t>-</a:t>
            </a:r>
            <a:r>
              <a:rPr lang="ko-KR" altLang="en-US" sz="2400" b="1" dirty="0" err="1">
                <a:solidFill>
                  <a:srgbClr val="0000FF"/>
                </a:solidFill>
              </a:rPr>
              <a:t>현제명</a:t>
            </a:r>
            <a:r>
              <a:rPr lang="en-US" altLang="ko-KR" sz="2400" b="1" dirty="0">
                <a:solidFill>
                  <a:srgbClr val="0000FF"/>
                </a:solidFill>
              </a:rPr>
              <a:t>, </a:t>
            </a:r>
            <a:r>
              <a:rPr lang="ko-KR" altLang="en-US" sz="2400" b="1" dirty="0">
                <a:solidFill>
                  <a:srgbClr val="0000FF"/>
                </a:solidFill>
              </a:rPr>
              <a:t>홍난파</a:t>
            </a:r>
            <a:r>
              <a:rPr lang="en-US" altLang="ko-KR" sz="2400" b="1" dirty="0">
                <a:solidFill>
                  <a:srgbClr val="0000FF"/>
                </a:solidFill>
              </a:rPr>
              <a:t>, </a:t>
            </a:r>
            <a:r>
              <a:rPr lang="ko-KR" altLang="en-US" sz="2400" b="1" dirty="0" err="1">
                <a:solidFill>
                  <a:srgbClr val="0000FF"/>
                </a:solidFill>
              </a:rPr>
              <a:t>박시춘</a:t>
            </a:r>
            <a:r>
              <a:rPr lang="en-US" altLang="ko-KR" sz="2400" b="1" dirty="0">
                <a:solidFill>
                  <a:srgbClr val="0000FF"/>
                </a:solidFill>
              </a:rPr>
              <a:t>, </a:t>
            </a:r>
            <a:r>
              <a:rPr lang="ko-KR" altLang="en-US" sz="2400" b="1" dirty="0">
                <a:solidFill>
                  <a:srgbClr val="0000FF"/>
                </a:solidFill>
              </a:rPr>
              <a:t>김기수</a:t>
            </a:r>
          </a:p>
          <a:p>
            <a:pPr fontAlgn="base" latinLnBrk="0">
              <a:lnSpc>
                <a:spcPct val="120000"/>
              </a:lnSpc>
            </a:pPr>
            <a:r>
              <a:rPr lang="ko-KR" altLang="en-US" sz="2400" b="1" dirty="0" smtClean="0">
                <a:solidFill>
                  <a:srgbClr val="0000FF"/>
                </a:solidFill>
              </a:rPr>
              <a:t>   미술</a:t>
            </a:r>
            <a:r>
              <a:rPr lang="en-US" altLang="ko-KR" sz="2400" b="1" dirty="0">
                <a:solidFill>
                  <a:srgbClr val="0000FF"/>
                </a:solidFill>
              </a:rPr>
              <a:t>-</a:t>
            </a:r>
            <a:r>
              <a:rPr lang="ko-KR" altLang="en-US" sz="2400" b="1" dirty="0">
                <a:solidFill>
                  <a:srgbClr val="0000FF"/>
                </a:solidFill>
              </a:rPr>
              <a:t>김은호</a:t>
            </a:r>
            <a:r>
              <a:rPr lang="en-US" altLang="ko-KR" sz="2400" b="1" dirty="0">
                <a:solidFill>
                  <a:srgbClr val="0000FF"/>
                </a:solidFill>
              </a:rPr>
              <a:t>, </a:t>
            </a:r>
            <a:r>
              <a:rPr lang="ko-KR" altLang="en-US" sz="2400" b="1" dirty="0">
                <a:solidFill>
                  <a:srgbClr val="0000FF"/>
                </a:solidFill>
              </a:rPr>
              <a:t>김기창</a:t>
            </a:r>
            <a:r>
              <a:rPr lang="en-US" altLang="ko-KR" sz="2400" b="1" dirty="0">
                <a:solidFill>
                  <a:srgbClr val="0000FF"/>
                </a:solidFill>
              </a:rPr>
              <a:t>, </a:t>
            </a:r>
            <a:r>
              <a:rPr lang="ko-KR" altLang="en-US" sz="2400" b="1" dirty="0" err="1">
                <a:solidFill>
                  <a:srgbClr val="0000FF"/>
                </a:solidFill>
              </a:rPr>
              <a:t>김경승</a:t>
            </a:r>
            <a:r>
              <a:rPr lang="en-US" altLang="ko-KR" sz="2400" b="1" dirty="0">
                <a:solidFill>
                  <a:srgbClr val="0000FF"/>
                </a:solidFill>
              </a:rPr>
              <a:t>, </a:t>
            </a:r>
            <a:r>
              <a:rPr lang="ko-KR" altLang="en-US" sz="2400" b="1" dirty="0">
                <a:solidFill>
                  <a:srgbClr val="0000FF"/>
                </a:solidFill>
              </a:rPr>
              <a:t>이상범</a:t>
            </a:r>
          </a:p>
          <a:p>
            <a:pPr fontAlgn="base" latinLnBrk="0">
              <a:lnSpc>
                <a:spcPct val="120000"/>
              </a:lnSpc>
            </a:pPr>
            <a:r>
              <a:rPr lang="ko-KR" altLang="en-US" sz="2400" b="1" dirty="0" smtClean="0">
                <a:solidFill>
                  <a:srgbClr val="0000FF"/>
                </a:solidFill>
              </a:rPr>
              <a:t>   연극</a:t>
            </a:r>
            <a:r>
              <a:rPr lang="en-US" altLang="ko-KR" sz="2400" b="1" dirty="0">
                <a:solidFill>
                  <a:srgbClr val="0000FF"/>
                </a:solidFill>
              </a:rPr>
              <a:t>, </a:t>
            </a:r>
            <a:r>
              <a:rPr lang="ko-KR" altLang="en-US" sz="2400" b="1" dirty="0">
                <a:solidFill>
                  <a:srgbClr val="0000FF"/>
                </a:solidFill>
              </a:rPr>
              <a:t>영화</a:t>
            </a:r>
            <a:r>
              <a:rPr lang="en-US" altLang="ko-KR" sz="2400" b="1" dirty="0">
                <a:solidFill>
                  <a:srgbClr val="0000FF"/>
                </a:solidFill>
              </a:rPr>
              <a:t>-</a:t>
            </a:r>
            <a:r>
              <a:rPr lang="ko-KR" altLang="en-US" sz="2400" b="1" dirty="0" err="1">
                <a:solidFill>
                  <a:srgbClr val="0000FF"/>
                </a:solidFill>
              </a:rPr>
              <a:t>유치진</a:t>
            </a:r>
            <a:r>
              <a:rPr lang="en-US" altLang="ko-KR" sz="2400" b="1" dirty="0">
                <a:solidFill>
                  <a:srgbClr val="0000FF"/>
                </a:solidFill>
              </a:rPr>
              <a:t>, </a:t>
            </a:r>
            <a:r>
              <a:rPr lang="ko-KR" altLang="en-US" sz="2400" b="1" dirty="0">
                <a:solidFill>
                  <a:srgbClr val="0000FF"/>
                </a:solidFill>
              </a:rPr>
              <a:t>이서구</a:t>
            </a:r>
            <a:r>
              <a:rPr lang="en-US" altLang="ko-KR" sz="2400" b="1" dirty="0">
                <a:solidFill>
                  <a:srgbClr val="0000FF"/>
                </a:solidFill>
              </a:rPr>
              <a:t>, </a:t>
            </a:r>
            <a:r>
              <a:rPr lang="ko-KR" altLang="en-US" sz="2400" b="1" dirty="0" err="1">
                <a:solidFill>
                  <a:srgbClr val="0000FF"/>
                </a:solidFill>
              </a:rPr>
              <a:t>조명암</a:t>
            </a:r>
            <a:r>
              <a:rPr lang="en-US" altLang="ko-KR" sz="2400" b="1" dirty="0">
                <a:solidFill>
                  <a:srgbClr val="0000FF"/>
                </a:solidFill>
              </a:rPr>
              <a:t>, </a:t>
            </a:r>
            <a:r>
              <a:rPr lang="ko-KR" altLang="en-US" sz="2400" b="1" dirty="0">
                <a:solidFill>
                  <a:srgbClr val="0000FF"/>
                </a:solidFill>
              </a:rPr>
              <a:t>안석영</a:t>
            </a:r>
            <a:r>
              <a:rPr lang="en-US" altLang="ko-KR" sz="2400" b="1" dirty="0">
                <a:solidFill>
                  <a:srgbClr val="0000FF"/>
                </a:solidFill>
              </a:rPr>
              <a:t>, </a:t>
            </a:r>
            <a:r>
              <a:rPr lang="ko-KR" altLang="en-US" sz="2400" b="1" dirty="0" err="1">
                <a:solidFill>
                  <a:srgbClr val="0000FF"/>
                </a:solidFill>
              </a:rPr>
              <a:t>문예봉</a:t>
            </a:r>
            <a:endParaRPr lang="ko-KR" altLang="en-US" sz="2400" b="1" dirty="0">
              <a:solidFill>
                <a:srgbClr val="0000FF"/>
              </a:solidFill>
            </a:endParaRPr>
          </a:p>
        </p:txBody>
      </p:sp>
      <p:grpSp>
        <p:nvGrpSpPr>
          <p:cNvPr id="11" name="그룹 10"/>
          <p:cNvGrpSpPr/>
          <p:nvPr/>
        </p:nvGrpSpPr>
        <p:grpSpPr>
          <a:xfrm>
            <a:off x="3131840" y="77723"/>
            <a:ext cx="5904656" cy="830997"/>
            <a:chOff x="3059832" y="131728"/>
            <a:chExt cx="5904656" cy="830997"/>
          </a:xfrm>
        </p:grpSpPr>
        <p:sp>
          <p:nvSpPr>
            <p:cNvPr id="12" name="TextBox 11"/>
            <p:cNvSpPr txBox="1"/>
            <p:nvPr/>
          </p:nvSpPr>
          <p:spPr>
            <a:xfrm>
              <a:off x="3059832" y="131728"/>
              <a:ext cx="5904656" cy="830997"/>
            </a:xfrm>
            <a:prstGeom prst="rect">
              <a:avLst/>
            </a:prstGeom>
            <a:noFill/>
          </p:spPr>
          <p:txBody>
            <a:bodyPr wrap="square" rtlCol="0">
              <a:spAutoFit/>
            </a:bodyPr>
            <a:lstStyle/>
            <a:p>
              <a:pPr algn="r"/>
              <a:r>
                <a:rPr lang="en-US" altLang="ko-KR" sz="2200" b="1" dirty="0" smtClean="0">
                  <a:solidFill>
                    <a:schemeClr val="accent2">
                      <a:lumMod val="75000"/>
                    </a:schemeClr>
                  </a:solidFill>
                </a:rPr>
                <a:t>4. </a:t>
              </a:r>
              <a:r>
                <a:rPr lang="ko-KR" altLang="en-US" sz="2200" b="1" dirty="0" smtClean="0">
                  <a:solidFill>
                    <a:schemeClr val="accent2">
                      <a:lumMod val="75000"/>
                    </a:schemeClr>
                  </a:solidFill>
                </a:rPr>
                <a:t>사회</a:t>
              </a:r>
              <a:r>
                <a:rPr lang="en-US" altLang="ko-KR" sz="2000" b="1" dirty="0">
                  <a:solidFill>
                    <a:schemeClr val="accent2">
                      <a:lumMod val="75000"/>
                    </a:schemeClr>
                  </a:solidFill>
                </a:rPr>
                <a:t> · </a:t>
              </a:r>
              <a:r>
                <a:rPr lang="ko-KR" altLang="en-US" sz="2200" b="1" dirty="0" smtClean="0">
                  <a:solidFill>
                    <a:schemeClr val="accent2">
                      <a:lumMod val="75000"/>
                    </a:schemeClr>
                  </a:solidFill>
                </a:rPr>
                <a:t>문화의 변화</a:t>
              </a:r>
              <a:endParaRPr lang="en-US" altLang="ko-KR" sz="2200" b="1" dirty="0" smtClean="0">
                <a:solidFill>
                  <a:schemeClr val="accent2">
                    <a:lumMod val="75000"/>
                  </a:schemeClr>
                </a:solidFill>
              </a:endParaRPr>
            </a:p>
            <a:p>
              <a:pPr algn="r"/>
              <a:r>
                <a:rPr lang="ko-KR" altLang="en-US" sz="2600" b="1" dirty="0" smtClean="0">
                  <a:solidFill>
                    <a:schemeClr val="tx2">
                      <a:lumMod val="75000"/>
                    </a:schemeClr>
                  </a:solidFill>
                </a:rPr>
                <a:t>대중문화의 유행과 문예 활동</a:t>
              </a:r>
              <a:endParaRPr lang="ko-KR" altLang="en-US" sz="2600" b="1" dirty="0">
                <a:solidFill>
                  <a:schemeClr val="tx2">
                    <a:lumMod val="75000"/>
                  </a:schemeClr>
                </a:solidFill>
              </a:endParaRPr>
            </a:p>
          </p:txBody>
        </p:sp>
        <p:sp>
          <p:nvSpPr>
            <p:cNvPr id="13" name="모서리가 둥근 직사각형 12"/>
            <p:cNvSpPr/>
            <p:nvPr/>
          </p:nvSpPr>
          <p:spPr bwMode="auto">
            <a:xfrm>
              <a:off x="4142804" y="548680"/>
              <a:ext cx="357188" cy="35718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r>
                <a:rPr lang="en-US" altLang="ko-KR" sz="1800" b="1" dirty="0" smtClean="0">
                  <a:latin typeface="+mj-lt"/>
                  <a:ea typeface="맑은 고딕" pitchFamily="50" charset="-127"/>
                </a:rPr>
                <a:t>3</a:t>
              </a:r>
              <a:endParaRPr lang="ko-KR" altLang="en-US" sz="1800" b="1" dirty="0">
                <a:latin typeface="+mj-lt"/>
                <a:ea typeface="맑은 고딕" pitchFamily="50" charset="-127"/>
              </a:endParaRPr>
            </a:p>
          </p:txBody>
        </p:sp>
      </p:grpSp>
    </p:spTree>
    <p:extLst>
      <p:ext uri="{BB962C8B-B14F-4D97-AF65-F5344CB8AC3E}">
        <p14:creationId xmlns:p14="http://schemas.microsoft.com/office/powerpoint/2010/main" val="2864360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3449</TotalTime>
  <Words>547</Words>
  <Application>Microsoft Office PowerPoint</Application>
  <PresentationFormat>화면 슬라이드 쇼(4:3)</PresentationFormat>
  <Paragraphs>82</Paragraphs>
  <Slides>10</Slides>
  <Notes>0</Notes>
  <HiddenSlides>0</HiddenSlides>
  <MMClips>0</MMClips>
  <ScaleCrop>false</ScaleCrop>
  <HeadingPairs>
    <vt:vector size="4" baseType="variant">
      <vt:variant>
        <vt:lpstr>테마</vt:lpstr>
      </vt:variant>
      <vt:variant>
        <vt:i4>1</vt:i4>
      </vt:variant>
      <vt:variant>
        <vt:lpstr>슬라이드 제목</vt:lpstr>
      </vt:variant>
      <vt:variant>
        <vt:i4>10</vt:i4>
      </vt:variant>
    </vt:vector>
  </HeadingPairs>
  <TitlesOfParts>
    <vt:vector size="11" baseType="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kweni</dc:creator>
  <cp:lastModifiedBy>kweni</cp:lastModifiedBy>
  <cp:revision>1887</cp:revision>
  <dcterms:created xsi:type="dcterms:W3CDTF">2013-03-25T12:51:11Z</dcterms:created>
  <dcterms:modified xsi:type="dcterms:W3CDTF">2013-10-22T11:47:07Z</dcterms:modified>
</cp:coreProperties>
</file>