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300" r:id="rId5"/>
    <p:sldId id="299" r:id="rId6"/>
    <p:sldId id="257" r:id="rId7"/>
    <p:sldId id="302" r:id="rId8"/>
    <p:sldId id="301" r:id="rId9"/>
    <p:sldId id="303" r:id="rId10"/>
    <p:sldId id="304" r:id="rId11"/>
    <p:sldId id="305" r:id="rId12"/>
    <p:sldId id="306" r:id="rId13"/>
    <p:sldId id="264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02" autoAdjust="0"/>
    <p:restoredTop sz="94708" autoAdjust="0"/>
  </p:normalViewPr>
  <p:slideViewPr>
    <p:cSldViewPr>
      <p:cViewPr>
        <p:scale>
          <a:sx n="105" d="100"/>
          <a:sy n="105" d="100"/>
        </p:scale>
        <p:origin x="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7904" y="306896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300" b="1" dirty="0" smtClean="0"/>
              <a:t>3. </a:t>
            </a:r>
            <a:r>
              <a:rPr lang="ko-KR" altLang="en-US" sz="2300" b="1" dirty="0" smtClean="0"/>
              <a:t>나라 안에서 전개된 민족 운동</a:t>
            </a:r>
            <a:endParaRPr lang="en-US" altLang="ko-KR" sz="23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민족 문화 수호 운동의 전개</a:t>
            </a:r>
            <a:endParaRPr lang="ko-KR" altLang="en-US" sz="1600" dirty="0"/>
          </a:p>
        </p:txBody>
      </p:sp>
      <p:grpSp>
        <p:nvGrpSpPr>
          <p:cNvPr id="10" name="그룹 9"/>
          <p:cNvGrpSpPr/>
          <p:nvPr/>
        </p:nvGrpSpPr>
        <p:grpSpPr>
          <a:xfrm>
            <a:off x="6084168" y="3520776"/>
            <a:ext cx="260873" cy="338554"/>
            <a:chOff x="6381669" y="3444431"/>
            <a:chExt cx="260873" cy="338554"/>
          </a:xfrm>
        </p:grpSpPr>
        <p:sp>
          <p:nvSpPr>
            <p:cNvPr id="11" name="TextBox 10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6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(275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나라 안에서 전개된 민족 운동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민족 문화 수호 운동의 전개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2" name="모서리가 둥근 직사각형 11"/>
            <p:cNvSpPr/>
            <p:nvPr/>
          </p:nvSpPr>
          <p:spPr bwMode="auto">
            <a:xfrm>
              <a:off x="435597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6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2" name="직사각형 1"/>
          <p:cNvSpPr/>
          <p:nvPr/>
        </p:nvSpPr>
        <p:spPr>
          <a:xfrm>
            <a:off x="539552" y="1412776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/>
              <a:t>②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 </a:t>
            </a:r>
            <a:r>
              <a:rPr lang="en-US" altLang="ko-KR" sz="2400" b="1" dirty="0"/>
              <a:t>2]</a:t>
            </a:r>
            <a:r>
              <a:rPr lang="ko-KR" altLang="en-US" sz="2400" b="1" dirty="0"/>
              <a:t>에서 밑줄 친 부분이 뜻하는 바를 </a:t>
            </a:r>
            <a:r>
              <a:rPr lang="ko-KR" altLang="en-US" sz="2400" b="1" dirty="0" smtClean="0"/>
              <a:t>본문에서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찾아보고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사회 경제 사학이 극복한 식민 사관의 </a:t>
            </a:r>
            <a:r>
              <a:rPr lang="ko-KR" altLang="en-US" sz="2400" b="1" dirty="0" smtClean="0"/>
              <a:t>내용을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말해 보자</a:t>
            </a:r>
            <a:r>
              <a:rPr lang="en-US" altLang="ko-KR" sz="24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[</a:t>
            </a:r>
            <a:r>
              <a:rPr lang="ko-KR" altLang="en-US" sz="2400" b="1" dirty="0">
                <a:solidFill>
                  <a:srgbClr val="0000FF"/>
                </a:solidFill>
              </a:rPr>
              <a:t>예시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endParaRPr lang="ko-KR" altLang="en-US" sz="2400" b="1" dirty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 • </a:t>
            </a:r>
            <a:r>
              <a:rPr lang="ko-KR" altLang="en-US" sz="2400" b="1" dirty="0">
                <a:solidFill>
                  <a:srgbClr val="0000FF"/>
                </a:solidFill>
              </a:rPr>
              <a:t>본문</a:t>
            </a:r>
            <a:r>
              <a:rPr lang="en-US" altLang="ko-KR" sz="2400" b="1" dirty="0">
                <a:solidFill>
                  <a:srgbClr val="0000FF"/>
                </a:solidFill>
              </a:rPr>
              <a:t>: </a:t>
            </a:r>
            <a:r>
              <a:rPr lang="ko-KR" altLang="en-US" sz="2400" b="1" dirty="0">
                <a:solidFill>
                  <a:srgbClr val="0000FF"/>
                </a:solidFill>
              </a:rPr>
              <a:t>우리 역사도 서양이나 일본처럼 ‘고대 노예제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사회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</a:rPr>
              <a:t>중세 봉건 사회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</a:rPr>
              <a:t>근대 자본주의 사회’의 단계를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거치며 </a:t>
            </a:r>
            <a:r>
              <a:rPr lang="ko-KR" altLang="en-US" sz="2400" b="1" dirty="0">
                <a:solidFill>
                  <a:srgbClr val="0000FF"/>
                </a:solidFill>
              </a:rPr>
              <a:t>발전해 왔다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 • </a:t>
            </a:r>
            <a:r>
              <a:rPr lang="ko-KR" altLang="en-US" sz="2400" b="1" dirty="0">
                <a:solidFill>
                  <a:srgbClr val="0000FF"/>
                </a:solidFill>
              </a:rPr>
              <a:t>한국은 봉건 사회를 거치지 못해 스스로 근대화할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수 </a:t>
            </a:r>
            <a:r>
              <a:rPr lang="ko-KR" altLang="en-US" sz="2400" b="1" dirty="0">
                <a:solidFill>
                  <a:srgbClr val="0000FF"/>
                </a:solidFill>
              </a:rPr>
              <a:t>없다는 식민 사관의 주장을 비판하였다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945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(276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나라 안에서 전개된 민족 운동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민족 문화 수호 운동의 전개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435597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6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67544" y="1772816"/>
            <a:ext cx="8208912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5. </a:t>
            </a:r>
            <a:r>
              <a:rPr lang="ko-KR" altLang="en-US" sz="2400" b="1" dirty="0">
                <a:solidFill>
                  <a:srgbClr val="0070C0"/>
                </a:solidFill>
              </a:rPr>
              <a:t>언론 활동과 교육 운동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언론</a:t>
            </a:r>
            <a:r>
              <a:rPr lang="en-US" altLang="ko-KR" sz="2400" b="1" dirty="0"/>
              <a:t>: </a:t>
            </a:r>
            <a:r>
              <a:rPr lang="en-US" altLang="ko-KR" sz="2400" b="1" dirty="0" smtClean="0"/>
              <a:t>3·1 </a:t>
            </a:r>
            <a:r>
              <a:rPr lang="ko-KR" altLang="en-US" sz="2400" b="1" dirty="0"/>
              <a:t>운동 이후 조선</a:t>
            </a:r>
            <a:r>
              <a:rPr lang="en-US" altLang="ko-KR" sz="2400" b="1" dirty="0"/>
              <a:t>·</a:t>
            </a:r>
            <a:r>
              <a:rPr lang="ko-KR" altLang="en-US" sz="2400" b="1" dirty="0" err="1"/>
              <a:t>동아일보와</a:t>
            </a:r>
            <a:r>
              <a:rPr lang="ko-KR" altLang="en-US" sz="2400" b="1" dirty="0"/>
              <a:t> 잡지 간행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문화 발전에 기여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민족 운동 지원 ↔ 일제의 삭제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압수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정간 처분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교육 운동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일제의 식민지 우민화 교육에 저항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민족 교육 담당 </a:t>
            </a:r>
            <a:r>
              <a:rPr lang="en-US" altLang="ko-KR" sz="2400" b="1" dirty="0"/>
              <a:t>- </a:t>
            </a:r>
            <a:r>
              <a:rPr lang="ko-KR" altLang="en-US" sz="2400" b="1" dirty="0"/>
              <a:t>사립 학교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개량 서당 → </a:t>
            </a:r>
            <a:r>
              <a:rPr lang="en-US" altLang="ko-KR" sz="2400" b="1" dirty="0"/>
              <a:t>1920</a:t>
            </a:r>
            <a:r>
              <a:rPr lang="ko-KR" altLang="en-US" sz="2400" b="1" dirty="0" smtClean="0"/>
              <a:t>년대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야학 활성화</a:t>
            </a:r>
          </a:p>
        </p:txBody>
      </p:sp>
    </p:spTree>
    <p:extLst>
      <p:ext uri="{BB962C8B-B14F-4D97-AF65-F5344CB8AC3E}">
        <p14:creationId xmlns:p14="http://schemas.microsoft.com/office/powerpoint/2010/main" xmlns="" val="17093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(276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나라 안에서 전개된 민족 운동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민족 문화 수호 운동의 전개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435597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6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67544" y="1484784"/>
            <a:ext cx="8352928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6. </a:t>
            </a:r>
            <a:r>
              <a:rPr lang="ko-KR" altLang="en-US" sz="2400" b="1" dirty="0">
                <a:solidFill>
                  <a:srgbClr val="0070C0"/>
                </a:solidFill>
              </a:rPr>
              <a:t>종교 활동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대종교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중광단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만주에서 항일 무장 투쟁에 선도 역할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천도교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제</a:t>
            </a:r>
            <a:r>
              <a:rPr lang="en-US" altLang="ko-KR" sz="2400" b="1" dirty="0"/>
              <a:t>2</a:t>
            </a:r>
            <a:r>
              <a:rPr lang="ko-KR" altLang="en-US" sz="2400" b="1" dirty="0"/>
              <a:t>의 </a:t>
            </a:r>
            <a:r>
              <a:rPr lang="en-US" altLang="ko-KR" sz="2400" b="1" dirty="0"/>
              <a:t>3·1 </a:t>
            </a:r>
            <a:r>
              <a:rPr lang="ko-KR" altLang="en-US" sz="2400" b="1" dirty="0"/>
              <a:t>운동 계획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청년</a:t>
            </a:r>
            <a:r>
              <a:rPr lang="en-US" altLang="ko-KR" sz="2400" b="1" dirty="0" smtClean="0"/>
              <a:t>·</a:t>
            </a:r>
            <a:r>
              <a:rPr lang="ko-KR" altLang="en-US" sz="2400" b="1" dirty="0" smtClean="0"/>
              <a:t>여성</a:t>
            </a:r>
            <a:r>
              <a:rPr lang="en-US" altLang="ko-KR" sz="2400" b="1" dirty="0" smtClean="0"/>
              <a:t>·</a:t>
            </a:r>
            <a:r>
              <a:rPr lang="ko-KR" altLang="en-US" sz="2400" b="1" dirty="0" smtClean="0"/>
              <a:t>소년 </a:t>
            </a:r>
            <a:r>
              <a:rPr lang="ko-KR" altLang="en-US" sz="2400" b="1" dirty="0"/>
              <a:t>운동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en-US" altLang="ko-KR" sz="2400" b="1" dirty="0"/>
              <a:t>“</a:t>
            </a:r>
            <a:r>
              <a:rPr lang="ko-KR" altLang="en-US" sz="2400" b="1" dirty="0"/>
              <a:t>개벽”</a:t>
            </a:r>
            <a:r>
              <a:rPr lang="en-US" altLang="ko-KR" sz="2400" b="1" dirty="0"/>
              <a:t>, “</a:t>
            </a:r>
            <a:r>
              <a:rPr lang="ko-KR" altLang="en-US" sz="2400" b="1" dirty="0"/>
              <a:t>신여성”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불교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불교 대중화 노력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한용운</a:t>
            </a:r>
            <a:r>
              <a:rPr lang="en-US" altLang="ko-KR" sz="2400" b="1" dirty="0"/>
              <a:t>), </a:t>
            </a:r>
            <a:r>
              <a:rPr lang="ko-KR" altLang="en-US" sz="2400" b="1" dirty="0"/>
              <a:t>조선 불교 </a:t>
            </a:r>
            <a:r>
              <a:rPr lang="ko-KR" altLang="en-US" sz="2400" b="1" dirty="0" err="1"/>
              <a:t>유신회</a:t>
            </a:r>
            <a:r>
              <a:rPr lang="ko-KR" altLang="en-US" sz="2400" b="1" dirty="0"/>
              <a:t>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일제 불교 통제에 저항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개신교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교육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의료 사업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신사 참배 거부 운동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⑤ </a:t>
            </a:r>
            <a:r>
              <a:rPr lang="ko-KR" altLang="en-US" sz="2400" b="1" dirty="0"/>
              <a:t>천주교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고아원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양로원 등 사회 사업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의민단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무장 투쟁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⑥ </a:t>
            </a:r>
            <a:r>
              <a:rPr lang="ko-KR" altLang="en-US" sz="2400" b="1" dirty="0"/>
              <a:t>원불교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새생활</a:t>
            </a:r>
            <a:r>
              <a:rPr lang="ko-KR" altLang="en-US" sz="2400" b="1" dirty="0"/>
              <a:t> 운동 → 허례 폐지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근검절약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협동 </a:t>
            </a:r>
            <a:r>
              <a:rPr lang="ko-KR" altLang="en-US" sz="2400" b="1" dirty="0" smtClean="0"/>
              <a:t>단결</a:t>
            </a:r>
            <a:r>
              <a:rPr lang="en-US" altLang="ko-KR" sz="2400" b="1" dirty="0" smtClean="0"/>
              <a:t>   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4255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01829" y="2708569"/>
            <a:ext cx="341438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사회적 차별 철폐 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운동</a:t>
            </a:r>
            <a:endParaRPr lang="en-US" altLang="ko-KR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2699793" y="2852585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1</a:t>
            </a:r>
            <a:endParaRPr lang="en-US" altLang="ko-KR" sz="1800" b="1" dirty="0" smtClean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1568" y="2206697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3335" y="3812568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95681" y="2132856"/>
            <a:ext cx="5012623" cy="137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일제의 식민지 문화 정책에 맞서 전개된 국사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국어 연구의 대표적 활동과 그 의의를 파악할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95680" y="3706922"/>
            <a:ext cx="5012624" cy="137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일제의 식민지 문화 정책에 맞서 전개된 언론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교육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종교 활동의 다양한 모습을 이해할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(274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2" name="그룹 11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3" name="TextBox 12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나라 안에서 전개된 민족 운동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민족 문화 수호 운동의 전개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435597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6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6" name="직사각형 15"/>
          <p:cNvSpPr/>
          <p:nvPr/>
        </p:nvSpPr>
        <p:spPr>
          <a:xfrm>
            <a:off x="288032" y="1196752"/>
            <a:ext cx="522007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100" b="1" dirty="0" smtClean="0"/>
              <a:t> </a:t>
            </a:r>
            <a:r>
              <a:rPr lang="ko-KR" altLang="en-US" sz="2300" b="1" dirty="0" smtClean="0"/>
              <a:t>조선인은 다른 식민지의 야만적이고 반</a:t>
            </a:r>
            <a:r>
              <a:rPr lang="en-US" altLang="ko-KR" sz="2300" b="1" dirty="0" smtClean="0"/>
              <a:t>(</a:t>
            </a:r>
            <a:r>
              <a:rPr lang="ko-KR" altLang="en-US" sz="2300" b="1" dirty="0" smtClean="0"/>
              <a:t>半</a:t>
            </a:r>
            <a:r>
              <a:rPr lang="en-US" altLang="ko-KR" sz="2300" b="1" dirty="0" smtClean="0"/>
              <a:t>) </a:t>
            </a:r>
            <a:r>
              <a:rPr lang="ko-KR" altLang="en-US" sz="2300" b="1" dirty="0" smtClean="0"/>
              <a:t>개화된 민족과 달라서 독서속문</a:t>
            </a:r>
            <a:r>
              <a:rPr lang="en-US" altLang="ko-KR" sz="2300" b="1" dirty="0" smtClean="0"/>
              <a:t>(</a:t>
            </a:r>
            <a:r>
              <a:rPr lang="ko-KR" altLang="en-US" sz="2300" b="1" dirty="0" smtClean="0"/>
              <a:t>讀書屬文</a:t>
            </a:r>
            <a:r>
              <a:rPr lang="en-US" altLang="ko-KR" sz="2300" b="1" dirty="0" smtClean="0"/>
              <a:t>, </a:t>
            </a:r>
            <a:r>
              <a:rPr lang="ko-KR" altLang="en-US" sz="2300" b="1" dirty="0" smtClean="0"/>
              <a:t>책을 읽고 글을 지음</a:t>
            </a:r>
            <a:r>
              <a:rPr lang="en-US" altLang="ko-KR" sz="2300" b="1" dirty="0" smtClean="0"/>
              <a:t>)</a:t>
            </a:r>
            <a:r>
              <a:rPr lang="ko-KR" altLang="en-US" sz="2300" b="1" dirty="0" smtClean="0"/>
              <a:t>에 있어서 문명인에 뒤지지 않는다</a:t>
            </a:r>
            <a:r>
              <a:rPr lang="en-US" altLang="ko-KR" sz="2300" b="1" dirty="0" smtClean="0"/>
              <a:t>. </a:t>
            </a:r>
            <a:r>
              <a:rPr lang="ko-KR" altLang="en-US" sz="2300" b="1" dirty="0" smtClean="0"/>
              <a:t>예로부터 전해 오는 역사책도 많고</a:t>
            </a:r>
            <a:r>
              <a:rPr lang="en-US" altLang="ko-KR" sz="2300" b="1" dirty="0" smtClean="0"/>
              <a:t>, </a:t>
            </a:r>
            <a:r>
              <a:rPr lang="ko-KR" altLang="en-US" sz="2300" b="1" dirty="0" smtClean="0"/>
              <a:t>또 새로운 저술도 적지 않다</a:t>
            </a:r>
            <a:r>
              <a:rPr lang="en-US" altLang="ko-KR" sz="2300" b="1" dirty="0" smtClean="0"/>
              <a:t>. </a:t>
            </a:r>
            <a:r>
              <a:rPr lang="ko-KR" altLang="en-US" sz="2300" b="1" dirty="0" smtClean="0"/>
              <a:t>앞에 것은 독립 시대의 저술로서 헛되이 독립국의 옛 꿈을 떠올리게 하는 폐단이 있으며</a:t>
            </a:r>
            <a:r>
              <a:rPr lang="en-US" altLang="ko-KR" sz="2300" b="1" dirty="0" smtClean="0"/>
              <a:t>, … </a:t>
            </a:r>
            <a:r>
              <a:rPr lang="ko-KR" altLang="en-US" sz="2300" b="1" dirty="0" smtClean="0"/>
              <a:t>이들 역사책이 인심을 어지럽히는 해독은 이루 헤아릴 수 없다</a:t>
            </a:r>
            <a:r>
              <a:rPr lang="en-US" altLang="ko-KR" sz="23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endParaRPr lang="en-US" altLang="ko-KR" sz="21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100" b="1" dirty="0" smtClean="0"/>
              <a:t>- </a:t>
            </a:r>
            <a:r>
              <a:rPr lang="ko-KR" altLang="en-US" sz="2100" b="1" dirty="0" smtClean="0"/>
              <a:t>조선사 </a:t>
            </a:r>
            <a:r>
              <a:rPr lang="ko-KR" altLang="en-US" sz="2100" b="1" dirty="0" err="1" smtClean="0"/>
              <a:t>편수회</a:t>
            </a:r>
            <a:r>
              <a:rPr lang="en-US" altLang="ko-KR" sz="2100" b="1" dirty="0" smtClean="0"/>
              <a:t>, </a:t>
            </a:r>
            <a:r>
              <a:rPr lang="ko-KR" altLang="en-US" sz="2100" b="1" dirty="0" err="1" smtClean="0"/>
              <a:t>조선반도사</a:t>
            </a:r>
            <a:r>
              <a:rPr lang="ko-KR" altLang="en-US" sz="2100" b="1" dirty="0" smtClean="0"/>
              <a:t> 편찬 요지 </a:t>
            </a:r>
            <a:r>
              <a:rPr lang="en-US" altLang="ko-KR" sz="2100" b="1" dirty="0" smtClean="0"/>
              <a:t>-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8182" y="1340767"/>
            <a:ext cx="3626306" cy="484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(274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1901614"/>
            <a:ext cx="7776864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일제의 식민 사관 날조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목적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일제의 침략과 식민 지배 합리화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주요 내용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한국사 왜곡 → 한국사의 자율적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주체적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발전 </a:t>
            </a:r>
            <a:r>
              <a:rPr lang="ko-KR" altLang="en-US" sz="2400" b="1" dirty="0"/>
              <a:t>부정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 err="1"/>
              <a:t>타율성론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반도적 숙명론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 err="1"/>
              <a:t>정체성론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중세 봉건 사회 부재론</a:t>
            </a:r>
            <a:r>
              <a:rPr lang="en-US" altLang="ko-KR" sz="2400" b="1" dirty="0" smtClean="0"/>
              <a:t>)</a:t>
            </a:r>
            <a:endParaRPr lang="ko-KR" altLang="en-US" sz="2400" b="1" dirty="0"/>
          </a:p>
        </p:txBody>
      </p:sp>
      <p:grpSp>
        <p:nvGrpSpPr>
          <p:cNvPr id="20" name="그룹 19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21" name="TextBox 20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나라 안에서 전개된 민족 운동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민족 문화 수호 운동의 전개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 bwMode="auto">
            <a:xfrm>
              <a:off x="435597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6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6910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(274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21" name="그룹 20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22" name="TextBox 21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나라 안에서 전개된 민족 운동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민족 문화 수호 운동의 전개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 bwMode="auto">
            <a:xfrm>
              <a:off x="435597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6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51520" y="1772816"/>
            <a:ext cx="864096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민족주의 사학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방향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민족사 연구 → 민족정신 확립 → 독립의 토대 마련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박은식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조선 국혼 강조</a:t>
            </a:r>
            <a:r>
              <a:rPr lang="en-US" altLang="ko-KR" sz="2400" b="1" dirty="0"/>
              <a:t>, “</a:t>
            </a:r>
            <a:r>
              <a:rPr lang="ko-KR" altLang="en-US" sz="2400" b="1" dirty="0"/>
              <a:t>한국통사”</a:t>
            </a:r>
            <a:r>
              <a:rPr lang="en-US" altLang="ko-KR" sz="2400" b="1" dirty="0"/>
              <a:t>, “</a:t>
            </a:r>
            <a:r>
              <a:rPr lang="ko-KR" altLang="en-US" sz="2400" b="1" dirty="0" err="1"/>
              <a:t>한국독립운동지혈사</a:t>
            </a:r>
            <a:r>
              <a:rPr lang="ko-KR" altLang="en-US" sz="2400" b="1" dirty="0" smtClean="0"/>
              <a:t>”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저술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신채호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고대사 연구 → “조선상고사”</a:t>
            </a:r>
            <a:r>
              <a:rPr lang="en-US" altLang="ko-KR" sz="2400" b="1" dirty="0"/>
              <a:t>, “</a:t>
            </a:r>
            <a:r>
              <a:rPr lang="ko-KR" altLang="en-US" sz="2400" b="1" dirty="0"/>
              <a:t>조선사 </a:t>
            </a:r>
            <a:r>
              <a:rPr lang="ko-KR" altLang="en-US" sz="2400" b="1" dirty="0" err="1"/>
              <a:t>연구초</a:t>
            </a:r>
            <a:r>
              <a:rPr lang="ko-KR" altLang="en-US" sz="2400" b="1" dirty="0"/>
              <a:t>”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저술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 smtClean="0"/>
              <a:t>그 밖의 </a:t>
            </a:r>
            <a:r>
              <a:rPr lang="ko-KR" altLang="en-US" sz="2400" b="1" dirty="0"/>
              <a:t>인물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정인보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문일평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안재홍 → 조선학 운동 전개</a:t>
            </a:r>
          </a:p>
        </p:txBody>
      </p:sp>
    </p:spTree>
    <p:extLst>
      <p:ext uri="{BB962C8B-B14F-4D97-AF65-F5344CB8AC3E}">
        <p14:creationId xmlns:p14="http://schemas.microsoft.com/office/powerpoint/2010/main" xmlns="" val="317685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(275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1700808"/>
            <a:ext cx="5616624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사회 경제 사학과 실증 사학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사회 경제 사학</a:t>
            </a:r>
            <a:r>
              <a:rPr lang="en-US" altLang="ko-KR" sz="2400" b="1" dirty="0"/>
              <a:t>(</a:t>
            </a:r>
            <a:r>
              <a:rPr lang="ko-KR" altLang="en-US" sz="2400" b="1" dirty="0" err="1"/>
              <a:t>백남운</a:t>
            </a:r>
            <a:r>
              <a:rPr lang="en-US" altLang="ko-KR" sz="2400" b="1" dirty="0"/>
              <a:t>): </a:t>
            </a:r>
            <a:r>
              <a:rPr lang="ko-KR" altLang="en-US" sz="2400" b="1" dirty="0" smtClean="0"/>
              <a:t>마르크스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  유물 </a:t>
            </a:r>
            <a:r>
              <a:rPr lang="ko-KR" altLang="en-US" sz="2400" b="1" dirty="0"/>
              <a:t>사관의 영향</a:t>
            </a:r>
            <a:r>
              <a:rPr lang="en-US" altLang="ko-KR" sz="2400" b="1" dirty="0"/>
              <a:t>, “</a:t>
            </a:r>
            <a:r>
              <a:rPr lang="ko-KR" altLang="en-US" sz="2400" b="1" dirty="0"/>
              <a:t>조선사회경제사</a:t>
            </a:r>
            <a:r>
              <a:rPr lang="ko-KR" altLang="en-US" sz="2400" b="1" dirty="0" smtClean="0"/>
              <a:t>”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저술 </a:t>
            </a:r>
            <a:r>
              <a:rPr lang="ko-KR" altLang="en-US" sz="2400" b="1" dirty="0"/>
              <a:t>→ 한국사도 세계사의 보편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법칙에 </a:t>
            </a:r>
            <a:r>
              <a:rPr lang="ko-KR" altLang="en-US" sz="2400" b="1" dirty="0"/>
              <a:t>따라 발전했다고 기술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 err="1"/>
              <a:t>정체성론</a:t>
            </a:r>
            <a:r>
              <a:rPr lang="ko-KR" altLang="en-US" sz="2400" b="1" dirty="0"/>
              <a:t> 극복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실증 사학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진단 학회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문헌 </a:t>
            </a:r>
            <a:r>
              <a:rPr lang="ko-KR" altLang="en-US" sz="2400" b="1" dirty="0" smtClean="0"/>
              <a:t>고증을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 통해 </a:t>
            </a:r>
            <a:r>
              <a:rPr lang="ko-KR" altLang="en-US" sz="2400" b="1" dirty="0"/>
              <a:t>객관적인 역사 서술</a:t>
            </a:r>
          </a:p>
        </p:txBody>
      </p:sp>
      <p:grpSp>
        <p:nvGrpSpPr>
          <p:cNvPr id="20" name="그룹 19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21" name="TextBox 20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나라 안에서 전개된 민족 운동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민족 문화 수호 운동의 전개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 bwMode="auto">
            <a:xfrm>
              <a:off x="435597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6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9843" y="1760087"/>
            <a:ext cx="2964645" cy="375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(275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나라 안에서 전개된 민족 운동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민족 문화 수호 운동의 전개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435597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6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2671" y="1719229"/>
            <a:ext cx="3851817" cy="42300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3528" y="1484784"/>
            <a:ext cx="55446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국어 연구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① 조선어 연구회</a:t>
            </a:r>
            <a:r>
              <a:rPr lang="en-US" altLang="ko-KR" sz="2400" b="1" dirty="0"/>
              <a:t>(1921): </a:t>
            </a:r>
            <a:r>
              <a:rPr lang="ko-KR" altLang="en-US" sz="2400" b="1" dirty="0" err="1"/>
              <a:t>가갸날</a:t>
            </a:r>
            <a:r>
              <a:rPr lang="ko-KR" altLang="en-US" sz="2400" b="1" dirty="0"/>
              <a:t> 제정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/>
              <a:t>잡지 “한글” 간행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② 조선어 학회</a:t>
            </a:r>
            <a:r>
              <a:rPr lang="en-US" altLang="ko-KR" sz="2400" b="1" dirty="0"/>
              <a:t>(1931): </a:t>
            </a:r>
            <a:r>
              <a:rPr lang="ko-KR" altLang="en-US" sz="2400" b="1" dirty="0"/>
              <a:t>최현배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이극로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/>
              <a:t>한글 표준화에 기여</a:t>
            </a:r>
            <a:r>
              <a:rPr lang="en-US" altLang="ko-KR" sz="2400" b="1" dirty="0"/>
              <a:t>: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한글 </a:t>
            </a:r>
            <a:r>
              <a:rPr lang="ko-KR" altLang="en-US" sz="2400" b="1" dirty="0"/>
              <a:t>맞춤법 통일안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표준어 및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외래어 </a:t>
            </a:r>
            <a:r>
              <a:rPr lang="ko-KR" altLang="en-US" sz="2400" b="1" dirty="0"/>
              <a:t>표기법 통일안 제정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/>
              <a:t>우리말 “</a:t>
            </a:r>
            <a:r>
              <a:rPr lang="ko-KR" altLang="en-US" sz="2400" b="1" dirty="0" err="1"/>
              <a:t>큰사전</a:t>
            </a:r>
            <a:r>
              <a:rPr lang="ko-KR" altLang="en-US" sz="2400" b="1" dirty="0"/>
              <a:t>” 편찬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/>
              <a:t>일제의 탄압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조선어 학회 </a:t>
            </a:r>
            <a:r>
              <a:rPr lang="ko-KR" altLang="en-US" sz="2400" b="1" dirty="0" smtClean="0"/>
              <a:t>사건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(</a:t>
            </a:r>
            <a:r>
              <a:rPr lang="en-US" altLang="ko-KR" sz="2400" b="1" dirty="0"/>
              <a:t>1942)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96325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(275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21" name="그룹 20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22" name="TextBox 21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나라 안에서 전개된 민족 운동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민족 문화 수호 운동의 전개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 bwMode="auto">
            <a:xfrm>
              <a:off x="435597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6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27969"/>
            <a:ext cx="9144000" cy="417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131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(275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8" name="직사각형 7"/>
          <p:cNvSpPr/>
          <p:nvPr/>
        </p:nvSpPr>
        <p:spPr>
          <a:xfrm>
            <a:off x="467544" y="1984772"/>
            <a:ext cx="8291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①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 </a:t>
            </a:r>
            <a:r>
              <a:rPr lang="en-US" altLang="ko-KR" sz="2400" b="1" dirty="0"/>
              <a:t>1]</a:t>
            </a:r>
            <a:r>
              <a:rPr lang="ko-KR" altLang="en-US" sz="2400" b="1" dirty="0"/>
              <a:t>을 참고하여 민족주의 사학이 추구하는 </a:t>
            </a:r>
            <a:r>
              <a:rPr lang="ko-KR" altLang="en-US" sz="2400" b="1" dirty="0" smtClean="0"/>
              <a:t>목표를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간단하게 설명해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예시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민족정신이 깃든 역사를 지킴으로써 독립의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정신적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토대를 구축한다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나라 안에서 전개된 민족 운동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민족 문화 수호 운동의 전개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2" name="모서리가 둥근 직사각형 11"/>
            <p:cNvSpPr/>
            <p:nvPr/>
          </p:nvSpPr>
          <p:spPr bwMode="auto">
            <a:xfrm>
              <a:off x="435597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6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3053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3399</TotalTime>
  <Words>805</Words>
  <Application>Microsoft Office PowerPoint</Application>
  <PresentationFormat>화면 슬라이드 쇼(4:3)</PresentationFormat>
  <Paragraphs>114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misuser</cp:lastModifiedBy>
  <cp:revision>1832</cp:revision>
  <dcterms:created xsi:type="dcterms:W3CDTF">2013-03-25T12:51:11Z</dcterms:created>
  <dcterms:modified xsi:type="dcterms:W3CDTF">2013-12-06T06:32:07Z</dcterms:modified>
</cp:coreProperties>
</file>