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3" r:id="rId3"/>
    <p:sldId id="260" r:id="rId4"/>
    <p:sldId id="300" r:id="rId5"/>
    <p:sldId id="299" r:id="rId6"/>
    <p:sldId id="257" r:id="rId7"/>
    <p:sldId id="301" r:id="rId8"/>
    <p:sldId id="302" r:id="rId9"/>
    <p:sldId id="303" r:id="rId10"/>
    <p:sldId id="304" r:id="rId11"/>
    <p:sldId id="264" r:id="rId12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708" autoAdjust="0"/>
  </p:normalViewPr>
  <p:slideViewPr>
    <p:cSldViewPr>
      <p:cViewPr>
        <p:scale>
          <a:sx n="105" d="100"/>
          <a:sy n="105" d="100"/>
        </p:scale>
        <p:origin x="-1794" y="-3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2013-10-22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96100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2013-10-22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13168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2013-10-22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18225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2013-10-22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29209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2013-10-22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73590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2013-10-22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66260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2013-10-22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41804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2013-10-22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58112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2013-10-22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8261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2013-10-22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30955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2013-10-22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35352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BE023F-E1DC-4E18-88F1-E0F974871E8E}" type="datetimeFigureOut">
              <a:rPr lang="ko-KR" altLang="en-US" smtClean="0"/>
              <a:pPr/>
              <a:t>2013-10-22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91263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7"/>
            <a:ext cx="9144000" cy="685128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707904" y="3068960"/>
            <a:ext cx="5328592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altLang="ko-KR" sz="2300" b="1" dirty="0" smtClean="0"/>
              <a:t>3. </a:t>
            </a:r>
            <a:r>
              <a:rPr lang="ko-KR" altLang="en-US" sz="2300" b="1" dirty="0" smtClean="0"/>
              <a:t>나라 안에서 전개된 민족 운동</a:t>
            </a:r>
            <a:endParaRPr lang="en-US" altLang="ko-KR" sz="2300" b="1" dirty="0" smtClean="0"/>
          </a:p>
          <a:p>
            <a:pPr algn="r">
              <a:lnSpc>
                <a:spcPct val="120000"/>
              </a:lnSpc>
            </a:pPr>
            <a:r>
              <a:rPr lang="ko-KR" altLang="en-US" sz="1600" dirty="0" smtClean="0"/>
              <a:t>농민 운동과 노동 운동</a:t>
            </a:r>
            <a:endParaRPr lang="ko-KR" altLang="en-US" sz="1600" dirty="0"/>
          </a:p>
        </p:txBody>
      </p:sp>
      <p:grpSp>
        <p:nvGrpSpPr>
          <p:cNvPr id="10" name="그룹 9"/>
          <p:cNvGrpSpPr/>
          <p:nvPr/>
        </p:nvGrpSpPr>
        <p:grpSpPr>
          <a:xfrm>
            <a:off x="6615383" y="3520776"/>
            <a:ext cx="260873" cy="338554"/>
            <a:chOff x="6381669" y="3444431"/>
            <a:chExt cx="260873" cy="338554"/>
          </a:xfrm>
        </p:grpSpPr>
        <p:sp>
          <p:nvSpPr>
            <p:cNvPr id="11" name="TextBox 10"/>
            <p:cNvSpPr txBox="1"/>
            <p:nvPr/>
          </p:nvSpPr>
          <p:spPr>
            <a:xfrm>
              <a:off x="6381669" y="3444431"/>
              <a:ext cx="260873" cy="338554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600" dirty="0" smtClean="0">
                  <a:ln w="12700">
                    <a:noFill/>
                  </a:ln>
                </a:rPr>
                <a:t>3</a:t>
              </a:r>
              <a:endParaRPr lang="ko-KR" altLang="en-US" sz="1600" dirty="0">
                <a:ln w="12700">
                  <a:noFill/>
                </a:ln>
              </a:endParaRPr>
            </a:p>
          </p:txBody>
        </p:sp>
        <p:sp>
          <p:nvSpPr>
            <p:cNvPr id="12" name="직사각형 11"/>
            <p:cNvSpPr/>
            <p:nvPr/>
          </p:nvSpPr>
          <p:spPr>
            <a:xfrm>
              <a:off x="6399359" y="3501008"/>
              <a:ext cx="216024" cy="216024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854753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9592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(269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grpSp>
        <p:nvGrpSpPr>
          <p:cNvPr id="9" name="그룹 8"/>
          <p:cNvGrpSpPr/>
          <p:nvPr/>
        </p:nvGrpSpPr>
        <p:grpSpPr>
          <a:xfrm>
            <a:off x="3131840" y="77723"/>
            <a:ext cx="5904656" cy="861774"/>
            <a:chOff x="3059832" y="131728"/>
            <a:chExt cx="5904656" cy="861774"/>
          </a:xfrm>
        </p:grpSpPr>
        <p:sp>
          <p:nvSpPr>
            <p:cNvPr id="10" name="TextBox 9"/>
            <p:cNvSpPr txBox="1"/>
            <p:nvPr/>
          </p:nvSpPr>
          <p:spPr>
            <a:xfrm>
              <a:off x="3059832" y="131728"/>
              <a:ext cx="5904656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3.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나라 안에서 전개된 민족 운동</a:t>
              </a:r>
              <a:endParaRPr lang="en-US" altLang="ko-KR" sz="2200" b="1" dirty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농민 운동과 노동 운동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1" name="모서리가 둥근 직사각형 10"/>
            <p:cNvSpPr/>
            <p:nvPr/>
          </p:nvSpPr>
          <p:spPr bwMode="auto">
            <a:xfrm>
              <a:off x="5078908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3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pic>
        <p:nvPicPr>
          <p:cNvPr id="2" name="그림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93979"/>
            <a:ext cx="9144000" cy="3870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311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0"/>
            <a:ext cx="9144000" cy="68571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101829" y="2708569"/>
            <a:ext cx="3414387" cy="1643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sz="2800" b="1" dirty="0" smtClean="0">
                <a:solidFill>
                  <a:schemeClr val="accent3">
                    <a:lumMod val="50000"/>
                  </a:schemeClr>
                </a:solidFill>
              </a:rPr>
              <a:t>6·10 </a:t>
            </a:r>
            <a:r>
              <a:rPr lang="ko-KR" altLang="en-US" sz="2800" b="1" dirty="0" smtClean="0">
                <a:solidFill>
                  <a:schemeClr val="accent3">
                    <a:lumMod val="50000"/>
                  </a:schemeClr>
                </a:solidFill>
              </a:rPr>
              <a:t>만세 운동과 </a:t>
            </a:r>
            <a:endParaRPr lang="en-US" altLang="ko-KR" sz="28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ko-KR" altLang="en-US" sz="2800" b="1" dirty="0" smtClean="0">
                <a:solidFill>
                  <a:schemeClr val="accent3">
                    <a:lumMod val="50000"/>
                  </a:schemeClr>
                </a:solidFill>
              </a:rPr>
              <a:t>광주 학생 항일 운동</a:t>
            </a:r>
            <a:endParaRPr lang="en-US" altLang="ko-KR" sz="28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ko-KR" sz="2800" b="1" dirty="0" smtClean="0">
                <a:solidFill>
                  <a:schemeClr val="accent3">
                    <a:lumMod val="50000"/>
                  </a:schemeClr>
                </a:solidFill>
              </a:rPr>
              <a:t>                  </a:t>
            </a:r>
            <a:r>
              <a:rPr lang="ko-KR" altLang="en-US" sz="2000" b="1" dirty="0" smtClean="0"/>
              <a:t>입니다</a:t>
            </a:r>
            <a:r>
              <a:rPr lang="en-US" altLang="ko-KR" sz="2000" b="1" dirty="0" smtClean="0"/>
              <a:t>.</a:t>
            </a:r>
            <a:endParaRPr lang="ko-KR" altLang="en-US" sz="2000" b="1" dirty="0"/>
          </a:p>
        </p:txBody>
      </p:sp>
      <p:sp>
        <p:nvSpPr>
          <p:cNvPr id="8" name="모서리가 둥근 직사각형 7"/>
          <p:cNvSpPr/>
          <p:nvPr/>
        </p:nvSpPr>
        <p:spPr bwMode="auto">
          <a:xfrm>
            <a:off x="2699793" y="2852585"/>
            <a:ext cx="357188" cy="357188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b="1" dirty="0" smtClean="0">
                <a:latin typeface="+mj-lt"/>
                <a:ea typeface="맑은 고딕" pitchFamily="50" charset="-127"/>
              </a:rPr>
              <a:t>4</a:t>
            </a:r>
            <a:endParaRPr lang="en-US" altLang="ko-KR" sz="1800" b="1" dirty="0" smtClean="0">
              <a:latin typeface="+mj-lt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83287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80"/>
            <a:ext cx="9144000" cy="6856320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1568" y="2495769"/>
            <a:ext cx="531992" cy="352923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3335" y="3750670"/>
            <a:ext cx="530225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295681" y="2421928"/>
            <a:ext cx="5012623" cy="935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2400" b="1" dirty="0" smtClean="0">
                <a:latin typeface="+mn-ea"/>
              </a:rPr>
              <a:t> </a:t>
            </a:r>
            <a:r>
              <a:rPr lang="ko-KR" altLang="en-US" sz="2400" b="1" dirty="0"/>
              <a:t>소작 쟁의와 노동 쟁의가 치열하게 일어난 배경을 파악할 수 있다</a:t>
            </a:r>
            <a:r>
              <a:rPr lang="en-US" altLang="ko-KR" sz="2400" b="1" dirty="0"/>
              <a:t>.</a:t>
            </a:r>
            <a:endParaRPr lang="ko-KR" altLang="en-US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2295680" y="3645024"/>
            <a:ext cx="5012624" cy="935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2400" b="1" dirty="0" smtClean="0">
                <a:latin typeface="+mn-ea"/>
              </a:rPr>
              <a:t> </a:t>
            </a:r>
            <a:r>
              <a:rPr lang="en-US" altLang="ko-KR" sz="2400" b="1" dirty="0"/>
              <a:t>1930</a:t>
            </a:r>
            <a:r>
              <a:rPr lang="ko-KR" altLang="en-US" sz="2400" b="1" dirty="0"/>
              <a:t>년대 농민 운동과 노동 운동의 급진적인 변화를 이해할 수 있다</a:t>
            </a:r>
            <a:r>
              <a:rPr lang="en-US" altLang="ko-KR" sz="2400" b="1" dirty="0"/>
              <a:t>.</a:t>
            </a:r>
            <a:endParaRPr lang="ko-KR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795644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8"/>
            <a:ext cx="9144000" cy="68563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35696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(268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grpSp>
        <p:nvGrpSpPr>
          <p:cNvPr id="12" name="그룹 11"/>
          <p:cNvGrpSpPr/>
          <p:nvPr/>
        </p:nvGrpSpPr>
        <p:grpSpPr>
          <a:xfrm>
            <a:off x="3131840" y="77723"/>
            <a:ext cx="5904656" cy="861774"/>
            <a:chOff x="3059832" y="131728"/>
            <a:chExt cx="5904656" cy="861774"/>
          </a:xfrm>
        </p:grpSpPr>
        <p:sp>
          <p:nvSpPr>
            <p:cNvPr id="13" name="TextBox 12"/>
            <p:cNvSpPr txBox="1"/>
            <p:nvPr/>
          </p:nvSpPr>
          <p:spPr>
            <a:xfrm>
              <a:off x="3059832" y="131728"/>
              <a:ext cx="5904656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3.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나라 안에서 전개된 민족 운동</a:t>
              </a:r>
              <a:endParaRPr lang="en-US" altLang="ko-KR" sz="2200" b="1" dirty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농민 운동과 노동 운동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4" name="모서리가 둥근 직사각형 13"/>
            <p:cNvSpPr/>
            <p:nvPr/>
          </p:nvSpPr>
          <p:spPr bwMode="auto">
            <a:xfrm>
              <a:off x="5078908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3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691680" y="5697936"/>
            <a:ext cx="24482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 smtClean="0">
                <a:latin typeface="나눔고딕 ExtraBold"/>
                <a:ea typeface="나눔고딕 ExtraBold"/>
              </a:rPr>
              <a:t>▲ 소작문제</a:t>
            </a:r>
            <a:r>
              <a:rPr lang="en-US" altLang="ko-KR" sz="1400" b="1" dirty="0" smtClean="0">
                <a:latin typeface="나눔고딕 ExtraBold"/>
                <a:ea typeface="나눔고딕 ExtraBold"/>
              </a:rPr>
              <a:t>(</a:t>
            </a:r>
            <a:r>
              <a:rPr lang="ko-KR" altLang="en-US" sz="1400" b="1" dirty="0" smtClean="0">
                <a:latin typeface="나눔고딕 ExtraBold"/>
                <a:ea typeface="나눔고딕 ExtraBold"/>
              </a:rPr>
              <a:t>조선일보</a:t>
            </a:r>
            <a:r>
              <a:rPr lang="en-US" altLang="ko-KR" sz="1400" b="1" dirty="0" smtClean="0">
                <a:latin typeface="나눔고딕 ExtraBold"/>
                <a:ea typeface="나눔고딕 ExtraBold"/>
              </a:rPr>
              <a:t>, 1924)</a:t>
            </a:r>
            <a:endParaRPr lang="ko-KR" altLang="en-US" sz="1050" dirty="0"/>
          </a:p>
        </p:txBody>
      </p:sp>
      <p:sp>
        <p:nvSpPr>
          <p:cNvPr id="15" name="TextBox 14"/>
          <p:cNvSpPr txBox="1"/>
          <p:nvPr/>
        </p:nvSpPr>
        <p:spPr>
          <a:xfrm>
            <a:off x="5136167" y="5672572"/>
            <a:ext cx="24482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 smtClean="0">
                <a:latin typeface="나눔고딕 ExtraBold"/>
                <a:ea typeface="나눔고딕 ExtraBold"/>
              </a:rPr>
              <a:t>▲ 세계적 현안</a:t>
            </a:r>
            <a:r>
              <a:rPr lang="en-US" altLang="ko-KR" sz="1400" b="1" dirty="0" smtClean="0">
                <a:latin typeface="나눔고딕 ExtraBold"/>
                <a:ea typeface="나눔고딕 ExtraBold"/>
              </a:rPr>
              <a:t>(</a:t>
            </a:r>
            <a:r>
              <a:rPr lang="ko-KR" altLang="en-US" sz="1400" b="1" dirty="0" smtClean="0">
                <a:latin typeface="나눔고딕 ExtraBold"/>
                <a:ea typeface="나눔고딕 ExtraBold"/>
              </a:rPr>
              <a:t>개벽</a:t>
            </a:r>
            <a:r>
              <a:rPr lang="en-US" altLang="ko-KR" sz="1400" b="1" dirty="0" smtClean="0">
                <a:latin typeface="나눔고딕 ExtraBold"/>
                <a:ea typeface="나눔고딕 ExtraBold"/>
              </a:rPr>
              <a:t>, 1923)</a:t>
            </a:r>
            <a:endParaRPr lang="ko-KR" altLang="en-US" sz="1050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355" y="1628800"/>
            <a:ext cx="7435069" cy="4021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58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9592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(268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23528" y="1790113"/>
            <a:ext cx="85648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70C0"/>
                </a:solidFill>
              </a:rPr>
              <a:t>1. </a:t>
            </a:r>
            <a:r>
              <a:rPr lang="ko-KR" altLang="en-US" sz="2400" b="1" dirty="0">
                <a:solidFill>
                  <a:srgbClr val="0070C0"/>
                </a:solidFill>
              </a:rPr>
              <a:t>농민</a:t>
            </a:r>
            <a:r>
              <a:rPr lang="en-US" altLang="ko-KR" sz="2400" b="1" dirty="0">
                <a:solidFill>
                  <a:srgbClr val="0070C0"/>
                </a:solidFill>
              </a:rPr>
              <a:t>·</a:t>
            </a:r>
            <a:r>
              <a:rPr lang="ko-KR" altLang="en-US" sz="2400" b="1" dirty="0">
                <a:solidFill>
                  <a:srgbClr val="0070C0"/>
                </a:solidFill>
              </a:rPr>
              <a:t>노동 운동의 배경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① </a:t>
            </a:r>
            <a:r>
              <a:rPr lang="ko-KR" altLang="en-US" sz="2400" b="1" dirty="0"/>
              <a:t>농민 운동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토지 조사 사업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산미 증식 계획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→ </a:t>
            </a:r>
            <a:r>
              <a:rPr lang="ko-KR" altLang="en-US" sz="2400" b="1" dirty="0"/>
              <a:t>소작농 증가 → 고율 소작료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공과금 등 각종 부담 증가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② </a:t>
            </a:r>
            <a:r>
              <a:rPr lang="ko-KR" altLang="en-US" sz="2400" b="1" dirty="0"/>
              <a:t>노동 운동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노동자 수 증가 → 낮은 임금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열악한 작업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환경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장시간 노동</a:t>
            </a:r>
          </a:p>
        </p:txBody>
      </p:sp>
      <p:grpSp>
        <p:nvGrpSpPr>
          <p:cNvPr id="9" name="그룹 8"/>
          <p:cNvGrpSpPr/>
          <p:nvPr/>
        </p:nvGrpSpPr>
        <p:grpSpPr>
          <a:xfrm>
            <a:off x="3131840" y="77723"/>
            <a:ext cx="5904656" cy="861774"/>
            <a:chOff x="3059832" y="131728"/>
            <a:chExt cx="5904656" cy="861774"/>
          </a:xfrm>
        </p:grpSpPr>
        <p:sp>
          <p:nvSpPr>
            <p:cNvPr id="10" name="TextBox 9"/>
            <p:cNvSpPr txBox="1"/>
            <p:nvPr/>
          </p:nvSpPr>
          <p:spPr>
            <a:xfrm>
              <a:off x="3059832" y="131728"/>
              <a:ext cx="5904656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3.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나라 안에서 전개된 민족 운동</a:t>
              </a:r>
              <a:endParaRPr lang="en-US" altLang="ko-KR" sz="2200" b="1" dirty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농민 운동과 노동 운동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1" name="모서리가 둥근 직사각형 10"/>
            <p:cNvSpPr/>
            <p:nvPr/>
          </p:nvSpPr>
          <p:spPr bwMode="auto">
            <a:xfrm>
              <a:off x="5078908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3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69102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9592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(268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51520" y="1962471"/>
            <a:ext cx="5184576" cy="319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70C0"/>
                </a:solidFill>
              </a:rPr>
              <a:t>2. </a:t>
            </a:r>
            <a:r>
              <a:rPr lang="ko-KR" altLang="en-US" sz="2400" b="1" dirty="0">
                <a:solidFill>
                  <a:srgbClr val="0070C0"/>
                </a:solidFill>
              </a:rPr>
              <a:t>농민 운동 </a:t>
            </a:r>
            <a:r>
              <a:rPr lang="en-US" altLang="ko-KR" sz="2400" b="1" dirty="0">
                <a:solidFill>
                  <a:srgbClr val="0070C0"/>
                </a:solidFill>
              </a:rPr>
              <a:t>- </a:t>
            </a:r>
            <a:r>
              <a:rPr lang="ko-KR" altLang="en-US" sz="2400" b="1" dirty="0">
                <a:solidFill>
                  <a:srgbClr val="0070C0"/>
                </a:solidFill>
              </a:rPr>
              <a:t>소작 쟁의 </a:t>
            </a:r>
            <a:r>
              <a:rPr lang="ko-KR" altLang="en-US" sz="2400" b="1" dirty="0" smtClean="0">
                <a:solidFill>
                  <a:srgbClr val="0070C0"/>
                </a:solidFill>
              </a:rPr>
              <a:t>전개</a:t>
            </a:r>
            <a:endParaRPr lang="en-US" altLang="ko-KR" sz="2400" b="1" dirty="0" smtClean="0">
              <a:solidFill>
                <a:srgbClr val="0070C0"/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70C0"/>
                </a:solidFill>
              </a:rPr>
              <a:t> </a:t>
            </a:r>
            <a:r>
              <a:rPr lang="ko-KR" altLang="en-US" sz="2400" b="1" dirty="0" smtClean="0"/>
              <a:t>① </a:t>
            </a:r>
            <a:r>
              <a:rPr lang="ko-KR" altLang="en-US" sz="2400" b="1" dirty="0"/>
              <a:t>성격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소작료 인하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소작권 이전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반대 </a:t>
            </a:r>
            <a:r>
              <a:rPr lang="ko-KR" altLang="en-US" sz="2400" b="1" dirty="0"/>
              <a:t>요구 → 생존권 수호 투쟁</a:t>
            </a:r>
          </a:p>
          <a:p>
            <a:pPr fontAlgn="base" latinLnBrk="0">
              <a:lnSpc>
                <a:spcPct val="120000"/>
              </a:lnSpc>
            </a:pPr>
            <a:r>
              <a:rPr lang="ko-KR" altLang="en-US" sz="2400" b="1" dirty="0" smtClean="0"/>
              <a:t> ② </a:t>
            </a:r>
            <a:r>
              <a:rPr lang="ko-KR" altLang="en-US" sz="2400" b="1" dirty="0"/>
              <a:t>농민 운동 발전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사회주의 영향</a:t>
            </a:r>
            <a:r>
              <a:rPr lang="en-US" altLang="ko-KR" sz="2400" b="1" dirty="0"/>
              <a:t>, </a:t>
            </a:r>
            <a:endParaRPr lang="en-US" altLang="ko-KR" sz="2400" b="1" dirty="0" smtClean="0"/>
          </a:p>
          <a:p>
            <a:pPr fontAlgn="base" latinLnBrk="0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조선 </a:t>
            </a:r>
            <a:r>
              <a:rPr lang="ko-KR" altLang="en-US" sz="2400" b="1" dirty="0"/>
              <a:t>농민 </a:t>
            </a:r>
            <a:r>
              <a:rPr lang="ko-KR" altLang="en-US" sz="2400" b="1" dirty="0" err="1"/>
              <a:t>총동맹</a:t>
            </a:r>
            <a:r>
              <a:rPr lang="ko-KR" altLang="en-US" sz="2400" b="1" dirty="0"/>
              <a:t> 결성</a:t>
            </a:r>
            <a:r>
              <a:rPr lang="en-US" altLang="ko-KR" sz="2400" b="1" dirty="0"/>
              <a:t>(1927</a:t>
            </a:r>
            <a:r>
              <a:rPr lang="en-US" altLang="ko-KR" sz="2400" b="1" dirty="0" smtClean="0"/>
              <a:t>)</a:t>
            </a:r>
          </a:p>
          <a:p>
            <a:pPr fontAlgn="base" latinLnBrk="0">
              <a:lnSpc>
                <a:spcPct val="120000"/>
              </a:lnSpc>
            </a:pPr>
            <a:r>
              <a:rPr lang="ko-KR" altLang="en-US" sz="2400" b="1" dirty="0" smtClean="0"/>
              <a:t> ③ </a:t>
            </a:r>
            <a:r>
              <a:rPr lang="ko-KR" altLang="en-US" sz="2400" b="1" dirty="0"/>
              <a:t>대표적 소작 쟁의</a:t>
            </a:r>
            <a:r>
              <a:rPr lang="en-US" altLang="ko-KR" sz="2400" b="1" dirty="0"/>
              <a:t>: </a:t>
            </a:r>
            <a:r>
              <a:rPr lang="ko-KR" altLang="en-US" sz="2400" b="1" dirty="0" err="1"/>
              <a:t>암태도</a:t>
            </a:r>
            <a:r>
              <a:rPr lang="ko-KR" altLang="en-US" sz="2400" b="1" dirty="0"/>
              <a:t> </a:t>
            </a:r>
            <a:r>
              <a:rPr lang="ko-KR" altLang="en-US" sz="2400" b="1" dirty="0" smtClean="0"/>
              <a:t>소작 </a:t>
            </a:r>
            <a:endParaRPr lang="en-US" altLang="ko-KR" sz="2400" b="1" dirty="0" smtClean="0"/>
          </a:p>
          <a:p>
            <a:pPr fontAlgn="base" latinLnBrk="0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쟁의</a:t>
            </a:r>
            <a:r>
              <a:rPr lang="en-US" altLang="ko-KR" sz="2400" b="1" dirty="0"/>
              <a:t>(1923)</a:t>
            </a:r>
            <a:endParaRPr lang="ko-KR" altLang="en-US" sz="2400" b="1" dirty="0"/>
          </a:p>
        </p:txBody>
      </p:sp>
      <p:grpSp>
        <p:nvGrpSpPr>
          <p:cNvPr id="9" name="그룹 8"/>
          <p:cNvGrpSpPr/>
          <p:nvPr/>
        </p:nvGrpSpPr>
        <p:grpSpPr>
          <a:xfrm>
            <a:off x="3131840" y="77723"/>
            <a:ext cx="5904656" cy="861774"/>
            <a:chOff x="3059832" y="131728"/>
            <a:chExt cx="5904656" cy="861774"/>
          </a:xfrm>
        </p:grpSpPr>
        <p:sp>
          <p:nvSpPr>
            <p:cNvPr id="10" name="TextBox 9"/>
            <p:cNvSpPr txBox="1"/>
            <p:nvPr/>
          </p:nvSpPr>
          <p:spPr>
            <a:xfrm>
              <a:off x="3059832" y="131728"/>
              <a:ext cx="5904656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3.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나라 안에서 전개된 민족 운동</a:t>
              </a:r>
              <a:endParaRPr lang="en-US" altLang="ko-KR" sz="2200" b="1" dirty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농민 운동과 노동 운동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1" name="모서리가 둥근 직사각형 10"/>
            <p:cNvSpPr/>
            <p:nvPr/>
          </p:nvSpPr>
          <p:spPr bwMode="auto">
            <a:xfrm>
              <a:off x="5078908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3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pic>
        <p:nvPicPr>
          <p:cNvPr id="3" name="그림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8605" y="2060848"/>
            <a:ext cx="3625271" cy="3038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856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9592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(269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grpSp>
        <p:nvGrpSpPr>
          <p:cNvPr id="9" name="그룹 8"/>
          <p:cNvGrpSpPr/>
          <p:nvPr/>
        </p:nvGrpSpPr>
        <p:grpSpPr>
          <a:xfrm>
            <a:off x="3131840" y="77723"/>
            <a:ext cx="5904656" cy="861774"/>
            <a:chOff x="3059832" y="131728"/>
            <a:chExt cx="5904656" cy="861774"/>
          </a:xfrm>
        </p:grpSpPr>
        <p:sp>
          <p:nvSpPr>
            <p:cNvPr id="10" name="TextBox 9"/>
            <p:cNvSpPr txBox="1"/>
            <p:nvPr/>
          </p:nvSpPr>
          <p:spPr>
            <a:xfrm>
              <a:off x="3059832" y="131728"/>
              <a:ext cx="5904656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3.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나라 안에서 전개된 민족 운동</a:t>
              </a:r>
              <a:endParaRPr lang="en-US" altLang="ko-KR" sz="2200" b="1" dirty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농민 운동과 노동 운동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1" name="모서리가 둥근 직사각형 10"/>
            <p:cNvSpPr/>
            <p:nvPr/>
          </p:nvSpPr>
          <p:spPr bwMode="auto">
            <a:xfrm>
              <a:off x="5078908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3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pic>
        <p:nvPicPr>
          <p:cNvPr id="2" name="그림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1844824"/>
            <a:ext cx="3269982" cy="332015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79512" y="1790113"/>
            <a:ext cx="5616624" cy="363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70C0"/>
                </a:solidFill>
              </a:rPr>
              <a:t>3. </a:t>
            </a:r>
            <a:r>
              <a:rPr lang="ko-KR" altLang="en-US" sz="2400" b="1" dirty="0">
                <a:solidFill>
                  <a:srgbClr val="0070C0"/>
                </a:solidFill>
              </a:rPr>
              <a:t>노동 운동 </a:t>
            </a:r>
            <a:r>
              <a:rPr lang="en-US" altLang="ko-KR" sz="2400" b="1" dirty="0">
                <a:solidFill>
                  <a:srgbClr val="0070C0"/>
                </a:solidFill>
              </a:rPr>
              <a:t>- </a:t>
            </a:r>
            <a:r>
              <a:rPr lang="ko-KR" altLang="en-US" sz="2400" b="1" dirty="0">
                <a:solidFill>
                  <a:srgbClr val="0070C0"/>
                </a:solidFill>
              </a:rPr>
              <a:t>노동 쟁의 전개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① </a:t>
            </a:r>
            <a:r>
              <a:rPr lang="ko-KR" altLang="en-US" sz="2400" b="1" dirty="0"/>
              <a:t>노동 쟁의 활성화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사회주의 </a:t>
            </a:r>
            <a:r>
              <a:rPr lang="ko-KR" altLang="en-US" sz="2400" b="1" dirty="0" smtClean="0"/>
              <a:t>운동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확산 → 노동 운동 조직화</a:t>
            </a:r>
            <a:r>
              <a:rPr lang="en-US" altLang="ko-KR" sz="2400" b="1" dirty="0"/>
              <a:t>, </a:t>
            </a:r>
            <a:r>
              <a:rPr lang="ko-KR" altLang="en-US" sz="2400" b="1" dirty="0" smtClean="0"/>
              <a:t>노동조합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결성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② </a:t>
            </a:r>
            <a:r>
              <a:rPr lang="ko-KR" altLang="en-US" sz="2400" b="1" dirty="0"/>
              <a:t>성격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임금 인상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노동 시간 단축</a:t>
            </a:r>
            <a:r>
              <a:rPr lang="en-US" altLang="ko-KR" sz="2400" b="1" dirty="0" smtClean="0"/>
              <a:t>,</a:t>
            </a:r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처우 </a:t>
            </a:r>
            <a:r>
              <a:rPr lang="ko-KR" altLang="en-US" sz="2400" b="1" dirty="0"/>
              <a:t>개선 요구 → 생존권 수호 </a:t>
            </a:r>
            <a:r>
              <a:rPr lang="ko-KR" altLang="en-US" sz="2400" b="1" dirty="0" smtClean="0"/>
              <a:t>투쟁</a:t>
            </a: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③ </a:t>
            </a:r>
            <a:r>
              <a:rPr lang="ko-KR" altLang="en-US" sz="2400" b="1" dirty="0"/>
              <a:t>대표적 노동 쟁의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원산 </a:t>
            </a:r>
            <a:r>
              <a:rPr lang="ko-KR" altLang="en-US" sz="2400" b="1" dirty="0" smtClean="0"/>
              <a:t>총파업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(</a:t>
            </a:r>
            <a:r>
              <a:rPr lang="en-US" altLang="ko-KR" sz="2400" b="1" dirty="0"/>
              <a:t>1929)</a:t>
            </a:r>
            <a:endParaRPr lang="ko-KR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930992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9592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(269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67544" y="1591281"/>
            <a:ext cx="8208912" cy="363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70C0"/>
                </a:solidFill>
              </a:rPr>
              <a:t>4. 1930</a:t>
            </a:r>
            <a:r>
              <a:rPr lang="ko-KR" altLang="en-US" sz="2400" b="1" dirty="0">
                <a:solidFill>
                  <a:srgbClr val="0070C0"/>
                </a:solidFill>
              </a:rPr>
              <a:t>년대 농민</a:t>
            </a:r>
            <a:r>
              <a:rPr lang="en-US" altLang="ko-KR" sz="2400" b="1" dirty="0">
                <a:solidFill>
                  <a:srgbClr val="0070C0"/>
                </a:solidFill>
              </a:rPr>
              <a:t>·</a:t>
            </a:r>
            <a:r>
              <a:rPr lang="ko-KR" altLang="en-US" sz="2400" b="1" dirty="0">
                <a:solidFill>
                  <a:srgbClr val="0070C0"/>
                </a:solidFill>
              </a:rPr>
              <a:t>노동 운동의 변화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① </a:t>
            </a:r>
            <a:r>
              <a:rPr lang="ko-KR" altLang="en-US" sz="2400" b="1" dirty="0"/>
              <a:t>배경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일제의 농민</a:t>
            </a:r>
            <a:r>
              <a:rPr lang="en-US" altLang="ko-KR" sz="2400" b="1" dirty="0"/>
              <a:t>·</a:t>
            </a:r>
            <a:r>
              <a:rPr lang="ko-KR" altLang="en-US" sz="2400" b="1" dirty="0"/>
              <a:t>노동 운동 탄압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사회주의 운동과의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연대 </a:t>
            </a:r>
            <a:r>
              <a:rPr lang="ko-KR" altLang="en-US" sz="2400" b="1" dirty="0"/>
              <a:t>강화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② </a:t>
            </a:r>
            <a:r>
              <a:rPr lang="ko-KR" altLang="en-US" sz="2400" b="1" dirty="0"/>
              <a:t>전개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혁명적 농민</a:t>
            </a:r>
            <a:r>
              <a:rPr lang="en-US" altLang="ko-KR" sz="2400" b="1" dirty="0"/>
              <a:t>·</a:t>
            </a:r>
            <a:r>
              <a:rPr lang="ko-KR" altLang="en-US" sz="2400" b="1" dirty="0"/>
              <a:t>노동조합 결성 → 비합법 투쟁</a:t>
            </a:r>
            <a:r>
              <a:rPr lang="en-US" altLang="ko-KR" sz="2400" b="1" dirty="0"/>
              <a:t>,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폭력 </a:t>
            </a:r>
            <a:r>
              <a:rPr lang="ko-KR" altLang="en-US" sz="2400" b="1" dirty="0"/>
              <a:t>투쟁화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③ </a:t>
            </a:r>
            <a:r>
              <a:rPr lang="ko-KR" altLang="en-US" sz="2400" b="1" dirty="0"/>
              <a:t>성격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계급 해방을 내세우는 혁명 운동 </a:t>
            </a:r>
            <a:r>
              <a:rPr lang="en-US" altLang="ko-KR" sz="2400" b="1" dirty="0"/>
              <a:t>+ </a:t>
            </a:r>
            <a:r>
              <a:rPr lang="ko-KR" altLang="en-US" sz="2400" b="1" dirty="0"/>
              <a:t>반제국주의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항일 </a:t>
            </a:r>
            <a:r>
              <a:rPr lang="ko-KR" altLang="en-US" sz="2400" b="1" dirty="0"/>
              <a:t>투쟁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④ </a:t>
            </a:r>
            <a:r>
              <a:rPr lang="ko-KR" altLang="en-US" sz="2400" b="1" dirty="0"/>
              <a:t>중</a:t>
            </a:r>
            <a:r>
              <a:rPr lang="en-US" altLang="ko-KR" sz="2400" b="1" dirty="0"/>
              <a:t>·</a:t>
            </a:r>
            <a:r>
              <a:rPr lang="ko-KR" altLang="en-US" sz="2400" b="1" dirty="0"/>
              <a:t>일 전쟁 이후 일제의 강력한 탄압으로 위축됨</a:t>
            </a:r>
          </a:p>
        </p:txBody>
      </p:sp>
      <p:grpSp>
        <p:nvGrpSpPr>
          <p:cNvPr id="9" name="그룹 8"/>
          <p:cNvGrpSpPr/>
          <p:nvPr/>
        </p:nvGrpSpPr>
        <p:grpSpPr>
          <a:xfrm>
            <a:off x="3131840" y="77723"/>
            <a:ext cx="5904656" cy="861774"/>
            <a:chOff x="3059832" y="131728"/>
            <a:chExt cx="5904656" cy="861774"/>
          </a:xfrm>
        </p:grpSpPr>
        <p:sp>
          <p:nvSpPr>
            <p:cNvPr id="10" name="TextBox 9"/>
            <p:cNvSpPr txBox="1"/>
            <p:nvPr/>
          </p:nvSpPr>
          <p:spPr>
            <a:xfrm>
              <a:off x="3059832" y="131728"/>
              <a:ext cx="5904656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3.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나라 안에서 전개된 민족 운동</a:t>
              </a:r>
              <a:endParaRPr lang="en-US" altLang="ko-KR" sz="2200" b="1" dirty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농민 운동과 노동 운동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1" name="모서리가 둥근 직사각형 10"/>
            <p:cNvSpPr/>
            <p:nvPr/>
          </p:nvSpPr>
          <p:spPr bwMode="auto">
            <a:xfrm>
              <a:off x="5078908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3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65319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0"/>
            <a:ext cx="9144000" cy="685632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835696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(269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grpSp>
        <p:nvGrpSpPr>
          <p:cNvPr id="9" name="그룹 8"/>
          <p:cNvGrpSpPr/>
          <p:nvPr/>
        </p:nvGrpSpPr>
        <p:grpSpPr>
          <a:xfrm>
            <a:off x="3131840" y="77723"/>
            <a:ext cx="5904656" cy="861774"/>
            <a:chOff x="3059832" y="131728"/>
            <a:chExt cx="5904656" cy="861774"/>
          </a:xfrm>
        </p:grpSpPr>
        <p:sp>
          <p:nvSpPr>
            <p:cNvPr id="10" name="TextBox 9"/>
            <p:cNvSpPr txBox="1"/>
            <p:nvPr/>
          </p:nvSpPr>
          <p:spPr>
            <a:xfrm>
              <a:off x="3059832" y="131728"/>
              <a:ext cx="5904656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3.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나라 안에서 전개된 민족 운동</a:t>
              </a:r>
              <a:endParaRPr lang="en-US" altLang="ko-KR" sz="2200" b="1" dirty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농민 운동과 노동 운동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1" name="모서리가 둥근 직사각형 10"/>
            <p:cNvSpPr/>
            <p:nvPr/>
          </p:nvSpPr>
          <p:spPr bwMode="auto">
            <a:xfrm>
              <a:off x="5078908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3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pic>
        <p:nvPicPr>
          <p:cNvPr id="3" name="그림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4331" y="1052736"/>
            <a:ext cx="5297162" cy="5645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983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0"/>
            <a:ext cx="9144000" cy="685632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835696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(269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grpSp>
        <p:nvGrpSpPr>
          <p:cNvPr id="9" name="그룹 8"/>
          <p:cNvGrpSpPr/>
          <p:nvPr/>
        </p:nvGrpSpPr>
        <p:grpSpPr>
          <a:xfrm>
            <a:off x="3131840" y="77723"/>
            <a:ext cx="5904656" cy="861774"/>
            <a:chOff x="3059832" y="131728"/>
            <a:chExt cx="5904656" cy="861774"/>
          </a:xfrm>
        </p:grpSpPr>
        <p:sp>
          <p:nvSpPr>
            <p:cNvPr id="10" name="TextBox 9"/>
            <p:cNvSpPr txBox="1"/>
            <p:nvPr/>
          </p:nvSpPr>
          <p:spPr>
            <a:xfrm>
              <a:off x="3059832" y="131728"/>
              <a:ext cx="5904656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3.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나라 안에서 전개된 민족 운동</a:t>
              </a:r>
              <a:endParaRPr lang="en-US" altLang="ko-KR" sz="2200" b="1" dirty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농민 운동과 노동 운동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1" name="모서리가 둥근 직사각형 10"/>
            <p:cNvSpPr/>
            <p:nvPr/>
          </p:nvSpPr>
          <p:spPr bwMode="auto">
            <a:xfrm>
              <a:off x="5078908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3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sp>
        <p:nvSpPr>
          <p:cNvPr id="8" name="직사각형 7"/>
          <p:cNvSpPr/>
          <p:nvPr/>
        </p:nvSpPr>
        <p:spPr>
          <a:xfrm>
            <a:off x="539552" y="1484784"/>
            <a:ext cx="7848872" cy="1865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2400" b="1" dirty="0"/>
              <a:t>▶ 위 사료를 읽고 </a:t>
            </a:r>
            <a:r>
              <a:rPr lang="en-US" altLang="ko-KR" sz="2400" b="1" dirty="0"/>
              <a:t>1930</a:t>
            </a:r>
            <a:r>
              <a:rPr lang="ko-KR" altLang="en-US" sz="2400" b="1" dirty="0"/>
              <a:t>년대 농민과 노동 운동의 특징을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1920</a:t>
            </a:r>
            <a:r>
              <a:rPr lang="ko-KR" altLang="en-US" sz="2400" b="1" dirty="0"/>
              <a:t>년대와 비교하여 말해 보자</a:t>
            </a:r>
            <a:r>
              <a:rPr lang="en-US" altLang="ko-KR" sz="2400" b="1" dirty="0"/>
              <a:t>.</a:t>
            </a: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>
                <a:solidFill>
                  <a:srgbClr val="0000FF"/>
                </a:solidFill>
              </a:rPr>
              <a:t>  [</a:t>
            </a:r>
            <a:r>
              <a:rPr lang="ko-KR" altLang="en-US" sz="2400" b="1" dirty="0">
                <a:solidFill>
                  <a:srgbClr val="0000FF"/>
                </a:solidFill>
              </a:rPr>
              <a:t>답</a:t>
            </a:r>
            <a:r>
              <a:rPr lang="en-US" altLang="ko-KR" sz="2400" b="1" dirty="0" smtClean="0">
                <a:solidFill>
                  <a:srgbClr val="0000FF"/>
                </a:solidFill>
              </a:rPr>
              <a:t>]</a:t>
            </a:r>
            <a:endParaRPr lang="ko-KR" altLang="en-US" sz="2400" b="1" dirty="0">
              <a:solidFill>
                <a:srgbClr val="0000FF"/>
              </a:solidFill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5302" y="2900627"/>
            <a:ext cx="6712541" cy="249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228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3288</TotalTime>
  <Words>440</Words>
  <Application>Microsoft Office PowerPoint</Application>
  <PresentationFormat>화면 슬라이드 쇼(4:3)</PresentationFormat>
  <Paragraphs>75</Paragraphs>
  <Slides>11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11</vt:i4>
      </vt:variant>
    </vt:vector>
  </HeadingPairs>
  <TitlesOfParts>
    <vt:vector size="12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kweni</dc:creator>
  <cp:lastModifiedBy>kweni</cp:lastModifiedBy>
  <cp:revision>1758</cp:revision>
  <dcterms:created xsi:type="dcterms:W3CDTF">2013-03-25T12:51:11Z</dcterms:created>
  <dcterms:modified xsi:type="dcterms:W3CDTF">2013-10-22T02:12:31Z</dcterms:modified>
</cp:coreProperties>
</file>