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98" r:id="rId6"/>
    <p:sldId id="303" r:id="rId7"/>
    <p:sldId id="304" r:id="rId8"/>
    <p:sldId id="305" r:id="rId9"/>
    <p:sldId id="306" r:id="rId10"/>
    <p:sldId id="299" r:id="rId11"/>
    <p:sldId id="300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2014-01-01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3·1</a:t>
            </a:r>
            <a:r>
              <a:rPr lang="ko-KR" altLang="en-US" sz="2300" b="1" dirty="0" smtClean="0"/>
              <a:t> 운동과 대한민국 임시 정부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대한민국 임시 정부의 수립과 활동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50810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323528" y="1580131"/>
            <a:ext cx="84969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261</a:t>
            </a:r>
            <a:r>
              <a:rPr lang="ko-KR" altLang="en-US" sz="2400" b="1" dirty="0"/>
              <a:t>쪽 주제 열기의 현행 헌법 전문과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1~4]</a:t>
            </a:r>
            <a:r>
              <a:rPr lang="ko-KR" altLang="en-US" sz="2400" b="1" dirty="0"/>
              <a:t>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참고하여 </a:t>
            </a:r>
            <a:r>
              <a:rPr lang="ko-KR" altLang="en-US" sz="2400" b="1" dirty="0"/>
              <a:t>대한민국 임시 정부가 수립된 의의를 추론해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개항 이후 전개된 근대 국가 수립 운동의 첫 결실이다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황제 주권의 대한 제국에서 국민 주권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민주 공화제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대한민국으로 </a:t>
            </a:r>
            <a:r>
              <a:rPr lang="ko-KR" altLang="en-US" sz="2400" b="1" dirty="0">
                <a:solidFill>
                  <a:srgbClr val="0000FF"/>
                </a:solidFill>
              </a:rPr>
              <a:t>역사적 발전을 이룩하였다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대한민국이 대한민국 임시 정부의 법통을 계승한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것은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민족사의 정통성을 지닌 정부가 수립된 것을 의미한다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0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3·1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운동 이후의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67866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대한민국 임시 정부의 수립 과정과 활동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대한민국 임시 정부의 수립이 우리 역사에서 지닌 의미를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251520" y="1880214"/>
            <a:ext cx="4176464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유구한 역사와 전통에 빛나는 우리 대한 국민은 </a:t>
            </a:r>
            <a:r>
              <a:rPr lang="en-US" altLang="ko-KR" sz="2400" b="1" dirty="0" smtClean="0"/>
              <a:t>3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1 </a:t>
            </a:r>
            <a:r>
              <a:rPr lang="ko-KR" altLang="en-US" sz="2400" b="1" dirty="0" smtClean="0"/>
              <a:t>운동으로 건립된 대한민국 임시 정부의 법통과 불의에 항거한 </a:t>
            </a:r>
            <a:r>
              <a:rPr lang="en-US" altLang="ko-KR" sz="2400" b="1" dirty="0" smtClean="0"/>
              <a:t>4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19 </a:t>
            </a:r>
            <a:r>
              <a:rPr lang="ko-KR" altLang="en-US" sz="2400" b="1" dirty="0" smtClean="0"/>
              <a:t>민주 이념을 계승하고 </a:t>
            </a:r>
            <a:r>
              <a:rPr lang="en-US" altLang="ko-KR" sz="2400" b="1" dirty="0" smtClean="0"/>
              <a:t>…… 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1960" y="5100829"/>
            <a:ext cx="4867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b="1" dirty="0" smtClean="0">
                <a:latin typeface="나눔고딕 ExtraBold"/>
                <a:ea typeface="나눔고딕 ExtraBold"/>
              </a:rPr>
              <a:t>▲대한민국 임시 정부 및 임시 </a:t>
            </a:r>
            <a:r>
              <a:rPr lang="ko-KR" altLang="en-US" sz="1350" b="1" dirty="0" err="1" smtClean="0">
                <a:latin typeface="나눔고딕 ExtraBold"/>
                <a:ea typeface="나눔고딕 ExtraBold"/>
              </a:rPr>
              <a:t>의정원</a:t>
            </a:r>
            <a:r>
              <a:rPr lang="ko-KR" altLang="en-US" sz="1350" b="1" dirty="0">
                <a:latin typeface="나눔고딕 ExtraBold"/>
                <a:ea typeface="나눔고딕 ExtraBold"/>
              </a:rPr>
              <a:t> </a:t>
            </a:r>
            <a:r>
              <a:rPr lang="ko-KR" altLang="en-US" sz="1350" b="1" dirty="0" smtClean="0">
                <a:latin typeface="나눔고딕 ExtraBold"/>
                <a:ea typeface="나눔고딕 ExtraBold"/>
              </a:rPr>
              <a:t>신년 축하 기념 사진</a:t>
            </a:r>
            <a:r>
              <a:rPr lang="en-US" altLang="ko-KR" sz="1350" b="1" dirty="0" smtClean="0">
                <a:latin typeface="나눔고딕 ExtraBold"/>
                <a:ea typeface="나눔고딕 ExtraBold"/>
              </a:rPr>
              <a:t>(1921)</a:t>
            </a:r>
            <a:endParaRPr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290185" y="4725144"/>
            <a:ext cx="4128053" cy="391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대한민국 헌법 전문</a:t>
            </a:r>
            <a:r>
              <a:rPr lang="en-US" altLang="ko-KR" b="1" dirty="0"/>
              <a:t>(1987. </a:t>
            </a:r>
            <a:r>
              <a:rPr lang="en-US" altLang="ko-KR" b="1" dirty="0" smtClean="0"/>
              <a:t>10</a:t>
            </a:r>
            <a:r>
              <a:rPr lang="en-US" altLang="ko-KR" b="1" dirty="0"/>
              <a:t>. 29.) -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399564" cy="31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168" y="1628800"/>
            <a:ext cx="471288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대한민국 임시 정부의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운동을 계기로 </a:t>
            </a:r>
            <a:r>
              <a:rPr lang="ko-KR" altLang="en-US" sz="2400" b="1" dirty="0" smtClean="0"/>
              <a:t>국내외에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여러 </a:t>
            </a:r>
            <a:r>
              <a:rPr lang="ko-KR" altLang="en-US" sz="2400" b="1" dirty="0"/>
              <a:t>임시 정부 수립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 </a:t>
            </a:r>
            <a:r>
              <a:rPr lang="ko-KR" altLang="en-US" sz="2400" b="1" dirty="0"/>
              <a:t>국민 의회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연해주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대한민국 </a:t>
            </a:r>
            <a:r>
              <a:rPr lang="ko-KR" altLang="en-US" sz="2400" b="1" dirty="0"/>
              <a:t>임시 정부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상하이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한성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통합 임시 정부의 수립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한성 </a:t>
            </a:r>
            <a:r>
              <a:rPr lang="ko-KR" altLang="en-US" sz="2400" b="1" dirty="0"/>
              <a:t>정부의 법통 계승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정부는 </a:t>
            </a:r>
            <a:r>
              <a:rPr lang="ko-KR" altLang="en-US" sz="2400" b="1" dirty="0"/>
              <a:t>상하이에 위치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15" y="1700808"/>
            <a:ext cx="3784057" cy="39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563874"/>
            <a:ext cx="777686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임시 정부 수립의 의의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운동에서 나타난 민족적 열망을 바탕으로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최초의 민주 공화제 정부 → 삼권 분립 체제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다양한 지역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노선의 독립운동 세력이 참여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818455"/>
            <a:ext cx="525658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임시 정부의 초기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조직망의 구축과 활동 자금 마련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연통제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정부의 비밀 </a:t>
            </a:r>
            <a:r>
              <a:rPr lang="ko-KR" altLang="en-US" sz="2400" b="1" dirty="0" smtClean="0"/>
              <a:t>행정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독판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군감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교통국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나라 안팎의 항일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세력 </a:t>
            </a:r>
            <a:r>
              <a:rPr lang="ko-KR" altLang="en-US" sz="2400" b="1" dirty="0"/>
              <a:t>간의 연락망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독립 공채 발행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의연금 </a:t>
            </a:r>
            <a:r>
              <a:rPr lang="ko-KR" altLang="en-US" sz="2400" b="1" dirty="0" smtClean="0"/>
              <a:t>모금 </a:t>
            </a:r>
            <a:endParaRPr lang="ko-KR" altLang="en-US" sz="2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439208" cy="27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59472" cy="2792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628800"/>
            <a:ext cx="46085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외교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목표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열강에게 임시 </a:t>
            </a:r>
            <a:r>
              <a:rPr lang="ko-KR" altLang="en-US" sz="2400" b="1" dirty="0" smtClean="0"/>
              <a:t>정부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승인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독립운동에 대한 </a:t>
            </a:r>
            <a:r>
              <a:rPr lang="ko-KR" altLang="en-US" sz="2400" b="1" dirty="0" smtClean="0"/>
              <a:t>국제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사회 지원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 회의에 대표 </a:t>
            </a:r>
            <a:r>
              <a:rPr lang="ko-KR" altLang="en-US" sz="2400" b="1" dirty="0" smtClean="0"/>
              <a:t>파견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파리 강화 회의</a:t>
            </a:r>
            <a:r>
              <a:rPr lang="en-US" altLang="ko-KR" sz="2400" b="1" dirty="0"/>
              <a:t>-</a:t>
            </a:r>
            <a:r>
              <a:rPr lang="ko-KR" altLang="en-US" sz="2400" b="1" dirty="0"/>
              <a:t>김규식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구미 </a:t>
            </a:r>
            <a:r>
              <a:rPr lang="ko-KR" altLang="en-US" sz="2400" b="1" dirty="0" err="1"/>
              <a:t>위원부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이승만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성과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</a:t>
            </a:r>
            <a:r>
              <a:rPr lang="ko-KR" altLang="en-US" sz="2400" b="1" dirty="0" err="1"/>
              <a:t>쑨원</a:t>
            </a:r>
            <a:r>
              <a:rPr lang="ko-KR" altLang="en-US" sz="2400" b="1" dirty="0"/>
              <a:t> 정부의 승인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소련의 </a:t>
            </a:r>
            <a:r>
              <a:rPr lang="ko-KR" altLang="en-US" sz="2400" b="1" dirty="0"/>
              <a:t>군자금 지원</a:t>
            </a:r>
          </a:p>
        </p:txBody>
      </p:sp>
    </p:spTree>
    <p:extLst>
      <p:ext uri="{BB962C8B-B14F-4D97-AF65-F5344CB8AC3E}">
        <p14:creationId xmlns:p14="http://schemas.microsoft.com/office/powerpoint/2010/main" val="2524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7675" y="1829606"/>
            <a:ext cx="535846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무장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만주에 직할 군단 조직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광복군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사령부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광복군 </a:t>
            </a:r>
            <a:r>
              <a:rPr lang="ko-KR" altLang="en-US" sz="2400" b="1" dirty="0" err="1"/>
              <a:t>총영</a:t>
            </a:r>
            <a:r>
              <a:rPr lang="ko-KR" altLang="en-US" sz="2400" b="1" dirty="0"/>
              <a:t>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군무부</a:t>
            </a:r>
            <a:r>
              <a:rPr lang="ko-KR" altLang="en-US" sz="2400" b="1" dirty="0"/>
              <a:t> 산하에 기존 독립군 편제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북로 </a:t>
            </a:r>
            <a:r>
              <a:rPr lang="ko-KR" altLang="en-US" sz="2400" b="1" dirty="0"/>
              <a:t>군정서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서로 군정서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문화 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독립신문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사료 </a:t>
            </a:r>
            <a:r>
              <a:rPr lang="ko-KR" altLang="en-US" sz="2400" b="1" dirty="0" err="1"/>
              <a:t>편찬소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40" y="1563561"/>
            <a:ext cx="2702008" cy="44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대한민국 임시 정부의 수립과 활동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34786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7675" y="1700808"/>
            <a:ext cx="831078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국민 대표 회의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연통제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교통국 와해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독립운동의 이념과 노선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국내외 독립운동 세력의 대표 참여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임시 정부의 새로운 진로 모색 → </a:t>
            </a:r>
            <a:r>
              <a:rPr lang="ko-KR" altLang="en-US" sz="2400" b="1" dirty="0" err="1"/>
              <a:t>개조파와</a:t>
            </a:r>
            <a:r>
              <a:rPr lang="ko-KR" altLang="en-US" sz="2400" b="1" dirty="0"/>
              <a:t> </a:t>
            </a:r>
            <a:r>
              <a:rPr lang="ko-KR" altLang="en-US" sz="2400" b="1" dirty="0" err="1" smtClean="0"/>
              <a:t>창조파로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분열되어 결렬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정부의 침체 → 이승만 탄핵</a:t>
            </a:r>
            <a:r>
              <a:rPr lang="en-US" altLang="ko-KR" sz="2400" b="1" dirty="0"/>
              <a:t>(1925),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집단 지도 </a:t>
            </a:r>
            <a:r>
              <a:rPr lang="ko-KR" altLang="en-US" sz="2400" b="1" dirty="0"/>
              <a:t>체제 전환 → 한인 </a:t>
            </a:r>
            <a:r>
              <a:rPr lang="ko-KR" altLang="en-US" sz="2400" b="1" dirty="0" err="1"/>
              <a:t>애국단</a:t>
            </a:r>
            <a:r>
              <a:rPr lang="ko-KR" altLang="en-US" sz="2400" b="1" dirty="0"/>
              <a:t> 조직</a:t>
            </a:r>
            <a:r>
              <a:rPr lang="en-US" altLang="ko-KR" sz="2400" b="1" dirty="0"/>
              <a:t>(1931)</a:t>
            </a:r>
            <a:r>
              <a:rPr lang="ko-KR" altLang="en-US" sz="2400" b="1" dirty="0"/>
              <a:t>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활로 </a:t>
            </a:r>
            <a:r>
              <a:rPr lang="ko-KR" altLang="en-US" sz="2400" b="1" dirty="0"/>
              <a:t>모색</a:t>
            </a:r>
          </a:p>
        </p:txBody>
      </p:sp>
    </p:spTree>
    <p:extLst>
      <p:ext uri="{BB962C8B-B14F-4D97-AF65-F5344CB8AC3E}">
        <p14:creationId xmlns:p14="http://schemas.microsoft.com/office/powerpoint/2010/main" val="35602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626</Words>
  <Application>Microsoft Office PowerPoint</Application>
  <PresentationFormat>화면 슬라이드 쇼(4:3)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1703</cp:revision>
  <dcterms:created xsi:type="dcterms:W3CDTF">2013-03-25T12:51:11Z</dcterms:created>
  <dcterms:modified xsi:type="dcterms:W3CDTF">2014-01-01T11:39:52Z</dcterms:modified>
</cp:coreProperties>
</file>