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7" r:id="rId5"/>
    <p:sldId id="284" r:id="rId6"/>
    <p:sldId id="296" r:id="rId7"/>
    <p:sldId id="286" r:id="rId8"/>
    <p:sldId id="264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644" autoAdjust="0"/>
    <p:restoredTop sz="94708" autoAdjust="0"/>
  </p:normalViewPr>
  <p:slideViewPr>
    <p:cSldViewPr>
      <p:cViewPr>
        <p:scale>
          <a:sx n="105" d="100"/>
          <a:sy n="105" d="100"/>
        </p:scale>
        <p:origin x="48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7904" y="306896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300" b="1" dirty="0" smtClean="0"/>
              <a:t>1. </a:t>
            </a:r>
            <a:r>
              <a:rPr lang="ko-KR" altLang="en-US" sz="2300" b="1" dirty="0" smtClean="0"/>
              <a:t>일제의 강점과 수탈</a:t>
            </a:r>
            <a:endParaRPr lang="en-US" altLang="ko-KR" sz="23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친일 반민족 행위자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그들은 누구인가</a:t>
            </a:r>
            <a:r>
              <a:rPr lang="en-US" altLang="ko-KR" sz="1600" dirty="0" smtClean="0"/>
              <a:t>?</a:t>
            </a:r>
            <a:endParaRPr lang="ko-KR" altLang="en-US" sz="1600" dirty="0"/>
          </a:p>
        </p:txBody>
      </p:sp>
      <p:grpSp>
        <p:nvGrpSpPr>
          <p:cNvPr id="10" name="그룹 9"/>
          <p:cNvGrpSpPr/>
          <p:nvPr/>
        </p:nvGrpSpPr>
        <p:grpSpPr>
          <a:xfrm>
            <a:off x="5148064" y="3520776"/>
            <a:ext cx="260873" cy="338554"/>
            <a:chOff x="6381669" y="3444431"/>
            <a:chExt cx="260873" cy="338554"/>
          </a:xfrm>
        </p:grpSpPr>
        <p:sp>
          <p:nvSpPr>
            <p:cNvPr id="11" name="TextBox 10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5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640" y="2422721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407" y="3894686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339753" y="2348880"/>
            <a:ext cx="5012623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친일 반민족 행위자의 유형을 파악할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339752" y="3789040"/>
            <a:ext cx="5012624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친일 반민족 행위자의 행위를 알고 과거사를 바르게 인식할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(252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8" name="그룹 17"/>
          <p:cNvGrpSpPr/>
          <p:nvPr/>
        </p:nvGrpSpPr>
        <p:grpSpPr>
          <a:xfrm>
            <a:off x="2918668" y="77723"/>
            <a:ext cx="6117828" cy="830997"/>
            <a:chOff x="2846660" y="131728"/>
            <a:chExt cx="6117828" cy="830997"/>
          </a:xfrm>
        </p:grpSpPr>
        <p:sp>
          <p:nvSpPr>
            <p:cNvPr id="19" name="TextBox 18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강점과 수탈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친일 반민족 행위자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,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그들은 누구인가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?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 bwMode="auto">
            <a:xfrm>
              <a:off x="284666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5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9" name="직사각형 8"/>
          <p:cNvSpPr/>
          <p:nvPr/>
        </p:nvSpPr>
        <p:spPr>
          <a:xfrm>
            <a:off x="288032" y="1196752"/>
            <a:ext cx="5220072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100" b="1" dirty="0" smtClean="0"/>
              <a:t> 조선인은 쉽게 말하면 제가 조선인인 것을 잊어야 한다</a:t>
            </a:r>
            <a:r>
              <a:rPr lang="en-US" altLang="ko-KR" sz="2100" b="1" dirty="0" smtClean="0"/>
              <a:t>. </a:t>
            </a:r>
            <a:r>
              <a:rPr lang="ko-KR" altLang="en-US" sz="2100" b="1" dirty="0" smtClean="0"/>
              <a:t>기억할 필요가 없는 것이다</a:t>
            </a:r>
            <a:r>
              <a:rPr lang="en-US" altLang="ko-KR" sz="2100" b="1" dirty="0" smtClean="0"/>
              <a:t>. </a:t>
            </a:r>
            <a:r>
              <a:rPr lang="ko-KR" altLang="en-US" sz="2100" b="1" dirty="0" smtClean="0"/>
              <a:t>나는 일찍이 조선인의 동화는 일본 신민이 되기에 넉넉한 정도면 그만이라는 생각을 가진 일이 있었다</a:t>
            </a:r>
            <a:r>
              <a:rPr lang="en-US" altLang="ko-KR" sz="2100" b="1" dirty="0" smtClean="0"/>
              <a:t>. </a:t>
            </a:r>
            <a:r>
              <a:rPr lang="ko-KR" altLang="en-US" sz="2100" b="1" dirty="0" smtClean="0"/>
              <a:t>그러나 나는 지금에 와서는 이러한 신념을 가진다</a:t>
            </a:r>
            <a:r>
              <a:rPr lang="en-US" altLang="ko-KR" sz="2100" b="1" dirty="0" smtClean="0"/>
              <a:t>. </a:t>
            </a:r>
            <a:r>
              <a:rPr lang="ko-KR" altLang="en-US" sz="2100" b="1" dirty="0" smtClean="0"/>
              <a:t>즉</a:t>
            </a:r>
            <a:r>
              <a:rPr lang="en-US" altLang="ko-KR" sz="2100" b="1" dirty="0" smtClean="0"/>
              <a:t>, </a:t>
            </a:r>
            <a:r>
              <a:rPr lang="ko-KR" altLang="en-US" sz="2100" b="1" dirty="0" smtClean="0"/>
              <a:t>조선인은 전혀 조선인인 것을 잊어야 한다고</a:t>
            </a:r>
            <a:r>
              <a:rPr lang="en-US" altLang="ko-KR" sz="2100" b="1" dirty="0" smtClean="0"/>
              <a:t>, </a:t>
            </a:r>
            <a:r>
              <a:rPr lang="ko-KR" altLang="en-US" sz="2100" b="1" dirty="0" smtClean="0"/>
              <a:t>아주 피와 살과 뼈가 일본인이 되어 버려야 한다고</a:t>
            </a:r>
            <a:r>
              <a:rPr lang="en-US" altLang="ko-KR" sz="2100" b="1" dirty="0" smtClean="0"/>
              <a:t>. </a:t>
            </a:r>
            <a:r>
              <a:rPr lang="ko-KR" altLang="en-US" sz="2100" b="1" dirty="0" smtClean="0"/>
              <a:t>이것에 진정으로 조선인이 영원히 살 수 있는 유일한 길이 있다고</a:t>
            </a:r>
            <a:r>
              <a:rPr lang="en-US" altLang="ko-KR" sz="21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endParaRPr lang="en-US" altLang="ko-KR" sz="2100" b="1" dirty="0"/>
          </a:p>
          <a:p>
            <a:pPr fontAlgn="base" latinLnBrk="0">
              <a:lnSpc>
                <a:spcPct val="120000"/>
              </a:lnSpc>
            </a:pPr>
            <a:r>
              <a:rPr lang="en-US" altLang="ko-KR" sz="2100" b="1" dirty="0" smtClean="0"/>
              <a:t>-  </a:t>
            </a:r>
            <a:r>
              <a:rPr lang="ko-KR" altLang="en-US" sz="2100" b="1" dirty="0" smtClean="0"/>
              <a:t>이광수</a:t>
            </a:r>
            <a:r>
              <a:rPr lang="en-US" altLang="ko-KR" sz="2100" b="1" dirty="0" smtClean="0"/>
              <a:t>, ‘</a:t>
            </a:r>
            <a:r>
              <a:rPr lang="ko-KR" altLang="en-US" sz="2100" b="1" dirty="0" smtClean="0"/>
              <a:t>심적 신체제와 조선 문화의</a:t>
            </a:r>
            <a:endParaRPr lang="en-US" altLang="ko-KR" sz="2100" b="1" dirty="0" smtClean="0"/>
          </a:p>
          <a:p>
            <a:pPr fontAlgn="base" latinLnBrk="0">
              <a:lnSpc>
                <a:spcPct val="120000"/>
              </a:lnSpc>
            </a:pPr>
            <a:r>
              <a:rPr lang="ko-KR" altLang="en-US" sz="2100" b="1" dirty="0" smtClean="0"/>
              <a:t>  진로</a:t>
            </a:r>
            <a:r>
              <a:rPr lang="en-US" altLang="ko-KR" sz="2100" b="1" dirty="0" smtClean="0"/>
              <a:t>’, </a:t>
            </a:r>
            <a:r>
              <a:rPr lang="ko-KR" altLang="en-US" sz="2100" b="1" dirty="0" err="1" smtClean="0"/>
              <a:t>매일신보</a:t>
            </a:r>
            <a:r>
              <a:rPr lang="en-US" altLang="ko-KR" sz="2100" b="1" dirty="0" smtClean="0"/>
              <a:t>(1940. 9. 12.) 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36096" y="5589240"/>
            <a:ext cx="3707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▲이광수가 일본식 성명으로 개명한 내용을 </a:t>
            </a:r>
            <a:endParaRPr lang="en-US" altLang="ko-KR" sz="1400" b="1" dirty="0" smtClean="0">
              <a:latin typeface="나눔고딕 ExtraBold"/>
              <a:ea typeface="나눔고딕 ExtraBold"/>
            </a:endParaRPr>
          </a:p>
          <a:p>
            <a:r>
              <a:rPr lang="en-US" altLang="ko-KR" sz="1400" b="1" dirty="0">
                <a:latin typeface="나눔고딕 ExtraBold"/>
                <a:ea typeface="나눔고딕 ExtraBold"/>
              </a:rPr>
              <a:t> 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 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보도한 기사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(1940)</a:t>
            </a:r>
            <a:endParaRPr lang="ko-KR" altLang="en-US" sz="105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23840"/>
            <a:ext cx="3101742" cy="41062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(252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1196752"/>
            <a:ext cx="5040560" cy="5367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친일 반민족 행위자 유형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친일 매국노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을사늑약</a:t>
            </a:r>
            <a:r>
              <a:rPr lang="ko-KR" altLang="en-US" sz="2400" b="1" dirty="0"/>
              <a:t> 등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일제의 </a:t>
            </a:r>
            <a:r>
              <a:rPr lang="ko-KR" altLang="en-US" sz="2400" b="1" dirty="0"/>
              <a:t>국권 강점 과정에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적극 </a:t>
            </a:r>
            <a:r>
              <a:rPr lang="ko-KR" altLang="en-US" sz="2400" b="1" dirty="0"/>
              <a:t>협력한 자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일제의 식민 통치에 적극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협력한 </a:t>
            </a:r>
            <a:r>
              <a:rPr lang="ko-KR" altLang="en-US" sz="2400" b="1" dirty="0"/>
              <a:t>자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고위 관료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경찰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군인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판검사 등 일제의 </a:t>
            </a:r>
            <a:r>
              <a:rPr lang="ko-KR" altLang="en-US" sz="2400" b="1" dirty="0" smtClean="0"/>
              <a:t>권력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기구에 적극 가담한 자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일제의 침략 전쟁에 적극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협력한 </a:t>
            </a:r>
            <a:r>
              <a:rPr lang="ko-KR" altLang="en-US" sz="2400" b="1" dirty="0"/>
              <a:t>자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중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일 전쟁 </a:t>
            </a:r>
            <a:r>
              <a:rPr lang="ko-KR" altLang="en-US" sz="2400" b="1" dirty="0" smtClean="0"/>
              <a:t>이후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일제의 침략 전쟁을 </a:t>
            </a:r>
            <a:r>
              <a:rPr lang="ko-KR" altLang="en-US" sz="2400" b="1" dirty="0" smtClean="0"/>
              <a:t>찬양하면서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전시 동원 체제에 협력한 자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2918668" y="77723"/>
            <a:ext cx="6117828" cy="830997"/>
            <a:chOff x="2846660" y="131728"/>
            <a:chExt cx="6117828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강점과 수탈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친일 반민족 행위자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,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그들은 누구인가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?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284666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5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281" y="1484784"/>
            <a:ext cx="3689191" cy="45577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(252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2918668" y="77723"/>
            <a:ext cx="6117828" cy="830997"/>
            <a:chOff x="2846660" y="131728"/>
            <a:chExt cx="6117828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강점과 수탈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친일 반민족 행위자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,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그들은 누구인가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?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284666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5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189"/>
            <a:ext cx="9144000" cy="34316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532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(252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2918668" y="77723"/>
            <a:ext cx="6117828" cy="830997"/>
            <a:chOff x="2846660" y="131728"/>
            <a:chExt cx="6117828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강점과 수탈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친일 반민족 행위자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,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그들은 누구인가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?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284666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5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216024" y="1341806"/>
            <a:ext cx="8748464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/>
              <a:t>▶ 위 조항을 본문에 있는 친일 반민족 행위자의 세 </a:t>
            </a:r>
            <a:r>
              <a:rPr lang="ko-KR" altLang="en-US" sz="2400" b="1" dirty="0" smtClean="0"/>
              <a:t>가지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유형으로 분류하고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그 대표적 인물을 조사해 보자</a:t>
            </a:r>
            <a:r>
              <a:rPr lang="en-US" altLang="ko-KR" sz="24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endParaRPr lang="ko-KR" altLang="en-US" sz="2400" b="1" dirty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예시</a:t>
            </a:r>
            <a:r>
              <a:rPr lang="en-US" altLang="ko-KR" sz="2400" b="1" dirty="0">
                <a:solidFill>
                  <a:srgbClr val="0000FF"/>
                </a:solidFill>
              </a:rPr>
              <a:t>]</a:t>
            </a:r>
            <a:endParaRPr lang="ko-KR" altLang="en-US" sz="2400" b="1" dirty="0">
              <a:solidFill>
                <a:srgbClr val="0000FF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 • </a:t>
            </a:r>
            <a:r>
              <a:rPr lang="ko-KR" altLang="en-US" sz="2400" b="1" dirty="0">
                <a:solidFill>
                  <a:srgbClr val="0000FF"/>
                </a:solidFill>
              </a:rPr>
              <a:t>친일 매국노</a:t>
            </a:r>
            <a:r>
              <a:rPr lang="en-US" altLang="ko-KR" sz="2400" b="1" dirty="0">
                <a:solidFill>
                  <a:srgbClr val="0000FF"/>
                </a:solidFill>
              </a:rPr>
              <a:t>(6, 7</a:t>
            </a:r>
            <a:r>
              <a:rPr lang="ko-KR" altLang="en-US" sz="2400" b="1" dirty="0">
                <a:solidFill>
                  <a:srgbClr val="0000FF"/>
                </a:solidFill>
              </a:rPr>
              <a:t>항</a:t>
            </a:r>
            <a:r>
              <a:rPr lang="en-US" altLang="ko-KR" sz="2400" b="1" dirty="0">
                <a:solidFill>
                  <a:srgbClr val="0000FF"/>
                </a:solidFill>
              </a:rPr>
              <a:t>): </a:t>
            </a:r>
            <a:r>
              <a:rPr lang="ko-KR" altLang="en-US" sz="2400" b="1" dirty="0">
                <a:solidFill>
                  <a:srgbClr val="0000FF"/>
                </a:solidFill>
              </a:rPr>
              <a:t>이완용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</a:rPr>
              <a:t>이지용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 err="1" smtClean="0">
                <a:solidFill>
                  <a:srgbClr val="0000FF"/>
                </a:solidFill>
              </a:rPr>
              <a:t>박제순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,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권중현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,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</a:t>
            </a:r>
            <a:r>
              <a:rPr lang="ko-KR" altLang="en-US" sz="2400" b="1" dirty="0">
                <a:solidFill>
                  <a:srgbClr val="0000FF"/>
                </a:solidFill>
              </a:rPr>
              <a:t>이근택 등의 을사 </a:t>
            </a:r>
            <a:r>
              <a:rPr lang="en-US" altLang="ko-KR" sz="2400" b="1" dirty="0">
                <a:solidFill>
                  <a:srgbClr val="0000FF"/>
                </a:solidFill>
              </a:rPr>
              <a:t>5</a:t>
            </a:r>
            <a:r>
              <a:rPr lang="ko-KR" altLang="en-US" sz="2400" b="1" dirty="0">
                <a:solidFill>
                  <a:srgbClr val="0000FF"/>
                </a:solidFill>
              </a:rPr>
              <a:t>적을 비롯하여 일제의 한국 강점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과정에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협력한 자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 • </a:t>
            </a:r>
            <a:r>
              <a:rPr lang="ko-KR" altLang="en-US" sz="2400" b="1" dirty="0">
                <a:solidFill>
                  <a:srgbClr val="0000FF"/>
                </a:solidFill>
              </a:rPr>
              <a:t>일제의 식민 통치에 적극 협력한 자</a:t>
            </a:r>
            <a:r>
              <a:rPr lang="en-US" altLang="ko-KR" sz="2400" b="1" dirty="0">
                <a:solidFill>
                  <a:srgbClr val="0000FF"/>
                </a:solidFill>
              </a:rPr>
              <a:t>(1</a:t>
            </a:r>
            <a:r>
              <a:rPr lang="ko-KR" altLang="en-US" sz="2400" b="1" dirty="0">
                <a:solidFill>
                  <a:srgbClr val="0000FF"/>
                </a:solidFill>
              </a:rPr>
              <a:t>항</a:t>
            </a:r>
            <a:r>
              <a:rPr lang="en-US" altLang="ko-KR" sz="2400" b="1" dirty="0">
                <a:solidFill>
                  <a:srgbClr val="0000FF"/>
                </a:solidFill>
              </a:rPr>
              <a:t>, 10</a:t>
            </a:r>
            <a:r>
              <a:rPr lang="ko-KR" altLang="en-US" sz="2400" b="1" dirty="0">
                <a:solidFill>
                  <a:srgbClr val="0000FF"/>
                </a:solidFill>
              </a:rPr>
              <a:t>항</a:t>
            </a:r>
            <a:r>
              <a:rPr lang="en-US" altLang="ko-KR" sz="2400" b="1" dirty="0">
                <a:solidFill>
                  <a:srgbClr val="0000FF"/>
                </a:solidFill>
              </a:rPr>
              <a:t>, 16</a:t>
            </a:r>
            <a:r>
              <a:rPr lang="ko-KR" altLang="en-US" sz="2400" b="1" dirty="0">
                <a:solidFill>
                  <a:srgbClr val="0000FF"/>
                </a:solidFill>
              </a:rPr>
              <a:t>항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):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</a:t>
            </a:r>
            <a:r>
              <a:rPr lang="ko-KR" altLang="en-US" sz="2400" b="1" dirty="0">
                <a:solidFill>
                  <a:srgbClr val="0000FF"/>
                </a:solidFill>
              </a:rPr>
              <a:t>김태석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 err="1">
                <a:solidFill>
                  <a:srgbClr val="0000FF"/>
                </a:solidFill>
              </a:rPr>
              <a:t>노덕술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</a:rPr>
              <a:t>백선엽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</a:rPr>
              <a:t>민복기 등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 • </a:t>
            </a:r>
            <a:r>
              <a:rPr lang="ko-KR" altLang="en-US" sz="2400" b="1" dirty="0">
                <a:solidFill>
                  <a:srgbClr val="0000FF"/>
                </a:solidFill>
              </a:rPr>
              <a:t>일제의 침략 전쟁에 적극 협력한 자</a:t>
            </a:r>
            <a:r>
              <a:rPr lang="en-US" altLang="ko-KR" sz="2400" b="1" dirty="0">
                <a:solidFill>
                  <a:srgbClr val="0000FF"/>
                </a:solidFill>
              </a:rPr>
              <a:t>(11</a:t>
            </a:r>
            <a:r>
              <a:rPr lang="ko-KR" altLang="en-US" sz="2400" b="1" dirty="0">
                <a:solidFill>
                  <a:srgbClr val="0000FF"/>
                </a:solidFill>
              </a:rPr>
              <a:t>항</a:t>
            </a:r>
            <a:r>
              <a:rPr lang="en-US" altLang="ko-KR" sz="2400" b="1" dirty="0">
                <a:solidFill>
                  <a:srgbClr val="0000FF"/>
                </a:solidFill>
              </a:rPr>
              <a:t>, 13</a:t>
            </a:r>
            <a:r>
              <a:rPr lang="ko-KR" altLang="en-US" sz="2400" b="1" dirty="0">
                <a:solidFill>
                  <a:srgbClr val="0000FF"/>
                </a:solidFill>
              </a:rPr>
              <a:t>항</a:t>
            </a:r>
            <a:r>
              <a:rPr lang="en-US" altLang="ko-KR" sz="2400" b="1" dirty="0">
                <a:solidFill>
                  <a:srgbClr val="0000FF"/>
                </a:solidFill>
              </a:rPr>
              <a:t>): </a:t>
            </a:r>
            <a:r>
              <a:rPr lang="ko-KR" altLang="en-US" sz="2400" b="1" dirty="0">
                <a:solidFill>
                  <a:srgbClr val="0000FF"/>
                </a:solidFill>
              </a:rPr>
              <a:t>정춘수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,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</a:t>
            </a:r>
            <a:r>
              <a:rPr lang="ko-KR" altLang="en-US" sz="2400" b="1" dirty="0">
                <a:solidFill>
                  <a:srgbClr val="0000FF"/>
                </a:solidFill>
              </a:rPr>
              <a:t>이광수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</a:rPr>
              <a:t>김동환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</a:rPr>
              <a:t>모윤숙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 err="1">
                <a:solidFill>
                  <a:srgbClr val="0000FF"/>
                </a:solidFill>
              </a:rPr>
              <a:t>방응모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</a:rPr>
              <a:t>박희도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 err="1">
                <a:solidFill>
                  <a:srgbClr val="0000FF"/>
                </a:solidFill>
              </a:rPr>
              <a:t>김활란</a:t>
            </a:r>
            <a:r>
              <a:rPr lang="ko-KR" altLang="en-US" sz="2400" b="1" dirty="0">
                <a:solidFill>
                  <a:srgbClr val="0000FF"/>
                </a:solidFill>
              </a:rPr>
              <a:t> 등</a:t>
            </a:r>
          </a:p>
        </p:txBody>
      </p:sp>
    </p:spTree>
    <p:extLst>
      <p:ext uri="{BB962C8B-B14F-4D97-AF65-F5344CB8AC3E}">
        <p14:creationId xmlns="" xmlns:p14="http://schemas.microsoft.com/office/powerpoint/2010/main" val="302497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(253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2918668" y="77723"/>
            <a:ext cx="6117828" cy="830997"/>
            <a:chOff x="2846660" y="131728"/>
            <a:chExt cx="6117828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강점과 수탈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친일 반민족 행위자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,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그들은 누구인가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?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284666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5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269388"/>
            <a:ext cx="2472604" cy="5327964"/>
          </a:xfrm>
          <a:prstGeom prst="rect">
            <a:avLst/>
          </a:prstGeom>
        </p:spPr>
      </p:pic>
      <p:pic>
        <p:nvPicPr>
          <p:cNvPr id="12" name="그림 11" descr="그림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260439"/>
            <a:ext cx="5608320" cy="34198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6728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829" y="2471512"/>
            <a:ext cx="3414387" cy="2109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항일 비밀 결사의 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활동과 독립운동 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기지의 건설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699793" y="2615528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</a:p>
        </p:txBody>
      </p:sp>
    </p:spTree>
    <p:extLst>
      <p:ext uri="{BB962C8B-B14F-4D97-AF65-F5344CB8AC3E}">
        <p14:creationId xmlns="" xmlns:p14="http://schemas.microsoft.com/office/powerpoint/2010/main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3084</TotalTime>
  <Words>417</Words>
  <Application>Microsoft Office PowerPoint</Application>
  <PresentationFormat>화면 슬라이드 쇼(4:3)</PresentationFormat>
  <Paragraphs>59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user</cp:lastModifiedBy>
  <cp:revision>1615</cp:revision>
  <dcterms:created xsi:type="dcterms:W3CDTF">2013-03-25T12:51:11Z</dcterms:created>
  <dcterms:modified xsi:type="dcterms:W3CDTF">2013-12-18T01:39:14Z</dcterms:modified>
</cp:coreProperties>
</file>