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7" r:id="rId5"/>
    <p:sldId id="284" r:id="rId6"/>
    <p:sldId id="285" r:id="rId7"/>
    <p:sldId id="286" r:id="rId8"/>
    <p:sldId id="291" r:id="rId9"/>
    <p:sldId id="287" r:id="rId10"/>
    <p:sldId id="290" r:id="rId11"/>
    <p:sldId id="292" r:id="rId12"/>
    <p:sldId id="293" r:id="rId13"/>
    <p:sldId id="264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08" autoAdjust="0"/>
  </p:normalViewPr>
  <p:slideViewPr>
    <p:cSldViewPr>
      <p:cViewPr>
        <p:scale>
          <a:sx n="105" d="100"/>
          <a:sy n="105" d="100"/>
        </p:scale>
        <p:origin x="-1794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7904" y="306896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300" b="1" dirty="0" smtClean="0"/>
              <a:t>1. </a:t>
            </a:r>
            <a:r>
              <a:rPr lang="ko-KR" altLang="en-US" sz="2300" b="1" dirty="0" smtClean="0"/>
              <a:t>일제의 강점과 수탈</a:t>
            </a:r>
            <a:endParaRPr lang="en-US" altLang="ko-KR" sz="23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민족 분열 통치와 경제 수탈의 확대</a:t>
            </a:r>
            <a:endParaRPr lang="ko-KR" altLang="en-US" sz="1600" dirty="0"/>
          </a:p>
        </p:txBody>
      </p:sp>
      <p:grpSp>
        <p:nvGrpSpPr>
          <p:cNvPr id="10" name="그룹 9"/>
          <p:cNvGrpSpPr/>
          <p:nvPr/>
        </p:nvGrpSpPr>
        <p:grpSpPr>
          <a:xfrm>
            <a:off x="5436096" y="3520776"/>
            <a:ext cx="260873" cy="338554"/>
            <a:chOff x="6381669" y="3444431"/>
            <a:chExt cx="260873" cy="338554"/>
          </a:xfrm>
        </p:grpSpPr>
        <p:sp>
          <p:nvSpPr>
            <p:cNvPr id="11" name="TextBox 10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3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(247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8" name="직사각형 7"/>
          <p:cNvSpPr/>
          <p:nvPr/>
        </p:nvSpPr>
        <p:spPr>
          <a:xfrm>
            <a:off x="421674" y="1352957"/>
            <a:ext cx="83267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① 일제가 실시한 이른바 문화 통치의 기만성을 </a:t>
            </a:r>
            <a:r>
              <a:rPr lang="ko-KR" altLang="en-US" sz="2400" b="1" dirty="0" smtClean="0"/>
              <a:t>항목별로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정리해보자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예시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endParaRPr lang="ko-KR" altLang="en-US" sz="2400" b="1" dirty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• </a:t>
            </a:r>
            <a:r>
              <a:rPr lang="ko-KR" altLang="en-US" sz="2400" b="1" dirty="0">
                <a:solidFill>
                  <a:srgbClr val="0000FF"/>
                </a:solidFill>
              </a:rPr>
              <a:t>총독</a:t>
            </a:r>
            <a:r>
              <a:rPr lang="en-US" altLang="ko-KR" sz="2400" b="1" dirty="0">
                <a:solidFill>
                  <a:srgbClr val="0000FF"/>
                </a:solidFill>
              </a:rPr>
              <a:t>: </a:t>
            </a:r>
            <a:r>
              <a:rPr lang="ko-KR" altLang="en-US" sz="2400" b="1" dirty="0">
                <a:solidFill>
                  <a:srgbClr val="0000FF"/>
                </a:solidFill>
              </a:rPr>
              <a:t>실제로 문관 총독이 임명된 적이 없다</a:t>
            </a:r>
            <a:r>
              <a:rPr lang="en-US" altLang="ko-KR" sz="2400" b="1" dirty="0">
                <a:solidFill>
                  <a:srgbClr val="0000FF"/>
                </a:solidFill>
              </a:rPr>
              <a:t>(8</a:t>
            </a:r>
            <a:r>
              <a:rPr lang="ko-KR" altLang="en-US" sz="2400" b="1" dirty="0">
                <a:solidFill>
                  <a:srgbClr val="0000FF"/>
                </a:solidFill>
              </a:rPr>
              <a:t>명 모두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육</a:t>
            </a:r>
            <a:r>
              <a:rPr lang="en-US" altLang="ko-KR" sz="2400" b="1" dirty="0">
                <a:solidFill>
                  <a:srgbClr val="0000FF"/>
                </a:solidFill>
              </a:rPr>
              <a:t>·</a:t>
            </a:r>
            <a:r>
              <a:rPr lang="ko-KR" altLang="en-US" sz="2400" b="1" dirty="0">
                <a:solidFill>
                  <a:srgbClr val="0000FF"/>
                </a:solidFill>
              </a:rPr>
              <a:t>해군 대장 출신</a:t>
            </a:r>
            <a:r>
              <a:rPr lang="en-US" altLang="ko-KR" sz="2400" b="1" dirty="0">
                <a:solidFill>
                  <a:srgbClr val="0000FF"/>
                </a:solidFill>
              </a:rPr>
              <a:t>).</a:t>
            </a:r>
            <a:endParaRPr lang="ko-KR" altLang="en-US" sz="2400" b="1" dirty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• </a:t>
            </a:r>
            <a:r>
              <a:rPr lang="ko-KR" altLang="en-US" sz="2400" b="1" dirty="0">
                <a:solidFill>
                  <a:srgbClr val="0000FF"/>
                </a:solidFill>
              </a:rPr>
              <a:t>경찰 제도</a:t>
            </a:r>
            <a:r>
              <a:rPr lang="en-US" altLang="ko-KR" sz="2400" b="1" dirty="0">
                <a:solidFill>
                  <a:srgbClr val="0000FF"/>
                </a:solidFill>
              </a:rPr>
              <a:t>: </a:t>
            </a:r>
            <a:r>
              <a:rPr lang="ko-KR" altLang="en-US" sz="2400" b="1" dirty="0">
                <a:solidFill>
                  <a:srgbClr val="0000FF"/>
                </a:solidFill>
              </a:rPr>
              <a:t>경찰 관서와 인원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</a:rPr>
              <a:t>비용 등이 </a:t>
            </a:r>
            <a:r>
              <a:rPr lang="en-US" altLang="ko-KR" sz="2400" b="1" dirty="0">
                <a:solidFill>
                  <a:srgbClr val="0000FF"/>
                </a:solidFill>
              </a:rPr>
              <a:t>3</a:t>
            </a:r>
            <a:r>
              <a:rPr lang="ko-KR" altLang="en-US" sz="2400" b="1" dirty="0">
                <a:solidFill>
                  <a:srgbClr val="0000FF"/>
                </a:solidFill>
              </a:rPr>
              <a:t>배 이상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증가하였다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• </a:t>
            </a:r>
            <a:r>
              <a:rPr lang="ko-KR" altLang="en-US" sz="2400" b="1" dirty="0">
                <a:solidFill>
                  <a:srgbClr val="0000FF"/>
                </a:solidFill>
              </a:rPr>
              <a:t>언론 정책</a:t>
            </a:r>
            <a:r>
              <a:rPr lang="en-US" altLang="ko-KR" sz="2400" b="1" dirty="0">
                <a:solidFill>
                  <a:srgbClr val="0000FF"/>
                </a:solidFill>
              </a:rPr>
              <a:t>: </a:t>
            </a:r>
            <a:r>
              <a:rPr lang="ko-KR" altLang="en-US" sz="2400" b="1" dirty="0">
                <a:solidFill>
                  <a:srgbClr val="0000FF"/>
                </a:solidFill>
              </a:rPr>
              <a:t>검열 제도</a:t>
            </a:r>
            <a:r>
              <a:rPr lang="en-US" altLang="ko-KR" sz="2400" b="1" dirty="0">
                <a:solidFill>
                  <a:srgbClr val="0000FF"/>
                </a:solidFill>
              </a:rPr>
              <a:t>(</a:t>
            </a:r>
            <a:r>
              <a:rPr lang="ko-KR" altLang="en-US" sz="2400" b="1" dirty="0">
                <a:solidFill>
                  <a:srgbClr val="0000FF"/>
                </a:solidFill>
              </a:rPr>
              <a:t>철저한 사전 검열 → 삭제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</a:rPr>
              <a:t>정간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폐간</a:t>
            </a:r>
            <a:r>
              <a:rPr lang="en-US" altLang="ko-KR" sz="2400" b="1" dirty="0">
                <a:solidFill>
                  <a:srgbClr val="0000FF"/>
                </a:solidFill>
              </a:rPr>
              <a:t>)</a:t>
            </a:r>
            <a:r>
              <a:rPr lang="ko-KR" altLang="en-US" sz="2400" b="1" dirty="0">
                <a:solidFill>
                  <a:srgbClr val="0000FF"/>
                </a:solidFill>
              </a:rPr>
              <a:t>를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실시하였다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강점과 수탈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민족 분열 통치와 경제 수탈의 확대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320384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225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(247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8" name="직사각형 7"/>
          <p:cNvSpPr/>
          <p:nvPr/>
        </p:nvSpPr>
        <p:spPr>
          <a:xfrm>
            <a:off x="421674" y="1628800"/>
            <a:ext cx="832679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• </a:t>
            </a:r>
            <a:r>
              <a:rPr lang="ko-KR" altLang="en-US" sz="2400" b="1" dirty="0">
                <a:solidFill>
                  <a:srgbClr val="0000FF"/>
                </a:solidFill>
              </a:rPr>
              <a:t>교육 정책</a:t>
            </a:r>
            <a:r>
              <a:rPr lang="en-US" altLang="ko-KR" sz="2400" b="1" dirty="0">
                <a:solidFill>
                  <a:srgbClr val="0000FF"/>
                </a:solidFill>
              </a:rPr>
              <a:t>: </a:t>
            </a:r>
            <a:r>
              <a:rPr lang="ko-KR" altLang="en-US" sz="2400" b="1" dirty="0">
                <a:solidFill>
                  <a:srgbClr val="0000FF"/>
                </a:solidFill>
              </a:rPr>
              <a:t>보통 학교도 유상 교육</a:t>
            </a:r>
            <a:r>
              <a:rPr lang="en-US" altLang="ko-KR" sz="2400" b="1" dirty="0">
                <a:solidFill>
                  <a:srgbClr val="0000FF"/>
                </a:solidFill>
              </a:rPr>
              <a:t>(</a:t>
            </a:r>
            <a:r>
              <a:rPr lang="ko-KR" altLang="en-US" sz="2400" b="1" dirty="0">
                <a:solidFill>
                  <a:srgbClr val="0000FF"/>
                </a:solidFill>
              </a:rPr>
              <a:t>무상 교육은 광복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때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까지 </a:t>
            </a:r>
            <a:r>
              <a:rPr lang="ko-KR" altLang="en-US" sz="2400" b="1" dirty="0">
                <a:solidFill>
                  <a:srgbClr val="0000FF"/>
                </a:solidFill>
              </a:rPr>
              <a:t>실시 안 됨</a:t>
            </a:r>
            <a:r>
              <a:rPr lang="en-US" altLang="ko-KR" sz="2400" b="1" dirty="0">
                <a:solidFill>
                  <a:srgbClr val="0000FF"/>
                </a:solidFill>
              </a:rPr>
              <a:t>)</a:t>
            </a:r>
            <a:r>
              <a:rPr lang="ko-KR" altLang="en-US" sz="2400" b="1" dirty="0">
                <a:solidFill>
                  <a:srgbClr val="0000FF"/>
                </a:solidFill>
              </a:rPr>
              <a:t>이었기에 한국인의 취학률은 일본인의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6</a:t>
            </a:r>
            <a:r>
              <a:rPr lang="ko-KR" altLang="en-US" sz="2400" b="1" dirty="0">
                <a:solidFill>
                  <a:srgbClr val="0000FF"/>
                </a:solidFill>
              </a:rPr>
              <a:t>분의 </a:t>
            </a:r>
            <a:r>
              <a:rPr lang="en-US" altLang="ko-KR" sz="2400" b="1" dirty="0">
                <a:solidFill>
                  <a:srgbClr val="0000FF"/>
                </a:solidFill>
              </a:rPr>
              <a:t>1</a:t>
            </a:r>
            <a:r>
              <a:rPr lang="ko-KR" altLang="en-US" sz="2400" b="1" dirty="0">
                <a:solidFill>
                  <a:srgbClr val="0000FF"/>
                </a:solidFill>
              </a:rPr>
              <a:t>에 불과하였다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• </a:t>
            </a:r>
            <a:r>
              <a:rPr lang="ko-KR" altLang="en-US" sz="2400" b="1" dirty="0">
                <a:solidFill>
                  <a:srgbClr val="0000FF"/>
                </a:solidFill>
              </a:rPr>
              <a:t>정치적 권리</a:t>
            </a:r>
            <a:r>
              <a:rPr lang="en-US" altLang="ko-KR" sz="2400" b="1" dirty="0">
                <a:solidFill>
                  <a:srgbClr val="0000FF"/>
                </a:solidFill>
              </a:rPr>
              <a:t>: </a:t>
            </a:r>
            <a:r>
              <a:rPr lang="ko-KR" altLang="en-US" sz="2400" b="1" dirty="0">
                <a:solidFill>
                  <a:srgbClr val="0000FF"/>
                </a:solidFill>
              </a:rPr>
              <a:t>부분적으로 지방 자치제가 실시되었으나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제한적이고 </a:t>
            </a:r>
            <a:r>
              <a:rPr lang="ko-KR" altLang="en-US" sz="2400" b="1" dirty="0">
                <a:solidFill>
                  <a:srgbClr val="0000FF"/>
                </a:solidFill>
              </a:rPr>
              <a:t>기만적이었다</a:t>
            </a:r>
            <a:r>
              <a:rPr lang="en-US" altLang="ko-KR" sz="2400" b="1" dirty="0">
                <a:solidFill>
                  <a:srgbClr val="0000FF"/>
                </a:solidFill>
              </a:rPr>
              <a:t>. </a:t>
            </a:r>
            <a:r>
              <a:rPr lang="ko-KR" altLang="en-US" sz="2400" b="1" dirty="0">
                <a:solidFill>
                  <a:srgbClr val="0000FF"/>
                </a:solidFill>
              </a:rPr>
              <a:t>각 </a:t>
            </a:r>
            <a:r>
              <a:rPr lang="ko-KR" altLang="en-US" sz="2400" b="1" dirty="0" err="1">
                <a:solidFill>
                  <a:srgbClr val="0000FF"/>
                </a:solidFill>
              </a:rPr>
              <a:t>지자체는</a:t>
            </a:r>
            <a:r>
              <a:rPr lang="ko-KR" altLang="en-US" sz="2400" b="1" dirty="0">
                <a:solidFill>
                  <a:srgbClr val="0000FF"/>
                </a:solidFill>
              </a:rPr>
              <a:t> 대부분 임명된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의원으로 </a:t>
            </a:r>
            <a:r>
              <a:rPr lang="ko-KR" altLang="en-US" sz="2400" b="1" dirty="0">
                <a:solidFill>
                  <a:srgbClr val="0000FF"/>
                </a:solidFill>
              </a:rPr>
              <a:t>구성되었다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강점과 수탈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민족 분열 통치와 경제 수탈의 확대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320384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822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(247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8" name="직사각형 7"/>
          <p:cNvSpPr/>
          <p:nvPr/>
        </p:nvSpPr>
        <p:spPr>
          <a:xfrm>
            <a:off x="467544" y="1530423"/>
            <a:ext cx="832679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② 위 그래프를 참고하여 토지 조사 사업과 산미 증식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계획이 </a:t>
            </a:r>
            <a:r>
              <a:rPr lang="ko-KR" altLang="en-US" sz="2400" b="1" dirty="0"/>
              <a:t>한국 농민에게 끼친 영향을 서술해 </a:t>
            </a:r>
            <a:r>
              <a:rPr lang="ko-KR" altLang="en-US" sz="2400" b="1" dirty="0" smtClean="0"/>
              <a:t>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예시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경작지를 잃고 소작농으로 전락하는 농민이 크게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늘었다</a:t>
            </a:r>
            <a:r>
              <a:rPr lang="en-US" altLang="ko-KR" sz="2400" b="1" dirty="0">
                <a:solidFill>
                  <a:srgbClr val="0000FF"/>
                </a:solidFill>
              </a:rPr>
              <a:t>. </a:t>
            </a:r>
            <a:r>
              <a:rPr lang="ko-KR" altLang="en-US" sz="2400" b="1" dirty="0">
                <a:solidFill>
                  <a:srgbClr val="0000FF"/>
                </a:solidFill>
              </a:rPr>
              <a:t>또한 고율의 소작료 등 농민 부담의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증가로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  화전민</a:t>
            </a:r>
            <a:r>
              <a:rPr lang="en-US" altLang="ko-KR" sz="2400" b="1" dirty="0">
                <a:solidFill>
                  <a:srgbClr val="0000FF"/>
                </a:solidFill>
              </a:rPr>
              <a:t>·</a:t>
            </a:r>
            <a:r>
              <a:rPr lang="ko-KR" altLang="en-US" sz="2400" b="1" dirty="0" err="1">
                <a:solidFill>
                  <a:srgbClr val="0000FF"/>
                </a:solidFill>
              </a:rPr>
              <a:t>토막민이</a:t>
            </a:r>
            <a:r>
              <a:rPr lang="ko-KR" altLang="en-US" sz="2400" b="1" dirty="0">
                <a:solidFill>
                  <a:srgbClr val="0000FF"/>
                </a:solidFill>
              </a:rPr>
              <a:t> 되거나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</a:rPr>
              <a:t>국외로 이주하는 농민이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늘어났다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강점과 수탈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민족 분열 통치와 경제 수탈의 확대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320384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477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829" y="2708569"/>
            <a:ext cx="341438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민족 말살 통치와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전쟁 동원 체제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699793" y="2852585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640" y="1990673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407" y="3462638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367689" y="1916832"/>
            <a:ext cx="5012623" cy="137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문화 통치가 민족 분열을 통해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식민 </a:t>
            </a:r>
            <a:r>
              <a:rPr lang="ko-KR" altLang="en-US" sz="2400" b="1" dirty="0"/>
              <a:t>지배를 효율적으로 하기 위한 기만책이었음을 파악할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367688" y="3356992"/>
            <a:ext cx="5012624" cy="182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산미 증식 계획 등 일제의 식민지 경제 수탈 정책이 한국인의 삶에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어떠한 </a:t>
            </a:r>
            <a:r>
              <a:rPr lang="ko-KR" altLang="en-US" sz="2400" b="1" dirty="0"/>
              <a:t>영향을 끼쳤는지 설명할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(245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8" name="그룹 17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9" name="TextBox 18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강점과 수탈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민족 분열 통치와 경제 수탈의 확대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 bwMode="auto">
            <a:xfrm>
              <a:off x="320384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6" name="직사각형 15"/>
          <p:cNvSpPr/>
          <p:nvPr/>
        </p:nvSpPr>
        <p:spPr>
          <a:xfrm>
            <a:off x="360040" y="1399064"/>
            <a:ext cx="5220072" cy="4930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총독은 문무관 어느 쪽이라도 임용될 수 있는 길을 열고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나아가 헌병에 의한 경찰 제도를 바꿔 보통 경찰에 의한 경찰 제도를 채택할 것이다</a:t>
            </a:r>
            <a:r>
              <a:rPr lang="en-US" altLang="ko-KR" sz="2400" b="1" dirty="0" smtClean="0"/>
              <a:t>. </a:t>
            </a:r>
            <a:r>
              <a:rPr lang="ko-KR" altLang="en-US" sz="2400" b="1" dirty="0" smtClean="0"/>
              <a:t>그리고 복제를 개정하여 일반 </a:t>
            </a:r>
            <a:r>
              <a:rPr lang="ko-KR" altLang="en-US" sz="2400" b="1" dirty="0" smtClean="0"/>
              <a:t>관리</a:t>
            </a:r>
            <a:r>
              <a:rPr lang="en-US" altLang="ko-KR" sz="2400" b="1" dirty="0" smtClean="0"/>
              <a:t>·</a:t>
            </a:r>
            <a:r>
              <a:rPr lang="ko-KR" altLang="en-US" sz="2400" b="1" dirty="0" smtClean="0"/>
              <a:t>교원이 </a:t>
            </a:r>
            <a:r>
              <a:rPr lang="ko-KR" altLang="en-US" sz="2400" b="1" dirty="0" smtClean="0"/>
              <a:t>제복을 입고 칼을 차던 것을 폐지하고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조선인의 </a:t>
            </a:r>
            <a:r>
              <a:rPr lang="ko-KR" altLang="en-US" sz="2400" b="1" dirty="0" smtClean="0"/>
              <a:t>임용</a:t>
            </a:r>
            <a:r>
              <a:rPr lang="en-US" altLang="ko-KR" sz="2400" b="1" dirty="0" smtClean="0"/>
              <a:t>·</a:t>
            </a:r>
            <a:r>
              <a:rPr lang="ko-KR" altLang="en-US" sz="2400" b="1" dirty="0" smtClean="0"/>
              <a:t>대우에 </a:t>
            </a:r>
            <a:r>
              <a:rPr lang="ko-KR" altLang="en-US" sz="2400" b="1" dirty="0" smtClean="0"/>
              <a:t>더 많이 고려하고자 한다</a:t>
            </a:r>
            <a:r>
              <a:rPr lang="en-US" altLang="ko-KR" sz="24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endParaRPr lang="en-US" altLang="ko-KR" sz="2400" b="1" dirty="0"/>
          </a:p>
          <a:p>
            <a:pPr fontAlgn="base" latinLnBrk="0">
              <a:lnSpc>
                <a:spcPct val="120000"/>
              </a:lnSpc>
            </a:pPr>
            <a:r>
              <a:rPr lang="en-US" altLang="ko-KR" sz="2200" b="1" dirty="0" smtClean="0"/>
              <a:t>- </a:t>
            </a:r>
            <a:r>
              <a:rPr lang="ko-KR" altLang="en-US" sz="2200" b="1" dirty="0" err="1" smtClean="0"/>
              <a:t>사이토</a:t>
            </a:r>
            <a:r>
              <a:rPr lang="ko-KR" altLang="en-US" sz="2200" b="1" dirty="0" smtClean="0"/>
              <a:t> </a:t>
            </a:r>
            <a:r>
              <a:rPr lang="ko-KR" altLang="en-US" sz="2200" b="1" dirty="0" err="1" smtClean="0"/>
              <a:t>마코토</a:t>
            </a:r>
            <a:r>
              <a:rPr lang="en-US" altLang="ko-KR" sz="2200" b="1" dirty="0" smtClean="0"/>
              <a:t>, ‘</a:t>
            </a:r>
            <a:r>
              <a:rPr lang="ko-KR" altLang="en-US" sz="2200" b="1" dirty="0" smtClean="0"/>
              <a:t>시정방침</a:t>
            </a:r>
            <a:r>
              <a:rPr lang="en-US" altLang="ko-KR" sz="2200" b="1" dirty="0" smtClean="0"/>
              <a:t>’(1919.9.) -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311" y="1429962"/>
            <a:ext cx="3402745" cy="473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(245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2122" y="1844824"/>
            <a:ext cx="8030318" cy="315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문화 통치의 기만성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문관 총독 임명 가능 → 실제로 한 명도 임명 안 됨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헌병 </a:t>
            </a:r>
            <a:r>
              <a:rPr lang="ko-KR" altLang="en-US" sz="2400" b="1" dirty="0" err="1"/>
              <a:t>경찰제</a:t>
            </a:r>
            <a:r>
              <a:rPr lang="ko-KR" altLang="en-US" sz="2400" b="1" dirty="0"/>
              <a:t> → 보통 </a:t>
            </a:r>
            <a:r>
              <a:rPr lang="ko-KR" altLang="en-US" sz="2400" b="1" dirty="0" err="1"/>
              <a:t>경찰제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경찰 인원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예산 증가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 err="1"/>
              <a:t>민족계</a:t>
            </a:r>
            <a:r>
              <a:rPr lang="ko-KR" altLang="en-US" sz="2400" b="1" dirty="0"/>
              <a:t> 신문 발행 허용 → 검열 제도 실시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교육 기회 확대 표방 → 보통 학교도 유상 교육 실시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취학률 </a:t>
            </a:r>
            <a:r>
              <a:rPr lang="ko-KR" altLang="en-US" sz="2400" b="1" dirty="0"/>
              <a:t>낮음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⑤ </a:t>
            </a:r>
            <a:r>
              <a:rPr lang="ko-KR" altLang="en-US" sz="2400" b="1" dirty="0"/>
              <a:t>지방 자치제 실시 선전 → 제한적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임명제</a:t>
            </a:r>
            <a:r>
              <a:rPr lang="en-US" altLang="ko-KR" sz="2400" b="1" dirty="0"/>
              <a:t>), </a:t>
            </a:r>
            <a:r>
              <a:rPr lang="ko-KR" altLang="en-US" sz="2400" b="1" dirty="0"/>
              <a:t>기만적</a:t>
            </a:r>
          </a:p>
        </p:txBody>
      </p:sp>
      <p:grpSp>
        <p:nvGrpSpPr>
          <p:cNvPr id="20" name="그룹 19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1" name="TextBox 20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강점과 수탈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민족 분열 통치와 경제 수탈의 확대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 bwMode="auto">
            <a:xfrm>
              <a:off x="320384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(245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27000" y="1359000"/>
            <a:ext cx="7949456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문화 통치의 의도와 본질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① 의도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민족의 저항과 악화된 국제 여론 무마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② 본질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친일 세력 양성 → 민족 분열 통치</a:t>
            </a:r>
          </a:p>
        </p:txBody>
      </p:sp>
      <p:grpSp>
        <p:nvGrpSpPr>
          <p:cNvPr id="20" name="그룹 19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1" name="TextBox 20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강점과 수탈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민족 분열 통치와 경제 수탈의 확대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 bwMode="auto">
            <a:xfrm>
              <a:off x="320384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005900"/>
            <a:ext cx="5631526" cy="344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2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그림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(246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20" name="그룹 19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1" name="TextBox 20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강점과 수탈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민족 분열 통치와 경제 수탈의 확대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 bwMode="auto">
            <a:xfrm>
              <a:off x="320384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58816"/>
            <a:ext cx="4189970" cy="3342392"/>
          </a:xfrm>
          <a:prstGeom prst="rect">
            <a:avLst/>
          </a:prstGeom>
        </p:spPr>
      </p:pic>
      <p:sp>
        <p:nvSpPr>
          <p:cNvPr id="25" name="직사각형 24"/>
          <p:cNvSpPr/>
          <p:nvPr/>
        </p:nvSpPr>
        <p:spPr>
          <a:xfrm>
            <a:off x="4355976" y="1807305"/>
            <a:ext cx="468052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/>
              <a:t>▶ 조선 총독 </a:t>
            </a:r>
            <a:r>
              <a:rPr lang="ko-KR" altLang="en-US" sz="2400" b="1" dirty="0" err="1" smtClean="0"/>
              <a:t>사이토가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위와 같은 대책을 </a:t>
            </a:r>
            <a:r>
              <a:rPr lang="ko-KR" altLang="en-US" sz="2400" b="1" dirty="0" smtClean="0"/>
              <a:t>발표한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이유를 간단히 적어 보자</a:t>
            </a:r>
            <a:r>
              <a:rPr lang="en-US" altLang="ko-KR" sz="24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예시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]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효율적인 </a:t>
            </a:r>
            <a:r>
              <a:rPr lang="ko-KR" altLang="en-US" sz="2400" b="1" dirty="0">
                <a:solidFill>
                  <a:srgbClr val="0000FF"/>
                </a:solidFill>
              </a:rPr>
              <a:t>식민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통치를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 위해 </a:t>
            </a:r>
            <a:r>
              <a:rPr lang="ko-KR" altLang="en-US" sz="2400" b="1" dirty="0">
                <a:solidFill>
                  <a:srgbClr val="0000FF"/>
                </a:solidFill>
              </a:rPr>
              <a:t>친일파를 적극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양성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하고자 </a:t>
            </a:r>
            <a:r>
              <a:rPr lang="ko-KR" altLang="en-US" sz="2400" b="1" dirty="0">
                <a:solidFill>
                  <a:srgbClr val="0000FF"/>
                </a:solidFill>
              </a:rPr>
              <a:t>하였다</a:t>
            </a:r>
            <a:r>
              <a:rPr lang="en-US" altLang="ko-KR" sz="2400" b="1" dirty="0">
                <a:solidFill>
                  <a:srgbClr val="0000FF"/>
                </a:solidFill>
              </a:rPr>
              <a:t>.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→ </a:t>
            </a:r>
            <a:r>
              <a:rPr lang="ko-KR" altLang="en-US" sz="2400" b="1" dirty="0">
                <a:solidFill>
                  <a:srgbClr val="0000FF"/>
                </a:solidFill>
              </a:rPr>
              <a:t>민족 </a:t>
            </a:r>
            <a:r>
              <a:rPr lang="ko-KR" altLang="en-US" sz="2400" b="1" dirty="0" err="1">
                <a:solidFill>
                  <a:srgbClr val="0000FF"/>
                </a:solidFill>
              </a:rPr>
              <a:t>분열책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52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(246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20" name="그룹 19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1" name="TextBox 20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강점과 수탈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민족 분열 통치와 경제 수탈의 확대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 bwMode="auto">
            <a:xfrm>
              <a:off x="320384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44824"/>
            <a:ext cx="3964719" cy="28177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9511" y="1412776"/>
            <a:ext cx="8568953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산미 증식 계획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배경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일본 내 공업화에 </a:t>
            </a:r>
            <a:r>
              <a:rPr lang="ko-KR" altLang="en-US" sz="2400" b="1" dirty="0" smtClean="0"/>
              <a:t>따른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식량 부족 해결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전개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증산 목표 달성 </a:t>
            </a:r>
            <a:r>
              <a:rPr lang="ko-KR" altLang="en-US" sz="2400" b="1" dirty="0" smtClean="0"/>
              <a:t>실패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 → </a:t>
            </a:r>
            <a:r>
              <a:rPr lang="ko-KR" altLang="en-US" sz="2400" b="1" dirty="0"/>
              <a:t>쌀 반출은 예정대로 진행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결과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국내 식량 사정 악화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만주에서 들어온 잡곡으로 보충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한국 농민의 처지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이중적 수탈 구조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높은 </a:t>
            </a:r>
            <a:r>
              <a:rPr lang="ko-KR" altLang="en-US" sz="2400" b="1" dirty="0" smtClean="0"/>
              <a:t>소작료와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증산 </a:t>
            </a:r>
            <a:r>
              <a:rPr lang="ko-KR" altLang="en-US" sz="2400" b="1" dirty="0"/>
              <a:t>비용까지 부담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자작농 → 소작농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화전민</a:t>
            </a:r>
            <a:r>
              <a:rPr lang="en-US" altLang="ko-KR" sz="2400" b="1" dirty="0"/>
              <a:t>·</a:t>
            </a:r>
            <a:r>
              <a:rPr lang="ko-KR" altLang="en-US" sz="2400" b="1" dirty="0" err="1" smtClean="0"/>
              <a:t>토막민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으로 </a:t>
            </a:r>
            <a:r>
              <a:rPr lang="ko-KR" altLang="en-US" sz="2400" b="1" dirty="0"/>
              <a:t>전락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국외 </a:t>
            </a:r>
            <a:r>
              <a:rPr lang="ko-KR" altLang="en-US" sz="2400" b="1" dirty="0"/>
              <a:t>이주민 증가</a:t>
            </a:r>
          </a:p>
        </p:txBody>
      </p:sp>
    </p:spTree>
    <p:extLst>
      <p:ext uri="{BB962C8B-B14F-4D97-AF65-F5344CB8AC3E}">
        <p14:creationId xmlns:p14="http://schemas.microsoft.com/office/powerpoint/2010/main" val="46728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(247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20" name="그룹 19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1" name="TextBox 20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강점과 수탈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민족 분열 통치와 경제 수탈의 확대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 bwMode="auto">
            <a:xfrm>
              <a:off x="320384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95536" y="1092333"/>
            <a:ext cx="8568953" cy="2264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일본 자본의 한국 진출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의도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한국의 값싼 자원과 노동력 활용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 err="1"/>
              <a:t>회사령</a:t>
            </a:r>
            <a:r>
              <a:rPr lang="ko-KR" altLang="en-US" sz="2400" b="1" dirty="0"/>
              <a:t> 폐지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허가제 → </a:t>
            </a:r>
            <a:r>
              <a:rPr lang="ko-KR" altLang="en-US" sz="2400" b="1" dirty="0" err="1"/>
              <a:t>신고제</a:t>
            </a:r>
            <a:r>
              <a:rPr lang="en-US" altLang="ko-KR" sz="2400" b="1" dirty="0"/>
              <a:t>(1920)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일본 독점 자본의 진출</a:t>
            </a:r>
            <a:r>
              <a:rPr lang="en-US" altLang="ko-KR" sz="2400" b="1" dirty="0"/>
              <a:t>: 1920</a:t>
            </a:r>
            <a:r>
              <a:rPr lang="ko-KR" altLang="en-US" sz="2400" b="1" dirty="0"/>
              <a:t>년대 후반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북부 지방 중심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관세 폐지</a:t>
            </a:r>
            <a:r>
              <a:rPr lang="en-US" altLang="ko-KR" sz="2400" b="1" dirty="0"/>
              <a:t>(1923): </a:t>
            </a:r>
            <a:r>
              <a:rPr lang="ko-KR" altLang="en-US" sz="2400" b="1" dirty="0"/>
              <a:t>일본 상품 수입 증가 → 한국 기업 타격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429000"/>
            <a:ext cx="4133895" cy="323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2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(247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9" name="그룹 1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0" name="TextBox 1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강점과 수탈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민족 분열 통치와 경제 수탈의 확대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 bwMode="auto">
            <a:xfrm>
              <a:off x="320384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05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6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2988</TotalTime>
  <Words>714</Words>
  <Application>Microsoft Office PowerPoint</Application>
  <PresentationFormat>화면 슬라이드 쇼(4:3)</PresentationFormat>
  <Paragraphs>111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kweni</cp:lastModifiedBy>
  <cp:revision>1561</cp:revision>
  <dcterms:created xsi:type="dcterms:W3CDTF">2013-03-25T12:51:11Z</dcterms:created>
  <dcterms:modified xsi:type="dcterms:W3CDTF">2013-10-22T01:37:04Z</dcterms:modified>
</cp:coreProperties>
</file>