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84" r:id="rId6"/>
    <p:sldId id="307" r:id="rId7"/>
    <p:sldId id="294" r:id="rId8"/>
    <p:sldId id="300" r:id="rId9"/>
    <p:sldId id="308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12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847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904" y="3194392"/>
            <a:ext cx="53285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1930" b="1" dirty="0" smtClean="0"/>
              <a:t>5. </a:t>
            </a:r>
            <a:r>
              <a:rPr lang="ko-KR" altLang="en-US" sz="1930" b="1" dirty="0" smtClean="0"/>
              <a:t>개항 이후의 경제와 사회</a:t>
            </a:r>
            <a:r>
              <a:rPr lang="en-US" altLang="ko-KR" sz="1930" b="1" dirty="0" smtClean="0"/>
              <a:t>·</a:t>
            </a:r>
            <a:r>
              <a:rPr lang="ko-KR" altLang="en-US" sz="1930" b="1" dirty="0" smtClean="0"/>
              <a:t>문화의 변화</a:t>
            </a:r>
            <a:endParaRPr lang="en-US" altLang="ko-KR" sz="193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경제적 구국 운동의 전개</a:t>
            </a:r>
            <a:endParaRPr lang="ko-KR" altLang="en-US" sz="16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6372200" y="3573016"/>
            <a:ext cx="248849" cy="323165"/>
            <a:chOff x="6370163" y="3436845"/>
            <a:chExt cx="272380" cy="353724"/>
          </a:xfrm>
        </p:grpSpPr>
        <p:sp>
          <p:nvSpPr>
            <p:cNvPr id="16" name="TextBox 15"/>
            <p:cNvSpPr txBox="1"/>
            <p:nvPr/>
          </p:nvSpPr>
          <p:spPr>
            <a:xfrm>
              <a:off x="6370163" y="3436845"/>
              <a:ext cx="272380" cy="35372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500" dirty="0" smtClean="0">
                  <a:ln w="12700">
                    <a:noFill/>
                  </a:ln>
                </a:rPr>
                <a:t>2</a:t>
              </a:r>
              <a:endParaRPr lang="ko-KR" altLang="en-US" sz="1500" dirty="0">
                <a:ln w="12700">
                  <a:noFill/>
                </a:ln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569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평등 의식의 확대와 사회 모습의 변화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422721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7463" y="3645024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5" y="2348880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열강의 경제 침략에 대항한 다양한 구국 운동을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573016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경제적 구국 운동의 역사적 의의를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0" name="직사각형 9"/>
          <p:cNvSpPr/>
          <p:nvPr/>
        </p:nvSpPr>
        <p:spPr>
          <a:xfrm>
            <a:off x="4572000" y="1484784"/>
            <a:ext cx="4392488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350" b="1" dirty="0" smtClean="0"/>
              <a:t> </a:t>
            </a:r>
            <a:r>
              <a:rPr lang="en-US" altLang="ko-KR" sz="2350" b="1" dirty="0" smtClean="0"/>
              <a:t>10</a:t>
            </a:r>
            <a:r>
              <a:rPr lang="ko-KR" altLang="en-US" sz="2350" b="1" dirty="0" smtClean="0"/>
              <a:t>돈 </a:t>
            </a:r>
            <a:r>
              <a:rPr lang="ko-KR" altLang="en-US" sz="2350" b="1" dirty="0" err="1" smtClean="0"/>
              <a:t>중짜리</a:t>
            </a:r>
            <a:r>
              <a:rPr lang="ko-KR" altLang="en-US" sz="2350" b="1" dirty="0" smtClean="0"/>
              <a:t> </a:t>
            </a:r>
            <a:r>
              <a:rPr lang="en-US" altLang="ko-KR" sz="2350" b="1" dirty="0" smtClean="0"/>
              <a:t>‘</a:t>
            </a:r>
            <a:r>
              <a:rPr lang="ko-KR" altLang="en-US" sz="2350" b="1" dirty="0" smtClean="0"/>
              <a:t>별</a:t>
            </a:r>
            <a:r>
              <a:rPr lang="en-US" altLang="ko-KR" sz="2350" b="1" dirty="0" smtClean="0"/>
              <a:t>’</a:t>
            </a:r>
            <a:r>
              <a:rPr lang="ko-KR" altLang="en-US" sz="2350" b="1" dirty="0" smtClean="0"/>
              <a:t>을 내놓은 옛 장군이 있는가 하면 </a:t>
            </a:r>
            <a:r>
              <a:rPr lang="en-US" altLang="ko-KR" sz="2350" b="1" dirty="0" smtClean="0"/>
              <a:t>5</a:t>
            </a:r>
            <a:r>
              <a:rPr lang="ko-KR" altLang="en-US" sz="2350" b="1" dirty="0" smtClean="0"/>
              <a:t>천만 원 상당의 가게 금붙이를 들고 온 금은방 주인도 있다</a:t>
            </a:r>
            <a:r>
              <a:rPr lang="en-US" altLang="ko-KR" sz="2350" b="1" dirty="0" smtClean="0"/>
              <a:t>. </a:t>
            </a:r>
            <a:r>
              <a:rPr lang="ko-KR" altLang="en-US" sz="2350" b="1" dirty="0" smtClean="0"/>
              <a:t>자식들 돌 선물로 받은 금 반지는 수집 창구마다 그득하다</a:t>
            </a:r>
            <a:r>
              <a:rPr lang="en-US" altLang="ko-KR" sz="235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35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350" b="1" dirty="0" smtClean="0"/>
              <a:t>        - OO </a:t>
            </a:r>
            <a:r>
              <a:rPr lang="ko-KR" altLang="en-US" sz="2350" b="1" dirty="0" smtClean="0"/>
              <a:t>신문</a:t>
            </a:r>
            <a:r>
              <a:rPr lang="en-US" altLang="ko-KR" sz="2350" b="1" dirty="0" smtClean="0"/>
              <a:t>(1998. 1. 9.) 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4993431"/>
            <a:ext cx="3386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 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‘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금 모으기 운동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’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에 참여한 종교인들</a:t>
            </a:r>
            <a:endParaRPr lang="ko-KR" altLang="en-US" sz="1050" dirty="0"/>
          </a:p>
        </p:txBody>
      </p:sp>
      <p:grpSp>
        <p:nvGrpSpPr>
          <p:cNvPr id="22" name="그룹 21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23" name="TextBox 22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경제적 구국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25519"/>
            <a:ext cx="4062768" cy="339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628800"/>
            <a:ext cx="518457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회사 설립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임오군란 이후 청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상인의 </a:t>
            </a:r>
            <a:r>
              <a:rPr lang="ko-KR" altLang="en-US" sz="2400" b="1" dirty="0"/>
              <a:t>내륙 시장 잠식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상회사</a:t>
            </a:r>
            <a:r>
              <a:rPr lang="ko-KR" altLang="en-US" sz="2400" b="1" dirty="0"/>
              <a:t> 설립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개항장 객주나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일부 </a:t>
            </a:r>
            <a:r>
              <a:rPr lang="ko-KR" altLang="en-US" sz="2400" b="1" dirty="0"/>
              <a:t>상인이 동업자를 모아 설립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정부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기선 구입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해운 회사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설립 </a:t>
            </a:r>
            <a:r>
              <a:rPr lang="ko-KR" altLang="en-US" sz="2400" b="1" dirty="0"/>
              <a:t>→ 세곡 운반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화물과 </a:t>
            </a:r>
            <a:r>
              <a:rPr lang="ko-KR" altLang="en-US" sz="2400" b="1" dirty="0" smtClean="0"/>
              <a:t>승객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수송에 이용 → 일본 자본에 </a:t>
            </a:r>
            <a:r>
              <a:rPr lang="ko-KR" altLang="en-US" sz="2400" b="1" dirty="0" smtClean="0"/>
              <a:t>잠식</a:t>
            </a:r>
            <a:endParaRPr lang="ko-KR" altLang="en-US" sz="2400" b="1" dirty="0"/>
          </a:p>
        </p:txBody>
      </p:sp>
      <p:grpSp>
        <p:nvGrpSpPr>
          <p:cNvPr id="32" name="그룹 31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33" name="TextBox 32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경제적 구국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모서리가 둥근 직사각형 33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819745"/>
            <a:ext cx="3278047" cy="33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772816"/>
            <a:ext cx="8712968" cy="315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 err="1">
                <a:solidFill>
                  <a:srgbClr val="0070C0"/>
                </a:solidFill>
              </a:rPr>
              <a:t>방곡령</a:t>
            </a:r>
            <a:r>
              <a:rPr lang="ko-KR" altLang="en-US" sz="2400" b="1" dirty="0">
                <a:solidFill>
                  <a:srgbClr val="0070C0"/>
                </a:solidFill>
              </a:rPr>
              <a:t> 실시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개항 후 일본 상인이 일본으로 곡물 대량 유출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흉년 → 국내 쌀값 폭등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조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통상 장정</a:t>
            </a:r>
            <a:r>
              <a:rPr lang="en-US" altLang="ko-KR" sz="2400" b="1" dirty="0"/>
              <a:t>(1883)</a:t>
            </a:r>
            <a:r>
              <a:rPr lang="ko-KR" altLang="en-US" sz="2400" b="1" dirty="0"/>
              <a:t>에서 </a:t>
            </a:r>
            <a:r>
              <a:rPr lang="ko-KR" altLang="en-US" sz="2400" b="1" dirty="0" err="1"/>
              <a:t>방곡령</a:t>
            </a:r>
            <a:r>
              <a:rPr lang="ko-KR" altLang="en-US" sz="2400" b="1" dirty="0"/>
              <a:t> 규정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함경도의 </a:t>
            </a:r>
            <a:r>
              <a:rPr lang="ko-KR" altLang="en-US" sz="2400" b="1" dirty="0" err="1"/>
              <a:t>방곡령</a:t>
            </a:r>
            <a:r>
              <a:rPr lang="en-US" altLang="ko-KR" sz="2400" b="1" dirty="0"/>
              <a:t>(1889): </a:t>
            </a:r>
            <a:r>
              <a:rPr lang="ko-KR" altLang="en-US" sz="2400" b="1" dirty="0"/>
              <a:t>함경도 관찰사 조병식이 </a:t>
            </a:r>
            <a:r>
              <a:rPr lang="ko-KR" altLang="en-US" sz="2400" b="1" dirty="0" smtClean="0"/>
              <a:t>규정에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따라 </a:t>
            </a:r>
            <a:r>
              <a:rPr lang="ko-KR" altLang="en-US" sz="2400" b="1" dirty="0" err="1"/>
              <a:t>방곡령</a:t>
            </a:r>
            <a:r>
              <a:rPr lang="ko-KR" altLang="en-US" sz="2400" b="1" dirty="0"/>
              <a:t> 선포 → 일본은 통보를 늦게 받았다는 </a:t>
            </a:r>
            <a:r>
              <a:rPr lang="ko-KR" altLang="en-US" sz="2400" b="1" dirty="0" smtClean="0"/>
              <a:t>구실로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조선 정부에 압박 → </a:t>
            </a:r>
            <a:r>
              <a:rPr lang="ko-KR" altLang="en-US" sz="2400" b="1" dirty="0" err="1"/>
              <a:t>방곡령</a:t>
            </a:r>
            <a:r>
              <a:rPr lang="ko-KR" altLang="en-US" sz="2400" b="1" dirty="0"/>
              <a:t> 철회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일본에게 배상금 지급</a:t>
            </a:r>
          </a:p>
        </p:txBody>
      </p:sp>
      <p:grpSp>
        <p:nvGrpSpPr>
          <p:cNvPr id="29" name="그룹 28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30" name="TextBox 29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경제적 구국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553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508123"/>
            <a:ext cx="828092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 err="1">
                <a:solidFill>
                  <a:srgbClr val="0070C0"/>
                </a:solidFill>
              </a:rPr>
              <a:t>시전</a:t>
            </a:r>
            <a:r>
              <a:rPr lang="ko-KR" altLang="en-US" sz="2400" b="1" dirty="0">
                <a:solidFill>
                  <a:srgbClr val="0070C0"/>
                </a:solidFill>
              </a:rPr>
              <a:t> 상인의 상권 수호 투쟁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조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청 상민 수륙 무역 장정 체결 이후 청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양국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상인이 </a:t>
            </a:r>
            <a:r>
              <a:rPr lang="ko-KR" altLang="en-US" sz="2400" b="1" dirty="0"/>
              <a:t>서울까지 상권 확대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시전</a:t>
            </a:r>
            <a:r>
              <a:rPr lang="ko-KR" altLang="en-US" sz="2400" b="1" dirty="0"/>
              <a:t> 상인들의 철시 투쟁 → 청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양국 상인의 거부로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성과 </a:t>
            </a:r>
            <a:r>
              <a:rPr lang="ko-KR" altLang="en-US" sz="2400" b="1" dirty="0"/>
              <a:t>없음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황국 중앙 </a:t>
            </a:r>
            <a:r>
              <a:rPr lang="ko-KR" altLang="en-US" sz="2400" b="1" dirty="0" err="1"/>
              <a:t>총상회</a:t>
            </a:r>
            <a:r>
              <a:rPr lang="ko-KR" altLang="en-US" sz="2400" b="1" dirty="0"/>
              <a:t> 조직</a:t>
            </a:r>
            <a:r>
              <a:rPr lang="en-US" altLang="ko-KR" sz="2400" b="1" dirty="0"/>
              <a:t>(1898): </a:t>
            </a:r>
            <a:r>
              <a:rPr lang="ko-KR" altLang="en-US" sz="2400" b="1" dirty="0"/>
              <a:t>외국인의 불법적인 상업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활동에 </a:t>
            </a:r>
            <a:r>
              <a:rPr lang="ko-KR" altLang="en-US" sz="2400" b="1" dirty="0"/>
              <a:t>대항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각종 회사 설립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조선 은행</a:t>
            </a:r>
            <a:r>
              <a:rPr lang="en-US" altLang="ko-KR" sz="2400" b="1" dirty="0"/>
              <a:t>(1896), </a:t>
            </a:r>
            <a:r>
              <a:rPr lang="ko-KR" altLang="en-US" sz="2400" b="1" dirty="0"/>
              <a:t>철도 회사 → 일제의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화폐 </a:t>
            </a:r>
            <a:r>
              <a:rPr lang="ko-KR" altLang="en-US" sz="2400" b="1" dirty="0"/>
              <a:t>정리 사업과 탄압으로 대부분 회사 몰락</a:t>
            </a:r>
          </a:p>
        </p:txBody>
      </p:sp>
      <p:grpSp>
        <p:nvGrpSpPr>
          <p:cNvPr id="29" name="그룹 28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30" name="TextBox 29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경제적 구국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652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700808"/>
            <a:ext cx="842493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독립 협회의 이권 수호 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아관 파천 후 열강의 이권 침탈 심화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독립 협회 활동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러시아의 </a:t>
            </a:r>
            <a:r>
              <a:rPr lang="ko-KR" altLang="en-US" sz="2400" b="1" dirty="0" err="1"/>
              <a:t>절영도</a:t>
            </a:r>
            <a:r>
              <a:rPr lang="ko-KR" altLang="en-US" sz="2400" b="1" dirty="0"/>
              <a:t> 조차 요구를 좌절시킴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만민 공동회에서 러시아가 파견한 군사 교관과 재정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고문 </a:t>
            </a:r>
            <a:r>
              <a:rPr lang="ko-KR" altLang="en-US" sz="2400" b="1" dirty="0"/>
              <a:t>철수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한러</a:t>
            </a:r>
            <a:r>
              <a:rPr lang="ko-KR" altLang="en-US" sz="2400" b="1" dirty="0"/>
              <a:t> 은행 폐쇄 요구 관철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프랑스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독일 등의 광산 채굴권 요구 저지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 err="1"/>
              <a:t>헌의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6</a:t>
            </a:r>
            <a:r>
              <a:rPr lang="ko-KR" altLang="en-US" sz="2400" b="1" dirty="0"/>
              <a:t>조에 열강의 이권 침탈을 방지하려는 내용 명시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경제적 구국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245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8950" y="1772816"/>
            <a:ext cx="4715098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보안회의 활동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러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전쟁 중 </a:t>
            </a:r>
            <a:r>
              <a:rPr lang="ko-KR" altLang="en-US" sz="2400" b="1" dirty="0" smtClean="0"/>
              <a:t>일제가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황무지 </a:t>
            </a:r>
            <a:r>
              <a:rPr lang="ko-KR" altLang="en-US" sz="2400" b="1" dirty="0" err="1"/>
              <a:t>개간권을</a:t>
            </a:r>
            <a:r>
              <a:rPr lang="ko-KR" altLang="en-US" sz="2400" b="1" dirty="0"/>
              <a:t> 요구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보안회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거국적인 반대 </a:t>
            </a:r>
            <a:r>
              <a:rPr lang="ko-KR" altLang="en-US" sz="2400" b="1" dirty="0" smtClean="0"/>
              <a:t>운동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전개 → 성공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 err="1"/>
              <a:t>농광</a:t>
            </a:r>
            <a:r>
              <a:rPr lang="ko-KR" altLang="en-US" sz="2400" b="1" dirty="0"/>
              <a:t> 회사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정부 </a:t>
            </a:r>
            <a:r>
              <a:rPr lang="ko-KR" altLang="en-US" sz="2400" b="1" dirty="0" smtClean="0"/>
              <a:t>관리들이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설립하여 황무지 개간을 시도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경제적 구국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8626" y="1412776"/>
            <a:ext cx="3869486" cy="47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49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628800"/>
            <a:ext cx="8496944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6. </a:t>
            </a:r>
            <a:r>
              <a:rPr lang="ko-KR" altLang="en-US" sz="2400" b="1" dirty="0">
                <a:solidFill>
                  <a:srgbClr val="0070C0"/>
                </a:solidFill>
              </a:rPr>
              <a:t>국채 보상 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일제의 차관 강요로 대한 제국의 </a:t>
            </a:r>
            <a:r>
              <a:rPr lang="ko-KR" altLang="en-US" sz="2400" b="1" dirty="0" err="1"/>
              <a:t>채무액</a:t>
            </a:r>
            <a:r>
              <a:rPr lang="ko-KR" altLang="en-US" sz="2400" b="1" dirty="0"/>
              <a:t> 증가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대한 제국 재정이 일제에 예속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국채 보상 운동</a:t>
            </a:r>
            <a:r>
              <a:rPr lang="en-US" altLang="ko-KR" sz="2400" b="1" dirty="0"/>
              <a:t>(1907): </a:t>
            </a:r>
            <a:r>
              <a:rPr lang="ko-KR" altLang="en-US" sz="2400" b="1" dirty="0"/>
              <a:t>국민의 성금으로 국채를 갚고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국권을 </a:t>
            </a:r>
            <a:r>
              <a:rPr lang="ko-KR" altLang="en-US" sz="2400" b="1" dirty="0"/>
              <a:t>지키자는 운동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전개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서상돈 등을 중심으로 대구에서 시작되어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전국으로 </a:t>
            </a:r>
            <a:r>
              <a:rPr lang="ko-KR" altLang="en-US" sz="2400" b="1" dirty="0"/>
              <a:t>확산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국채 보상 기성회 조직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언론사 참여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결과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일제가 </a:t>
            </a:r>
            <a:r>
              <a:rPr lang="ko-KR" altLang="en-US" sz="2400" b="1" dirty="0" err="1"/>
              <a:t>대한매일신보의</a:t>
            </a:r>
            <a:r>
              <a:rPr lang="ko-KR" altLang="en-US" sz="2400" b="1" dirty="0"/>
              <a:t> 사장 양기탁을 </a:t>
            </a:r>
            <a:r>
              <a:rPr lang="ko-KR" altLang="en-US" sz="2400" b="1" dirty="0" smtClean="0"/>
              <a:t>구속하는 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탄압하면서 </a:t>
            </a:r>
            <a:r>
              <a:rPr lang="ko-KR" altLang="en-US" sz="2400" b="1" dirty="0"/>
              <a:t>중단됨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경제적 구국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546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616</Words>
  <Application>Microsoft Office PowerPoint</Application>
  <PresentationFormat>화면 슬라이드 쇼(4:3)</PresentationFormat>
  <Paragraphs>88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1659</cp:revision>
  <dcterms:created xsi:type="dcterms:W3CDTF">2013-03-25T12:51:11Z</dcterms:created>
  <dcterms:modified xsi:type="dcterms:W3CDTF">2013-12-18T01:22:46Z</dcterms:modified>
</cp:coreProperties>
</file>