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64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900" b="1" dirty="0" smtClean="0"/>
              <a:t>4. </a:t>
            </a:r>
            <a:r>
              <a:rPr lang="ko-KR" altLang="en-US" sz="1900" b="1" dirty="0" smtClean="0"/>
              <a:t>일제의 침략과 국권 수호 운동의 전개</a:t>
            </a:r>
            <a:endParaRPr lang="en-US" altLang="ko-KR" sz="19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err="1" smtClean="0"/>
              <a:t>러</a:t>
            </a:r>
            <a:r>
              <a:rPr lang="en-US" altLang="ko-KR" sz="1600" b="1" dirty="0" smtClean="0"/>
              <a:t>·</a:t>
            </a:r>
            <a:r>
              <a:rPr lang="ko-KR" altLang="en-US" sz="1600" dirty="0" smtClean="0"/>
              <a:t>일 전쟁과 일제의 침략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6372200" y="3609891"/>
            <a:ext cx="248849" cy="283099"/>
            <a:chOff x="6370163" y="3458772"/>
            <a:chExt cx="272380" cy="309869"/>
          </a:xfrm>
        </p:grpSpPr>
        <p:sp>
          <p:nvSpPr>
            <p:cNvPr id="16" name="TextBox 15"/>
            <p:cNvSpPr txBox="1"/>
            <p:nvPr/>
          </p:nvSpPr>
          <p:spPr>
            <a:xfrm>
              <a:off x="6370163" y="3458772"/>
              <a:ext cx="272380" cy="30986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1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429000"/>
            <a:ext cx="7052649" cy="32601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12067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일제의 한국 강점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한국 병합 조약 체결</a:t>
            </a:r>
            <a:r>
              <a:rPr lang="en-US" altLang="ko-KR" sz="2400" b="1" dirty="0"/>
              <a:t>(1910. 8.): </a:t>
            </a:r>
            <a:r>
              <a:rPr lang="ko-KR" altLang="en-US" sz="2400" b="1" dirty="0"/>
              <a:t>일제가 반일 항쟁을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진압한 </a:t>
            </a:r>
            <a:r>
              <a:rPr lang="ko-KR" altLang="en-US" sz="2400" b="1" dirty="0"/>
              <a:t>후 무력을 앞세워 강요 → 총리대신 이완용과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통감 </a:t>
            </a:r>
            <a:r>
              <a:rPr lang="ko-KR" altLang="en-US" sz="2400" b="1" dirty="0" err="1"/>
              <a:t>데라우치가</a:t>
            </a:r>
            <a:r>
              <a:rPr lang="ko-KR" altLang="en-US" sz="2400" b="1" dirty="0"/>
              <a:t> 체결 → 한국이 일본의 식민지로 </a:t>
            </a:r>
            <a:r>
              <a:rPr lang="ko-KR" altLang="en-US" sz="2400" b="1" dirty="0" smtClean="0"/>
              <a:t>전락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우리 민족이 근대 국가를 수립할 기회가 좌절됨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156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196" y="1034455"/>
            <a:ext cx="5967132" cy="5736994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2" name="TextBox 11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4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503548" y="1412776"/>
            <a:ext cx="8172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3]</a:t>
            </a:r>
            <a:r>
              <a:rPr lang="ko-KR" altLang="en-US" sz="2400" b="1" dirty="0"/>
              <a:t>을 참고로 일제가 강요한 </a:t>
            </a:r>
            <a:r>
              <a:rPr lang="ko-KR" altLang="en-US" sz="2400" b="1" dirty="0" err="1"/>
              <a:t>을사늑약과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병합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조약의 성격과 그 불법성을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일제는 대한 제국의 외교와 내정을 장악하기 위해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을사늑약을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강요했고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나아가 대한 제국을 완전히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식민지로 </a:t>
            </a:r>
            <a:r>
              <a:rPr lang="ko-KR" altLang="en-US" sz="2400" b="1" dirty="0">
                <a:solidFill>
                  <a:srgbClr val="0000FF"/>
                </a:solidFill>
              </a:rPr>
              <a:t>삼기 위해 이른바 병합 조약을 강제로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체결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 err="1">
                <a:solidFill>
                  <a:srgbClr val="0000FF"/>
                </a:solidFill>
              </a:rPr>
              <a:t>을사늑약과</a:t>
            </a:r>
            <a:r>
              <a:rPr lang="ko-KR" altLang="en-US" sz="2400" b="1" dirty="0">
                <a:solidFill>
                  <a:srgbClr val="0000FF"/>
                </a:solidFill>
              </a:rPr>
              <a:t> 병합 조약은 공통적으로 군대를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동원한 </a:t>
            </a:r>
            <a:r>
              <a:rPr lang="ko-KR" altLang="en-US" sz="2400" b="1" dirty="0">
                <a:solidFill>
                  <a:srgbClr val="0000FF"/>
                </a:solidFill>
              </a:rPr>
              <a:t>위협적인 분위기 속에서 강요되었고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위임</a:t>
            </a:r>
            <a:r>
              <a:rPr lang="en-US" altLang="ko-KR" sz="2400" b="1" dirty="0">
                <a:solidFill>
                  <a:srgbClr val="0000FF"/>
                </a:solidFill>
              </a:rPr>
              <a:t>-</a:t>
            </a:r>
            <a:r>
              <a:rPr lang="ko-KR" altLang="en-US" sz="2400" b="1" dirty="0">
                <a:solidFill>
                  <a:srgbClr val="0000FF"/>
                </a:solidFill>
              </a:rPr>
              <a:t>조인</a:t>
            </a:r>
            <a:r>
              <a:rPr lang="en-US" altLang="ko-KR" sz="2400" b="1" dirty="0">
                <a:solidFill>
                  <a:srgbClr val="0000FF"/>
                </a:solidFill>
              </a:rPr>
              <a:t>-</a:t>
            </a:r>
            <a:r>
              <a:rPr lang="ko-KR" altLang="en-US" sz="2400" b="1" dirty="0">
                <a:solidFill>
                  <a:srgbClr val="0000FF"/>
                </a:solidFill>
              </a:rPr>
              <a:t>비준의 절차를 제대로 거치지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않았으므로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 국제법상 </a:t>
            </a:r>
            <a:r>
              <a:rPr lang="ko-KR" altLang="en-US" sz="2400" b="1" dirty="0">
                <a:solidFill>
                  <a:srgbClr val="0000FF"/>
                </a:solidFill>
              </a:rPr>
              <a:t>불법이다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2" name="TextBox 11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732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9847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참고하여 일제가 내정 간섭을 강화하기 </a:t>
            </a:r>
            <a:r>
              <a:rPr lang="ko-KR" altLang="en-US" sz="2400" b="1" dirty="0" smtClean="0"/>
              <a:t>위해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썼던 정책을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내정에 대한 통감의 권한을 강화했으며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각 정부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부서에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 일본인 </a:t>
            </a:r>
            <a:r>
              <a:rPr lang="ko-KR" altLang="en-US" sz="2400" b="1" dirty="0">
                <a:solidFill>
                  <a:srgbClr val="0000FF"/>
                </a:solidFill>
              </a:rPr>
              <a:t>관리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차관</a:t>
            </a:r>
            <a:r>
              <a:rPr lang="en-US" altLang="ko-KR" sz="2400" b="1" dirty="0">
                <a:solidFill>
                  <a:srgbClr val="0000FF"/>
                </a:solidFill>
              </a:rPr>
              <a:t>)</a:t>
            </a:r>
            <a:r>
              <a:rPr lang="ko-KR" altLang="en-US" sz="2400" b="1" dirty="0">
                <a:solidFill>
                  <a:srgbClr val="0000FF"/>
                </a:solidFill>
              </a:rPr>
              <a:t>를 두었다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2" name="TextBox 11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29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772816"/>
            <a:ext cx="838893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와 본문을 토대로 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가</a:t>
            </a:r>
            <a:r>
              <a:rPr lang="en-US" altLang="ko-KR" sz="2400" b="1" dirty="0" smtClean="0"/>
              <a:t>)~(</a:t>
            </a:r>
            <a:r>
              <a:rPr lang="ko-KR" altLang="en-US" sz="2400" b="1" dirty="0"/>
              <a:t>라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에 들어갈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각 조약의 </a:t>
            </a:r>
            <a:r>
              <a:rPr lang="ko-KR" altLang="en-US" sz="2400" b="1" dirty="0"/>
              <a:t>핵심 내용을 적어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025" name="_x136626624" descr="EMB00000d985a3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80426"/>
            <a:ext cx="7513771" cy="272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664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간도와 독도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640" y="249472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407" y="37608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7689" y="242088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일제가 우리나라를 강점한 과정을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7688" y="3717032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일제의 한국 강점에 대해 그 불법성을 비판할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006" y="1052736"/>
            <a:ext cx="5581988" cy="56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7281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 err="1">
                <a:solidFill>
                  <a:srgbClr val="0070C0"/>
                </a:solidFill>
              </a:rPr>
              <a:t>러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일 전쟁</a:t>
            </a:r>
            <a:r>
              <a:rPr lang="en-US" altLang="ko-KR" sz="2400" b="1" dirty="0">
                <a:solidFill>
                  <a:srgbClr val="0070C0"/>
                </a:solidFill>
              </a:rPr>
              <a:t>(1904~1905)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한반도를 둘러싼 러시아와 일본의 대립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영국과 미국은 러시아를 견제하기 위해 일본을 </a:t>
            </a:r>
            <a:r>
              <a:rPr lang="ko-KR" altLang="en-US" sz="2400" b="1" dirty="0" smtClean="0"/>
              <a:t>지원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차 영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동맹</a:t>
            </a:r>
            <a:r>
              <a:rPr lang="en-US" altLang="ko-KR" sz="2400" b="1" dirty="0"/>
              <a:t>, 1902) </a:t>
            </a:r>
            <a:r>
              <a:rPr lang="ko-KR" altLang="en-US" sz="2400" b="1" dirty="0"/>
              <a:t>→ 한국의 국외 중립 선언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발발</a:t>
            </a:r>
            <a:r>
              <a:rPr lang="en-US" altLang="ko-KR" sz="2400" b="1" dirty="0"/>
              <a:t>(1904. 2.): </a:t>
            </a:r>
            <a:r>
              <a:rPr lang="ko-KR" altLang="en-US" sz="2400" b="1" dirty="0"/>
              <a:t>일본의 러시아군 기습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879313"/>
            <a:ext cx="8453512" cy="27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전쟁 중 일본의 한국 침략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의정서</a:t>
            </a:r>
            <a:r>
              <a:rPr lang="en-US" altLang="ko-KR" sz="2400" b="1" dirty="0"/>
              <a:t>(1904. 2.): </a:t>
            </a:r>
            <a:r>
              <a:rPr lang="ko-KR" altLang="en-US" sz="2400" b="1" dirty="0"/>
              <a:t>일본군의 서울 점령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한국 </a:t>
            </a:r>
            <a:r>
              <a:rPr lang="ko-KR" altLang="en-US" sz="2400" b="1" dirty="0" smtClean="0"/>
              <a:t>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군사 </a:t>
            </a:r>
            <a:r>
              <a:rPr lang="ko-KR" altLang="en-US" sz="2400" b="1" dirty="0"/>
              <a:t>기지 사용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한국의 재정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외교 고문을 추천한다는 협약</a:t>
            </a:r>
            <a:r>
              <a:rPr lang="en-US" altLang="ko-KR" sz="2400" b="1" dirty="0"/>
              <a:t>(1904. 8.) </a:t>
            </a:r>
            <a:r>
              <a:rPr lang="ko-KR" altLang="en-US" sz="2400" b="1" dirty="0"/>
              <a:t>강요</a:t>
            </a:r>
            <a:r>
              <a:rPr lang="en-US" altLang="ko-KR" sz="2400" b="1" dirty="0" smtClean="0"/>
              <a:t>: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메가타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재정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미국인 </a:t>
            </a:r>
            <a:r>
              <a:rPr lang="ko-KR" altLang="en-US" sz="2400" b="1" dirty="0" err="1"/>
              <a:t>스티븐스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외교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를 파견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전쟁 경과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전쟁 비용과 국내 사정으로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일의 부담 가중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021" y="1718015"/>
            <a:ext cx="4344003" cy="3655201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004048" y="2034479"/>
            <a:ext cx="3904201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위 조항의 핵심 </a:t>
            </a:r>
            <a:r>
              <a:rPr lang="ko-KR" altLang="en-US" sz="2400" b="1" dirty="0" smtClean="0"/>
              <a:t>내용을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지적해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일제가 대한 제국을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군사적 </a:t>
            </a:r>
            <a:r>
              <a:rPr lang="ko-KR" altLang="en-US" sz="2400" b="1" dirty="0">
                <a:solidFill>
                  <a:srgbClr val="0000FF"/>
                </a:solidFill>
              </a:rPr>
              <a:t>필요에 따라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이용하겠다는 내용이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핵심이다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415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912764"/>
            <a:ext cx="867645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⑤ 미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영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러가</a:t>
            </a:r>
            <a:r>
              <a:rPr lang="ko-KR" altLang="en-US" sz="2400" b="1" dirty="0"/>
              <a:t> 한국에 관한 일본의 독점적 권익을 인정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 err="1"/>
              <a:t>가쓰라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태프트</a:t>
            </a:r>
            <a:r>
              <a:rPr lang="ko-KR" altLang="en-US" sz="2400" b="1" dirty="0"/>
              <a:t> 비밀 협약</a:t>
            </a:r>
            <a:r>
              <a:rPr lang="en-US" altLang="ko-KR" sz="2400" b="1" dirty="0"/>
              <a:t>(1905. 7.): </a:t>
            </a:r>
            <a:r>
              <a:rPr lang="ko-KR" altLang="en-US" sz="2400" b="1" dirty="0"/>
              <a:t>미국의 필리핀 지배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일본의 한국 지배 인정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영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동맹</a:t>
            </a:r>
            <a:r>
              <a:rPr lang="en-US" altLang="ko-KR" sz="2400" b="1" dirty="0"/>
              <a:t>(1905. 8.): </a:t>
            </a:r>
            <a:r>
              <a:rPr lang="ko-KR" altLang="en-US" sz="2400" b="1" dirty="0"/>
              <a:t>일본의 한국 독점적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지배권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인정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포츠머스 </a:t>
            </a:r>
            <a:r>
              <a:rPr lang="ko-KR" altLang="en-US" sz="2400" b="1" dirty="0" smtClean="0"/>
              <a:t>조약</a:t>
            </a:r>
            <a:r>
              <a:rPr lang="en-US" altLang="ko-KR" sz="2400" b="1" dirty="0"/>
              <a:t>(1905. 9.): </a:t>
            </a:r>
            <a:r>
              <a:rPr lang="ko-KR" altLang="en-US" sz="2400" b="1" dirty="0"/>
              <a:t>미국의 중재로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일이 체결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전쟁 종결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67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2056780"/>
            <a:ext cx="8172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 err="1">
                <a:solidFill>
                  <a:srgbClr val="0070C0"/>
                </a:solidFill>
              </a:rPr>
              <a:t>을사늑약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과정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일본이 군대를 동원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협박 → 을사오적을 앞세워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조약 </a:t>
            </a:r>
            <a:r>
              <a:rPr lang="ko-KR" altLang="en-US" sz="2400" b="1" dirty="0"/>
              <a:t>성립을 일방적으로 공포</a:t>
            </a:r>
            <a:r>
              <a:rPr lang="en-US" altLang="ko-KR" sz="2400" b="1" dirty="0"/>
              <a:t>(1905. 11.)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 제국의 외교권 강탈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통감부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설치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초대 통감</a:t>
            </a:r>
            <a:r>
              <a:rPr lang="en-US" altLang="ko-KR" sz="2400" b="1" dirty="0"/>
              <a:t>-</a:t>
            </a:r>
            <a:r>
              <a:rPr lang="ko-KR" altLang="en-US" sz="2400" b="1" dirty="0" err="1"/>
              <a:t>이토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히로부미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내정과 외교 장악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360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916832"/>
            <a:ext cx="835292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고종 황제의 강제 퇴위와 군대 해산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고종의 </a:t>
            </a:r>
            <a:r>
              <a:rPr lang="ko-KR" altLang="en-US" sz="2400" b="1" dirty="0" err="1"/>
              <a:t>헤이그</a:t>
            </a:r>
            <a:r>
              <a:rPr lang="ko-KR" altLang="en-US" sz="2400" b="1" dirty="0"/>
              <a:t> 특사 파견</a:t>
            </a:r>
            <a:r>
              <a:rPr lang="en-US" altLang="ko-KR" sz="2400" b="1" dirty="0"/>
              <a:t>(1907): </a:t>
            </a:r>
            <a:r>
              <a:rPr lang="ko-KR" altLang="en-US" sz="2400" b="1" dirty="0" err="1"/>
              <a:t>을사늑약의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부당함을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국제 사회에 호소 → 일본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영국의 방해로 실패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고종 황제 강제 퇴위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신협약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정미 </a:t>
            </a:r>
            <a:r>
              <a:rPr lang="en-US" altLang="ko-KR" sz="2400" b="1" dirty="0"/>
              <a:t>7</a:t>
            </a:r>
            <a:r>
              <a:rPr lang="ko-KR" altLang="en-US" sz="2400" b="1" dirty="0"/>
              <a:t>조약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통감의 내정 간섭 권한 강화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차관 정치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군대 해산</a:t>
            </a:r>
            <a:r>
              <a:rPr lang="en-US" altLang="ko-KR" sz="2400" b="1" dirty="0"/>
              <a:t>(1907), </a:t>
            </a:r>
            <a:r>
              <a:rPr lang="ko-KR" altLang="en-US" sz="2400" b="1" dirty="0"/>
              <a:t>사법권과 경찰권 강탈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친일 여론 </a:t>
            </a:r>
            <a:r>
              <a:rPr lang="ko-KR" altLang="en-US" sz="2400" b="1" dirty="0" smtClean="0"/>
              <a:t>조성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러</a:t>
              </a:r>
              <a:r>
                <a:rPr lang="en-US" altLang="ko-KR" sz="28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일 전쟁과 일제의 침략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6440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14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805</Words>
  <Application>Microsoft Office PowerPoint</Application>
  <PresentationFormat>화면 슬라이드 쇼(4:3)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1514</cp:revision>
  <dcterms:created xsi:type="dcterms:W3CDTF">2013-03-25T12:51:11Z</dcterms:created>
  <dcterms:modified xsi:type="dcterms:W3CDTF">2013-12-10T01:35:16Z</dcterms:modified>
</cp:coreProperties>
</file>