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0" autoAdjust="0"/>
    <p:restoredTop sz="94708" autoAdjust="0"/>
  </p:normalViewPr>
  <p:slideViewPr>
    <p:cSldViewPr>
      <p:cViewPr>
        <p:scale>
          <a:sx n="105" d="100"/>
          <a:sy n="105" d="100"/>
        </p:scale>
        <p:origin x="-2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구국 운동과 근대 국가 수립 운동의 전개</a:t>
            </a:r>
            <a:endParaRPr lang="en-US" altLang="ko-KR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동학 농민 운동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263455" y="3554432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79780"/>
            <a:ext cx="8712968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동학 농민 운동의 의의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반봉건 투쟁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양반 중심 사회 질서에 대한 개혁 </a:t>
            </a:r>
            <a:r>
              <a:rPr lang="ko-KR" altLang="en-US" sz="2400" b="1" dirty="0" smtClean="0"/>
              <a:t>요구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갑오개혁에 반영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반침략</a:t>
            </a:r>
            <a:r>
              <a:rPr lang="ko-KR" altLang="en-US" sz="2400" b="1" dirty="0"/>
              <a:t> 투쟁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잔여 세력의 의병 가담 → </a:t>
            </a:r>
            <a:r>
              <a:rPr lang="ko-KR" altLang="en-US" sz="2400" b="1" dirty="0" err="1"/>
              <a:t>반침략</a:t>
            </a:r>
            <a:r>
              <a:rPr lang="ko-KR" altLang="en-US" sz="2400" b="1" dirty="0"/>
              <a:t> 항일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투쟁의 </a:t>
            </a:r>
            <a:r>
              <a:rPr lang="ko-KR" altLang="en-US" sz="2400" b="1" dirty="0"/>
              <a:t>토대 마련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근대 국가 건설을 위한 구체적인 개혁안을 </a:t>
            </a:r>
            <a:r>
              <a:rPr lang="ko-KR" altLang="en-US" sz="2400" b="1" dirty="0" smtClean="0"/>
              <a:t>제시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하지는 </a:t>
            </a:r>
            <a:r>
              <a:rPr lang="ko-KR" altLang="en-US" sz="2400" b="1" dirty="0"/>
              <a:t>못함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※ </a:t>
            </a:r>
            <a:r>
              <a:rPr lang="ko-KR" altLang="en-US" sz="2400" b="1" dirty="0"/>
              <a:t>농민 운동의 계승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활빈당 등 농민 무장 결사 → 항일 의병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8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82" y="1124743"/>
            <a:ext cx="7577750" cy="561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827584" y="1223998"/>
            <a:ext cx="784887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위 자료를 바탕으로 추론하여 다음 표의 빈칸을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완성해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95" y="2569709"/>
            <a:ext cx="6391805" cy="3763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3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갑오개혁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48" y="248461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15" y="39779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9697" y="241077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동학 농민 운동의 전개 과정을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9696" y="393409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동학 농민 운동의 역사적 의의를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82878" y="3818188"/>
            <a:ext cx="86764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우리가 의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義</a:t>
            </a:r>
            <a:r>
              <a:rPr lang="en-US" altLang="ko-KR" sz="2100" b="1" dirty="0" smtClean="0"/>
              <a:t>)</a:t>
            </a:r>
            <a:r>
              <a:rPr lang="ko-KR" altLang="en-US" sz="2100" b="1" dirty="0" smtClean="0"/>
              <a:t>를 들어 이에 이르렀음은 그 뜻이 결코 다른 데 있지 않다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백성을 도탄에서 건지고 국가를 반석 위에 두고자 함이라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안으로는 탐학한 관리의 머리를 베고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밖으로는 횡포한 강적의 무리를 구축하고자 함이라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양반과 부호 앞에 고통을 받는 민중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수령과 방백 밑에 굴욕을 받는 아전들은 우리와 같이 원한이 깊은 자이라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조금도 주저치 말고 이 시각으로 일어서라</a:t>
            </a:r>
            <a:r>
              <a:rPr lang="en-US" altLang="ko-KR" sz="2100" b="1" dirty="0" smtClean="0"/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803158" y="6172620"/>
            <a:ext cx="62646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동학 농민군 제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차 봉기 때의 격문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백산 격문</a:t>
            </a:r>
            <a:r>
              <a:rPr lang="en-US" altLang="ko-KR" b="1" dirty="0" smtClean="0"/>
              <a:t>, 1894.3.) -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5555"/>
            <a:ext cx="5719994" cy="2250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050" y="3429000"/>
            <a:ext cx="5777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▲동학 농민 운동의 세 지도자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왼쪽부터 전봉준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김개남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추정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손화중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77281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동학 농민 운동의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농민층의 동요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지배층의 부패와 농민 수탈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삼정의</a:t>
            </a:r>
            <a:r>
              <a:rPr lang="ko-KR" altLang="en-US" sz="2400" b="1" dirty="0"/>
              <a:t> 문란 → 농민 봉기 발생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경제 침략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영국산 면제품 수입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상인의 </a:t>
            </a:r>
            <a:r>
              <a:rPr lang="ko-KR" altLang="en-US" sz="2400" b="1" dirty="0" smtClean="0"/>
              <a:t>곡물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유출 </a:t>
            </a:r>
            <a:r>
              <a:rPr lang="ko-KR" altLang="en-US" sz="2400" b="1" dirty="0"/>
              <a:t>→ 농촌 수공업 타격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반일 감정 </a:t>
            </a:r>
            <a:r>
              <a:rPr lang="ko-KR" altLang="en-US" sz="2400" b="1" dirty="0" smtClean="0"/>
              <a:t>고조 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341806"/>
            <a:ext cx="49685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동학의 교세 확대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교세 확장</a:t>
            </a:r>
            <a:r>
              <a:rPr lang="en-US" altLang="ko-KR" sz="2400" b="1" dirty="0"/>
              <a:t>: 2</a:t>
            </a:r>
            <a:r>
              <a:rPr lang="ko-KR" altLang="en-US" sz="2400" b="1" dirty="0"/>
              <a:t>대 교주 </a:t>
            </a:r>
            <a:r>
              <a:rPr lang="ko-KR" altLang="en-US" sz="2400" b="1" dirty="0" smtClean="0"/>
              <a:t>최시형의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적극적인 포교 활동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포접제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교단 </a:t>
            </a:r>
            <a:r>
              <a:rPr lang="ko-KR" altLang="en-US" sz="2400" b="1" dirty="0"/>
              <a:t>조직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교조 신원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삼례 </a:t>
            </a:r>
            <a:r>
              <a:rPr lang="ko-KR" altLang="en-US" sz="2400" b="1" dirty="0" smtClean="0"/>
              <a:t>집회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포교의 자유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서울 복합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상소 </a:t>
            </a:r>
            <a:r>
              <a:rPr lang="ko-KR" altLang="en-US" sz="2400" b="1" dirty="0"/>
              <a:t>→ 보은 집회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탐관오리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숙청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외세 배척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동학의 역할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반봉건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반외세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주장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농민 조직화 → 농민 </a:t>
            </a:r>
            <a:r>
              <a:rPr lang="ko-KR" altLang="en-US" sz="2400" b="1" dirty="0" smtClean="0"/>
              <a:t>봉기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대규모의 농민 운동으로 발전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559795" cy="346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77" y="2111540"/>
            <a:ext cx="3198720" cy="29493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1186640"/>
            <a:ext cx="608610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rgbClr val="0070C0"/>
                </a:solidFill>
              </a:rPr>
              <a:t>2. </a:t>
            </a:r>
            <a:r>
              <a:rPr lang="ko-KR" altLang="en-US" sz="2350" b="1" dirty="0">
                <a:solidFill>
                  <a:srgbClr val="0070C0"/>
                </a:solidFill>
              </a:rPr>
              <a:t>동학 농민 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① </a:t>
            </a:r>
            <a:r>
              <a:rPr lang="ko-KR" altLang="en-US" sz="2350" b="1" dirty="0"/>
              <a:t>고부 농민 봉기</a:t>
            </a:r>
            <a:r>
              <a:rPr lang="en-US" altLang="ko-KR" sz="2350" b="1" dirty="0"/>
              <a:t>(1894. 1.):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   군수 </a:t>
            </a:r>
            <a:r>
              <a:rPr lang="ko-KR" altLang="en-US" sz="2350" b="1" dirty="0"/>
              <a:t>조병갑의 학정 → </a:t>
            </a:r>
            <a:r>
              <a:rPr lang="ko-KR" altLang="en-US" sz="2350" b="1" dirty="0" smtClean="0"/>
              <a:t>전봉준과</a:t>
            </a:r>
            <a:r>
              <a:rPr lang="en-US" altLang="ko-KR" sz="2350" b="1" dirty="0"/>
              <a:t>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</a:t>
            </a:r>
            <a:r>
              <a:rPr lang="ko-KR" altLang="en-US" sz="2350" b="1" dirty="0" smtClean="0"/>
              <a:t>농민 </a:t>
            </a:r>
            <a:r>
              <a:rPr lang="ko-KR" altLang="en-US" sz="2350" b="1" dirty="0"/>
              <a:t>봉기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② </a:t>
            </a:r>
            <a:r>
              <a:rPr lang="ko-KR" altLang="en-US" sz="2350" b="1" dirty="0"/>
              <a:t>제</a:t>
            </a:r>
            <a:r>
              <a:rPr lang="en-US" altLang="ko-KR" sz="2350" b="1" dirty="0"/>
              <a:t>1</a:t>
            </a:r>
            <a:r>
              <a:rPr lang="ko-KR" altLang="en-US" sz="2350" b="1" dirty="0"/>
              <a:t>차 농민 운동</a:t>
            </a:r>
            <a:r>
              <a:rPr lang="en-US" altLang="ko-KR" sz="2350" b="1" dirty="0"/>
              <a:t>(1894. 3.)</a:t>
            </a: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 smtClean="0"/>
              <a:t>   • </a:t>
            </a:r>
            <a:r>
              <a:rPr lang="ko-KR" altLang="en-US" sz="2350" b="1" dirty="0"/>
              <a:t>배경</a:t>
            </a:r>
            <a:r>
              <a:rPr lang="en-US" altLang="ko-KR" sz="2350" b="1" dirty="0"/>
              <a:t>: </a:t>
            </a:r>
            <a:r>
              <a:rPr lang="ko-KR" altLang="en-US" sz="2350" b="1" dirty="0"/>
              <a:t>정부</a:t>
            </a:r>
            <a:r>
              <a:rPr lang="en-US" altLang="ko-KR" sz="2350" b="1" dirty="0"/>
              <a:t>(</a:t>
            </a:r>
            <a:r>
              <a:rPr lang="ko-KR" altLang="en-US" sz="2350" b="1" dirty="0" err="1"/>
              <a:t>안핵사</a:t>
            </a:r>
            <a:r>
              <a:rPr lang="ko-KR" altLang="en-US" sz="2350" b="1" dirty="0"/>
              <a:t> 이용태</a:t>
            </a:r>
            <a:r>
              <a:rPr lang="en-US" altLang="ko-KR" sz="2350" b="1" dirty="0"/>
              <a:t>)</a:t>
            </a:r>
            <a:r>
              <a:rPr lang="ko-KR" altLang="en-US" sz="2350" b="1" dirty="0"/>
              <a:t>의 </a:t>
            </a:r>
            <a:r>
              <a:rPr lang="ko-KR" altLang="en-US" sz="2350" b="1" dirty="0" smtClean="0"/>
              <a:t>농민 </a:t>
            </a:r>
            <a:r>
              <a:rPr lang="ko-KR" altLang="en-US" sz="2350" b="1" dirty="0"/>
              <a:t>탄압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350" b="1" dirty="0" smtClean="0"/>
              <a:t>   • </a:t>
            </a:r>
            <a:r>
              <a:rPr lang="ko-KR" altLang="en-US" sz="2350" b="1" dirty="0"/>
              <a:t>과정</a:t>
            </a:r>
            <a:r>
              <a:rPr lang="en-US" altLang="ko-KR" sz="2350" b="1" dirty="0"/>
              <a:t>: </a:t>
            </a:r>
            <a:r>
              <a:rPr lang="ko-KR" altLang="en-US" sz="2350" b="1" dirty="0"/>
              <a:t>전봉준</a:t>
            </a:r>
            <a:r>
              <a:rPr lang="en-US" altLang="ko-KR" sz="2350" b="1" dirty="0"/>
              <a:t>, </a:t>
            </a:r>
            <a:r>
              <a:rPr lang="ko-KR" altLang="en-US" sz="2350" b="1" dirty="0"/>
              <a:t>손화중이 </a:t>
            </a:r>
            <a:r>
              <a:rPr lang="ko-KR" altLang="en-US" sz="2350" b="1" dirty="0" smtClean="0"/>
              <a:t>농민군을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</a:t>
            </a:r>
            <a:r>
              <a:rPr lang="ko-KR" altLang="en-US" sz="2350" b="1" dirty="0" smtClean="0"/>
              <a:t>조직하여 </a:t>
            </a:r>
            <a:r>
              <a:rPr lang="ko-KR" altLang="en-US" sz="2350" b="1" dirty="0"/>
              <a:t>봉기 → </a:t>
            </a:r>
            <a:r>
              <a:rPr lang="ko-KR" altLang="en-US" sz="2350" b="1" dirty="0" err="1"/>
              <a:t>황토현</a:t>
            </a:r>
            <a:r>
              <a:rPr lang="en-US" altLang="ko-KR" sz="2350" b="1" dirty="0"/>
              <a:t>, </a:t>
            </a:r>
            <a:r>
              <a:rPr lang="ko-KR" altLang="en-US" sz="2350" b="1" dirty="0" err="1" smtClean="0"/>
              <a:t>황룡촌</a:t>
            </a:r>
            <a:r>
              <a:rPr lang="ko-KR" altLang="en-US" sz="2350" b="1" dirty="0" smtClean="0"/>
              <a:t> 전투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</a:t>
            </a:r>
            <a:r>
              <a:rPr lang="ko-KR" altLang="en-US" sz="2350" b="1" dirty="0" smtClean="0"/>
              <a:t>  승리 </a:t>
            </a:r>
            <a:r>
              <a:rPr lang="ko-KR" altLang="en-US" sz="2350" b="1" dirty="0"/>
              <a:t>→ </a:t>
            </a:r>
            <a:r>
              <a:rPr lang="ko-KR" altLang="en-US" sz="2350" b="1" dirty="0" err="1"/>
              <a:t>전주성</a:t>
            </a:r>
            <a:r>
              <a:rPr lang="ko-KR" altLang="en-US" sz="2350" b="1" dirty="0"/>
              <a:t> </a:t>
            </a:r>
            <a:r>
              <a:rPr lang="ko-KR" altLang="en-US" sz="2350" b="1" dirty="0" smtClean="0"/>
              <a:t>입성</a:t>
            </a:r>
            <a:r>
              <a:rPr lang="en-US" altLang="ko-KR" sz="2350" b="1" dirty="0"/>
              <a:t> </a:t>
            </a:r>
            <a:r>
              <a:rPr lang="ko-KR" altLang="en-US" sz="2350" b="1" dirty="0" smtClean="0"/>
              <a:t>→ </a:t>
            </a:r>
            <a:r>
              <a:rPr lang="ko-KR" altLang="en-US" sz="2350" b="1" dirty="0"/>
              <a:t>정부</a:t>
            </a:r>
            <a:r>
              <a:rPr lang="en-US" altLang="ko-KR" sz="2350" b="1" dirty="0"/>
              <a:t>, </a:t>
            </a:r>
            <a:r>
              <a:rPr lang="ko-KR" altLang="en-US" sz="2350" b="1" dirty="0"/>
              <a:t>청에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</a:t>
            </a:r>
            <a:r>
              <a:rPr lang="ko-KR" altLang="en-US" sz="2350" b="1" dirty="0" smtClean="0"/>
              <a:t>원병 </a:t>
            </a:r>
            <a:r>
              <a:rPr lang="ko-KR" altLang="en-US" sz="2350" b="1" dirty="0"/>
              <a:t>요청</a:t>
            </a:r>
          </a:p>
          <a:p>
            <a:pPr fontAlgn="base">
              <a:lnSpc>
                <a:spcPct val="120000"/>
              </a:lnSpc>
            </a:pPr>
            <a:r>
              <a:rPr lang="en-US" altLang="ko-KR" sz="2350" b="1" dirty="0" smtClean="0"/>
              <a:t>   • </a:t>
            </a:r>
            <a:r>
              <a:rPr lang="ko-KR" altLang="en-US" sz="2350" b="1" dirty="0"/>
              <a:t>특징</a:t>
            </a:r>
            <a:r>
              <a:rPr lang="en-US" altLang="ko-KR" sz="2350" b="1" dirty="0"/>
              <a:t>: </a:t>
            </a:r>
            <a:r>
              <a:rPr lang="ko-KR" altLang="en-US" sz="2350" b="1" dirty="0" err="1"/>
              <a:t>남접</a:t>
            </a:r>
            <a:r>
              <a:rPr lang="ko-KR" altLang="en-US" sz="2350" b="1" dirty="0"/>
              <a:t> 세력만 참가</a:t>
            </a:r>
            <a:r>
              <a:rPr lang="en-US" altLang="ko-KR" sz="2350" b="1" dirty="0"/>
              <a:t>, </a:t>
            </a:r>
            <a:r>
              <a:rPr lang="ko-KR" altLang="en-US" sz="2350" b="1" dirty="0" smtClean="0"/>
              <a:t>반봉건</a:t>
            </a:r>
            <a:r>
              <a:rPr lang="en-US" altLang="ko-KR" sz="2350" b="1" dirty="0"/>
              <a:t> </a:t>
            </a:r>
            <a:r>
              <a:rPr lang="ko-KR" altLang="en-US" sz="2350" b="1" dirty="0" smtClean="0"/>
              <a:t>투쟁의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</a:t>
            </a:r>
            <a:r>
              <a:rPr lang="ko-KR" altLang="en-US" sz="2350" b="1" dirty="0" smtClean="0"/>
              <a:t>  성격이 </a:t>
            </a:r>
            <a:r>
              <a:rPr lang="ko-KR" altLang="en-US" sz="2350" b="1" dirty="0"/>
              <a:t>강함</a:t>
            </a:r>
          </a:p>
        </p:txBody>
      </p:sp>
    </p:spTree>
    <p:extLst>
      <p:ext uri="{BB962C8B-B14F-4D97-AF65-F5344CB8AC3E}">
        <p14:creationId xmlns="" xmlns:p14="http://schemas.microsoft.com/office/powerpoint/2010/main" val="32492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652139"/>
            <a:ext cx="88569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전주 화약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</a:t>
            </a:r>
            <a:r>
              <a:rPr lang="ko-KR" altLang="en-US" sz="2400" b="1" dirty="0" err="1"/>
              <a:t>양국군의</a:t>
            </a:r>
            <a:r>
              <a:rPr lang="ko-KR" altLang="en-US" sz="2400" b="1" dirty="0"/>
              <a:t> 상륙 → 농민군과 정부 </a:t>
            </a:r>
            <a:r>
              <a:rPr lang="ko-KR" altLang="en-US" sz="2400" b="1" dirty="0" smtClean="0"/>
              <a:t>사이에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폐정</a:t>
            </a:r>
            <a:r>
              <a:rPr lang="ko-KR" altLang="en-US" sz="2400" b="1" dirty="0"/>
              <a:t> 개혁 합의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농민군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집강소</a:t>
            </a:r>
            <a:r>
              <a:rPr lang="ko-KR" altLang="en-US" sz="2400" b="1" dirty="0"/>
              <a:t> 설치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폐정</a:t>
            </a:r>
            <a:r>
              <a:rPr lang="ko-KR" altLang="en-US" sz="2400" b="1" dirty="0"/>
              <a:t> 개혁안 → 자치적으로 개혁 실천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교정청 설치 → 자주적 개혁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농민 운동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일본군의 경복궁 침범</a:t>
            </a:r>
            <a:r>
              <a:rPr lang="en-US" altLang="ko-KR" sz="2400" b="1" dirty="0"/>
              <a:t>(1894. 6. 21.),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도발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논산에서 남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북접</a:t>
            </a:r>
            <a:r>
              <a:rPr lang="ko-KR" altLang="en-US" sz="2400" b="1" dirty="0"/>
              <a:t> 연합 부대 결성 → 공주 </a:t>
            </a:r>
            <a:r>
              <a:rPr lang="ko-KR" altLang="en-US" sz="2400" b="1" dirty="0" err="1"/>
              <a:t>우금치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전투에서 </a:t>
            </a:r>
            <a:r>
              <a:rPr lang="ko-KR" altLang="en-US" sz="2400" b="1" dirty="0"/>
              <a:t>패퇴 → 농민군 지도자 체포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전봉준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손화중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김개남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반침략</a:t>
            </a:r>
            <a:r>
              <a:rPr lang="ko-KR" altLang="en-US" sz="2400" b="1" dirty="0"/>
              <a:t> 투쟁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항일 구국 투쟁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932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4203348" cy="5409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동학 농민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1590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37699" y="1484784"/>
            <a:ext cx="792088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항목을 정치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대외 관계 등으로 </a:t>
            </a:r>
            <a:r>
              <a:rPr lang="ko-KR" altLang="en-US" sz="2400" b="1" dirty="0" smtClean="0"/>
              <a:t>구분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그 핵심 내용을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11" y="2924944"/>
            <a:ext cx="7030645" cy="3178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8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728</Words>
  <Application>Microsoft Office PowerPoint</Application>
  <PresentationFormat>화면 슬라이드 쇼(4:3)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1399</cp:revision>
  <dcterms:created xsi:type="dcterms:W3CDTF">2013-03-25T12:51:11Z</dcterms:created>
  <dcterms:modified xsi:type="dcterms:W3CDTF">2013-12-18T01:16:31Z</dcterms:modified>
</cp:coreProperties>
</file>