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3" r:id="rId3"/>
    <p:sldId id="260" r:id="rId4"/>
    <p:sldId id="257" r:id="rId5"/>
    <p:sldId id="273" r:id="rId6"/>
    <p:sldId id="264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708" autoAdjust="0"/>
  </p:normalViewPr>
  <p:slideViewPr>
    <p:cSldViewPr>
      <p:cViewPr>
        <p:scale>
          <a:sx n="105" d="100"/>
          <a:sy n="105" d="100"/>
        </p:scale>
        <p:origin x="-1794" y="-3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2013-10-20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96100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2013-10-20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13168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2013-10-20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18225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2013-10-20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29209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2013-10-20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73590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2013-10-20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66260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2013-10-20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41804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2013-10-20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58112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2013-10-20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8261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2013-10-20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30955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2013-10-20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35352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BE023F-E1DC-4E18-88F1-E0F974871E8E}" type="datetimeFigureOut">
              <a:rPr lang="ko-KR" altLang="en-US" smtClean="0"/>
              <a:pPr/>
              <a:t>2013-10-20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91263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27384"/>
            <a:ext cx="9217024" cy="688538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707904" y="3194392"/>
            <a:ext cx="5328592" cy="72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altLang="ko-KR" b="1" dirty="0" smtClean="0"/>
              <a:t>3. </a:t>
            </a:r>
            <a:r>
              <a:rPr lang="ko-KR" altLang="en-US" b="1" dirty="0" smtClean="0"/>
              <a:t>구국 운동과 근대 국가 수립 운동의 전개</a:t>
            </a:r>
            <a:endParaRPr lang="en-US" altLang="ko-KR" b="1" dirty="0" smtClean="0"/>
          </a:p>
          <a:p>
            <a:pPr algn="r">
              <a:lnSpc>
                <a:spcPct val="120000"/>
              </a:lnSpc>
            </a:pPr>
            <a:r>
              <a:rPr lang="ko-KR" altLang="en-US" sz="1600" dirty="0" smtClean="0"/>
              <a:t>청</a:t>
            </a:r>
            <a:r>
              <a:rPr lang="en-US" altLang="ko-KR" sz="1600" b="1" dirty="0" smtClean="0"/>
              <a:t>·</a:t>
            </a:r>
            <a:r>
              <a:rPr lang="ko-KR" altLang="en-US" sz="1600" dirty="0" smtClean="0"/>
              <a:t>일 전쟁과 동아시아의 변동</a:t>
            </a:r>
            <a:endParaRPr lang="ko-KR" altLang="en-US" sz="1600" dirty="0"/>
          </a:p>
        </p:txBody>
      </p:sp>
      <p:grpSp>
        <p:nvGrpSpPr>
          <p:cNvPr id="15" name="그룹 14"/>
          <p:cNvGrpSpPr/>
          <p:nvPr/>
        </p:nvGrpSpPr>
        <p:grpSpPr>
          <a:xfrm>
            <a:off x="5895303" y="3554432"/>
            <a:ext cx="260873" cy="338554"/>
            <a:chOff x="6381669" y="3444431"/>
            <a:chExt cx="260873" cy="338554"/>
          </a:xfrm>
        </p:grpSpPr>
        <p:sp>
          <p:nvSpPr>
            <p:cNvPr id="16" name="TextBox 15"/>
            <p:cNvSpPr txBox="1"/>
            <p:nvPr/>
          </p:nvSpPr>
          <p:spPr>
            <a:xfrm>
              <a:off x="6381669" y="3444431"/>
              <a:ext cx="260873" cy="338554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600" dirty="0" smtClean="0">
                  <a:ln w="12700">
                    <a:noFill/>
                  </a:ln>
                </a:rPr>
                <a:t>1</a:t>
              </a:r>
              <a:endParaRPr lang="ko-KR" altLang="en-US" sz="1600" dirty="0">
                <a:ln w="12700">
                  <a:noFill/>
                </a:ln>
              </a:endParaRPr>
            </a:p>
          </p:txBody>
        </p:sp>
        <p:sp>
          <p:nvSpPr>
            <p:cNvPr id="17" name="직사각형 16"/>
            <p:cNvSpPr/>
            <p:nvPr/>
          </p:nvSpPr>
          <p:spPr>
            <a:xfrm>
              <a:off x="6399359" y="3501008"/>
              <a:ext cx="216024" cy="216024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854753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80"/>
            <a:ext cx="9144000" cy="6856320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268595"/>
            <a:ext cx="531992" cy="352923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7463" y="3761910"/>
            <a:ext cx="530225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267745" y="2194754"/>
            <a:ext cx="5012623" cy="935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2400" b="1" dirty="0" smtClean="0">
                <a:latin typeface="+mn-ea"/>
              </a:rPr>
              <a:t> </a:t>
            </a:r>
            <a:r>
              <a:rPr lang="ko-KR" altLang="en-US" sz="2400" b="1" dirty="0" smtClean="0"/>
              <a:t>청</a:t>
            </a:r>
            <a:r>
              <a:rPr lang="en-US" altLang="ko-KR" sz="2400" b="1" dirty="0" smtClean="0"/>
              <a:t>·</a:t>
            </a:r>
            <a:r>
              <a:rPr lang="ko-KR" altLang="en-US" sz="2400" b="1" dirty="0" smtClean="0"/>
              <a:t>일 </a:t>
            </a:r>
            <a:r>
              <a:rPr lang="ko-KR" altLang="en-US" sz="2400" b="1" dirty="0"/>
              <a:t>전쟁이 일어난 배경을 설명할 수 있다</a:t>
            </a:r>
            <a:r>
              <a:rPr lang="en-US" altLang="ko-KR" sz="2400" b="1" dirty="0"/>
              <a:t>.</a:t>
            </a:r>
            <a:endParaRPr lang="ko-KR" altLang="en-US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2267744" y="3718072"/>
            <a:ext cx="5012624" cy="935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2400" b="1" dirty="0" smtClean="0">
                <a:latin typeface="+mn-ea"/>
              </a:rPr>
              <a:t> </a:t>
            </a:r>
            <a:r>
              <a:rPr lang="ko-KR" altLang="en-US" sz="2400" b="1" dirty="0" smtClean="0"/>
              <a:t>청</a:t>
            </a:r>
            <a:r>
              <a:rPr lang="en-US" altLang="ko-KR" sz="2400" b="1" dirty="0" smtClean="0"/>
              <a:t>·</a:t>
            </a:r>
            <a:r>
              <a:rPr lang="ko-KR" altLang="en-US" sz="2400" b="1" dirty="0" smtClean="0"/>
              <a:t>일 </a:t>
            </a:r>
            <a:r>
              <a:rPr lang="ko-KR" altLang="en-US" sz="2400" b="1" dirty="0"/>
              <a:t>전쟁 후 조선을 둘러싼 국제 정세의 변화를 파악할 수 있다</a:t>
            </a:r>
            <a:r>
              <a:rPr lang="en-US" altLang="ko-KR" sz="2400" b="1" dirty="0"/>
              <a:t>.</a:t>
            </a:r>
            <a:endParaRPr lang="ko-KR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795644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8"/>
            <a:ext cx="9144000" cy="68563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35696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(192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444208" y="5569495"/>
            <a:ext cx="9015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 smtClean="0">
                <a:latin typeface="나눔고딕 ExtraBold"/>
                <a:ea typeface="나눔고딕 ExtraBold"/>
              </a:rPr>
              <a:t>▲김옥균</a:t>
            </a:r>
            <a:endParaRPr lang="ko-KR" altLang="en-US" sz="1050" dirty="0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268760"/>
            <a:ext cx="7333307" cy="4729024"/>
          </a:xfrm>
          <a:prstGeom prst="rect">
            <a:avLst/>
          </a:prstGeom>
        </p:spPr>
      </p:pic>
      <p:grpSp>
        <p:nvGrpSpPr>
          <p:cNvPr id="9" name="그룹 8"/>
          <p:cNvGrpSpPr/>
          <p:nvPr/>
        </p:nvGrpSpPr>
        <p:grpSpPr>
          <a:xfrm>
            <a:off x="3131840" y="44624"/>
            <a:ext cx="5904656" cy="861774"/>
            <a:chOff x="3059832" y="98629"/>
            <a:chExt cx="5904656" cy="861774"/>
          </a:xfrm>
        </p:grpSpPr>
        <p:sp>
          <p:nvSpPr>
            <p:cNvPr id="10" name="TextBox 9"/>
            <p:cNvSpPr txBox="1"/>
            <p:nvPr/>
          </p:nvSpPr>
          <p:spPr>
            <a:xfrm>
              <a:off x="3059832" y="98629"/>
              <a:ext cx="5904656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3.</a:t>
              </a:r>
              <a:r>
                <a:rPr lang="ko-KR" altLang="en-US" sz="2200" b="1" dirty="0">
                  <a:solidFill>
                    <a:schemeClr val="accent2">
                      <a:lumMod val="75000"/>
                    </a:schemeClr>
                  </a:solidFill>
                </a:rPr>
                <a:t>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구국 운동과 근대 국가 수립 운동의 전개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>
                  <a:solidFill>
                    <a:schemeClr val="tx2">
                      <a:lumMod val="75000"/>
                    </a:schemeClr>
                  </a:solidFill>
                </a:rPr>
                <a:t>청</a:t>
              </a:r>
              <a:r>
                <a:rPr lang="en-US" altLang="ko-KR" sz="2800" b="1" dirty="0">
                  <a:solidFill>
                    <a:schemeClr val="tx2">
                      <a:lumMod val="75000"/>
                    </a:schemeClr>
                  </a:solidFill>
                </a:rPr>
                <a:t>·</a:t>
              </a:r>
              <a:r>
                <a:rPr lang="ko-KR" altLang="en-US" sz="2600" b="1" dirty="0">
                  <a:solidFill>
                    <a:schemeClr val="tx2">
                      <a:lumMod val="75000"/>
                    </a:schemeClr>
                  </a:solidFill>
                </a:rPr>
                <a:t>일 </a:t>
              </a:r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전쟁과 동아시아의 변동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1" name="모서리가 둥근 직사각형 10"/>
            <p:cNvSpPr/>
            <p:nvPr/>
          </p:nvSpPr>
          <p:spPr bwMode="auto">
            <a:xfrm>
              <a:off x="3995936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1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0258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9592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(192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58350" y="1772816"/>
            <a:ext cx="4545698" cy="4081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70C0"/>
                </a:solidFill>
              </a:rPr>
              <a:t>1. </a:t>
            </a:r>
            <a:r>
              <a:rPr lang="ko-KR" altLang="en-US" sz="2400" b="1" dirty="0">
                <a:solidFill>
                  <a:srgbClr val="0070C0"/>
                </a:solidFill>
              </a:rPr>
              <a:t>청</a:t>
            </a:r>
            <a:r>
              <a:rPr lang="en-US" altLang="ko-KR" sz="2400" b="1" dirty="0">
                <a:solidFill>
                  <a:srgbClr val="0070C0"/>
                </a:solidFill>
              </a:rPr>
              <a:t>·</a:t>
            </a:r>
            <a:r>
              <a:rPr lang="ko-KR" altLang="en-US" sz="2400" b="1" dirty="0">
                <a:solidFill>
                  <a:srgbClr val="0070C0"/>
                </a:solidFill>
              </a:rPr>
              <a:t>일 전쟁의 발발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① </a:t>
            </a:r>
            <a:r>
              <a:rPr lang="ko-KR" altLang="en-US" sz="2400" b="1" dirty="0"/>
              <a:t>배경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조선을 차지하려는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청</a:t>
            </a:r>
            <a:r>
              <a:rPr lang="en-US" altLang="ko-KR" sz="2400" b="1" dirty="0"/>
              <a:t>·</a:t>
            </a:r>
            <a:r>
              <a:rPr lang="ko-KR" altLang="en-US" sz="2400" b="1" dirty="0"/>
              <a:t>일의 각축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② </a:t>
            </a:r>
            <a:r>
              <a:rPr lang="ko-KR" altLang="en-US" sz="2400" b="1" dirty="0"/>
              <a:t>전개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동학 농민 운동을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계기로 </a:t>
            </a:r>
            <a:r>
              <a:rPr lang="ko-KR" altLang="en-US" sz="2400" b="1" dirty="0"/>
              <a:t>청</a:t>
            </a:r>
            <a:r>
              <a:rPr lang="en-US" altLang="ko-KR" sz="2400" b="1" dirty="0"/>
              <a:t>·</a:t>
            </a:r>
            <a:r>
              <a:rPr lang="ko-KR" altLang="en-US" sz="2400" b="1" dirty="0"/>
              <a:t>일 양국 군대 출병</a:t>
            </a:r>
            <a:r>
              <a:rPr lang="en-US" altLang="ko-KR" sz="2400" b="1" dirty="0" smtClean="0"/>
              <a:t>,</a:t>
            </a:r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/>
              <a:t>일본군의 경복궁 침략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→ </a:t>
            </a:r>
            <a:r>
              <a:rPr lang="ko-KR" altLang="en-US" sz="2400" b="1" dirty="0"/>
              <a:t>갑오개혁 강요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청</a:t>
            </a:r>
            <a:r>
              <a:rPr lang="en-US" altLang="ko-KR" sz="2400" b="1" dirty="0"/>
              <a:t>·</a:t>
            </a:r>
            <a:r>
              <a:rPr lang="ko-KR" altLang="en-US" sz="2400" b="1" dirty="0"/>
              <a:t>일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전쟁 </a:t>
            </a:r>
            <a:r>
              <a:rPr lang="ko-KR" altLang="en-US" sz="2400" b="1" dirty="0"/>
              <a:t>도발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③ </a:t>
            </a:r>
            <a:r>
              <a:rPr lang="ko-KR" altLang="en-US" sz="2400" b="1" dirty="0"/>
              <a:t>결과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일본의 승리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1278" y="2010153"/>
            <a:ext cx="3819194" cy="3435071"/>
          </a:xfrm>
          <a:prstGeom prst="rect">
            <a:avLst/>
          </a:prstGeom>
        </p:spPr>
      </p:pic>
      <p:grpSp>
        <p:nvGrpSpPr>
          <p:cNvPr id="13" name="그룹 12"/>
          <p:cNvGrpSpPr/>
          <p:nvPr/>
        </p:nvGrpSpPr>
        <p:grpSpPr>
          <a:xfrm>
            <a:off x="3131840" y="44624"/>
            <a:ext cx="5904656" cy="861774"/>
            <a:chOff x="3059832" y="98629"/>
            <a:chExt cx="5904656" cy="861774"/>
          </a:xfrm>
        </p:grpSpPr>
        <p:sp>
          <p:nvSpPr>
            <p:cNvPr id="14" name="TextBox 13"/>
            <p:cNvSpPr txBox="1"/>
            <p:nvPr/>
          </p:nvSpPr>
          <p:spPr>
            <a:xfrm>
              <a:off x="3059832" y="98629"/>
              <a:ext cx="5904656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3.</a:t>
              </a:r>
              <a:r>
                <a:rPr lang="ko-KR" altLang="en-US" sz="2200" b="1" dirty="0">
                  <a:solidFill>
                    <a:schemeClr val="accent2">
                      <a:lumMod val="75000"/>
                    </a:schemeClr>
                  </a:solidFill>
                </a:rPr>
                <a:t>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구국 운동과 근대 국가 수립 운동의 전개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>
                  <a:solidFill>
                    <a:schemeClr val="tx2">
                      <a:lumMod val="75000"/>
                    </a:schemeClr>
                  </a:solidFill>
                </a:rPr>
                <a:t>청</a:t>
              </a:r>
              <a:r>
                <a:rPr lang="en-US" altLang="ko-KR" sz="2800" b="1" dirty="0">
                  <a:solidFill>
                    <a:schemeClr val="tx2">
                      <a:lumMod val="75000"/>
                    </a:schemeClr>
                  </a:solidFill>
                </a:rPr>
                <a:t>·</a:t>
              </a:r>
              <a:r>
                <a:rPr lang="ko-KR" altLang="en-US" sz="2600" b="1" dirty="0">
                  <a:solidFill>
                    <a:schemeClr val="tx2">
                      <a:lumMod val="75000"/>
                    </a:schemeClr>
                  </a:solidFill>
                </a:rPr>
                <a:t>일 </a:t>
              </a:r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전쟁과 동아시아의 변동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5" name="모서리가 둥근 직사각형 14"/>
            <p:cNvSpPr/>
            <p:nvPr/>
          </p:nvSpPr>
          <p:spPr bwMode="auto">
            <a:xfrm>
              <a:off x="3995936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1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30992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9592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(193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39552" y="1562938"/>
            <a:ext cx="8136904" cy="4081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70C0"/>
                </a:solidFill>
              </a:rPr>
              <a:t>2. </a:t>
            </a:r>
            <a:r>
              <a:rPr lang="ko-KR" altLang="en-US" sz="2400" b="1" dirty="0">
                <a:solidFill>
                  <a:srgbClr val="0070C0"/>
                </a:solidFill>
              </a:rPr>
              <a:t>청</a:t>
            </a:r>
            <a:r>
              <a:rPr lang="en-US" altLang="ko-KR" sz="2400" b="1" dirty="0">
                <a:solidFill>
                  <a:srgbClr val="0070C0"/>
                </a:solidFill>
              </a:rPr>
              <a:t>·</a:t>
            </a:r>
            <a:r>
              <a:rPr lang="ko-KR" altLang="en-US" sz="2400" b="1" dirty="0">
                <a:solidFill>
                  <a:srgbClr val="0070C0"/>
                </a:solidFill>
              </a:rPr>
              <a:t>일 전쟁의 영향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① </a:t>
            </a:r>
            <a:r>
              <a:rPr lang="ko-KR" altLang="en-US" sz="2400" b="1" dirty="0" err="1"/>
              <a:t>시모노세키</a:t>
            </a:r>
            <a:r>
              <a:rPr lang="ko-KR" altLang="en-US" sz="2400" b="1" dirty="0"/>
              <a:t> 조약 체결</a:t>
            </a:r>
            <a:r>
              <a:rPr lang="en-US" altLang="ko-KR" sz="2400" b="1" dirty="0"/>
              <a:t>(1895): </a:t>
            </a:r>
            <a:r>
              <a:rPr lang="ko-KR" altLang="en-US" sz="2400" b="1" dirty="0"/>
              <a:t>청은 일본에게 </a:t>
            </a:r>
            <a:r>
              <a:rPr lang="ko-KR" altLang="en-US" sz="2400" b="1" dirty="0" err="1"/>
              <a:t>랴오둥</a:t>
            </a:r>
            <a:r>
              <a:rPr lang="ko-KR" altLang="en-US" sz="2400" b="1" dirty="0"/>
              <a:t>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반도</a:t>
            </a:r>
            <a:r>
              <a:rPr lang="en-US" altLang="ko-KR" sz="2400" b="1" dirty="0"/>
              <a:t>·</a:t>
            </a:r>
            <a:r>
              <a:rPr lang="ko-KR" altLang="en-US" sz="2400" b="1" dirty="0"/>
              <a:t>타이완 할양</a:t>
            </a:r>
            <a:r>
              <a:rPr lang="en-US" altLang="ko-KR" sz="2400" b="1" dirty="0"/>
              <a:t>, 2</a:t>
            </a:r>
            <a:r>
              <a:rPr lang="ko-KR" altLang="en-US" sz="2400" b="1" dirty="0"/>
              <a:t>억 냥 배상금 지불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② </a:t>
            </a:r>
            <a:r>
              <a:rPr lang="ko-KR" altLang="en-US" sz="2400" b="1" dirty="0"/>
              <a:t>중국 중심의 동아시아 질서 해체</a:t>
            </a:r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/>
              <a:t>   • </a:t>
            </a:r>
            <a:r>
              <a:rPr lang="ko-KR" altLang="en-US" sz="2400" b="1" dirty="0"/>
              <a:t>청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조선에 대한 영향력 상실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반식민지 상태</a:t>
            </a:r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/>
              <a:t>   • </a:t>
            </a:r>
            <a:r>
              <a:rPr lang="ko-KR" altLang="en-US" sz="2400" b="1" dirty="0"/>
              <a:t>일본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막대한 배상금으로 산업화 급진전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제국주의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대열 </a:t>
            </a:r>
            <a:r>
              <a:rPr lang="ko-KR" altLang="en-US" sz="2400" b="1" dirty="0"/>
              <a:t>합류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③ </a:t>
            </a:r>
            <a:r>
              <a:rPr lang="ko-KR" altLang="en-US" sz="2400" b="1" dirty="0"/>
              <a:t>삼국 간섭</a:t>
            </a:r>
            <a:r>
              <a:rPr lang="en-US" altLang="ko-KR" sz="2400" b="1" dirty="0"/>
              <a:t>: </a:t>
            </a:r>
            <a:r>
              <a:rPr lang="ko-KR" altLang="en-US" sz="2400" b="1" dirty="0" err="1"/>
              <a:t>러</a:t>
            </a:r>
            <a:r>
              <a:rPr lang="en-US" altLang="ko-KR" sz="2400" b="1" dirty="0"/>
              <a:t>·</a:t>
            </a:r>
            <a:r>
              <a:rPr lang="ko-KR" altLang="en-US" sz="2400" b="1" dirty="0" err="1"/>
              <a:t>프</a:t>
            </a:r>
            <a:r>
              <a:rPr lang="en-US" altLang="ko-KR" sz="2400" b="1" dirty="0"/>
              <a:t>·</a:t>
            </a:r>
            <a:r>
              <a:rPr lang="ko-KR" altLang="en-US" sz="2400" b="1" dirty="0"/>
              <a:t>독의 압력으로 일본이 </a:t>
            </a:r>
            <a:r>
              <a:rPr lang="ko-KR" altLang="en-US" sz="2400" b="1" dirty="0" err="1"/>
              <a:t>랴오둥</a:t>
            </a:r>
            <a:r>
              <a:rPr lang="ko-KR" altLang="en-US" sz="2400" b="1" dirty="0"/>
              <a:t> 반도를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청에 </a:t>
            </a:r>
            <a:r>
              <a:rPr lang="ko-KR" altLang="en-US" sz="2400" b="1" dirty="0"/>
              <a:t>반환 → 조선을 둘러싼 </a:t>
            </a:r>
            <a:r>
              <a:rPr lang="ko-KR" altLang="en-US" sz="2400" b="1" dirty="0" err="1"/>
              <a:t>러</a:t>
            </a:r>
            <a:r>
              <a:rPr lang="en-US" altLang="ko-KR" sz="2400" b="1" dirty="0"/>
              <a:t>·</a:t>
            </a:r>
            <a:r>
              <a:rPr lang="ko-KR" altLang="en-US" sz="2400" b="1" dirty="0"/>
              <a:t>일의 대립 본격화</a:t>
            </a:r>
          </a:p>
        </p:txBody>
      </p:sp>
      <p:grpSp>
        <p:nvGrpSpPr>
          <p:cNvPr id="13" name="그룹 12"/>
          <p:cNvGrpSpPr/>
          <p:nvPr/>
        </p:nvGrpSpPr>
        <p:grpSpPr>
          <a:xfrm>
            <a:off x="3131840" y="44624"/>
            <a:ext cx="5904656" cy="861774"/>
            <a:chOff x="3059832" y="98629"/>
            <a:chExt cx="5904656" cy="861774"/>
          </a:xfrm>
        </p:grpSpPr>
        <p:sp>
          <p:nvSpPr>
            <p:cNvPr id="14" name="TextBox 13"/>
            <p:cNvSpPr txBox="1"/>
            <p:nvPr/>
          </p:nvSpPr>
          <p:spPr>
            <a:xfrm>
              <a:off x="3059832" y="98629"/>
              <a:ext cx="5904656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3.</a:t>
              </a:r>
              <a:r>
                <a:rPr lang="ko-KR" altLang="en-US" sz="2200" b="1" dirty="0">
                  <a:solidFill>
                    <a:schemeClr val="accent2">
                      <a:lumMod val="75000"/>
                    </a:schemeClr>
                  </a:solidFill>
                </a:rPr>
                <a:t>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구국 운동과 근대 국가 수립 운동의 전개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>
                  <a:solidFill>
                    <a:schemeClr val="tx2">
                      <a:lumMod val="75000"/>
                    </a:schemeClr>
                  </a:solidFill>
                </a:rPr>
                <a:t>청</a:t>
              </a:r>
              <a:r>
                <a:rPr lang="en-US" altLang="ko-KR" sz="2800" b="1" dirty="0">
                  <a:solidFill>
                    <a:schemeClr val="tx2">
                      <a:lumMod val="75000"/>
                    </a:schemeClr>
                  </a:solidFill>
                </a:rPr>
                <a:t>·</a:t>
              </a:r>
              <a:r>
                <a:rPr lang="ko-KR" altLang="en-US" sz="2600" b="1" dirty="0">
                  <a:solidFill>
                    <a:schemeClr val="tx2">
                      <a:lumMod val="75000"/>
                    </a:schemeClr>
                  </a:solidFill>
                </a:rPr>
                <a:t>일 </a:t>
              </a:r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전쟁과 동아시아의 변동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5" name="모서리가 둥근 직사각형 14"/>
            <p:cNvSpPr/>
            <p:nvPr/>
          </p:nvSpPr>
          <p:spPr bwMode="auto">
            <a:xfrm>
              <a:off x="3995936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1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93219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0"/>
            <a:ext cx="9144000" cy="68571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01829" y="2708569"/>
            <a:ext cx="3414387" cy="15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2800" b="1" dirty="0" smtClean="0">
                <a:solidFill>
                  <a:schemeClr val="accent3">
                    <a:lumMod val="50000"/>
                  </a:schemeClr>
                </a:solidFill>
              </a:rPr>
              <a:t>동학 농민 운동</a:t>
            </a:r>
            <a:endParaRPr lang="en-US" altLang="ko-KR" sz="28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120000"/>
              </a:lnSpc>
            </a:pPr>
            <a:endParaRPr lang="en-US" altLang="ko-KR" sz="2800" b="1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ko-KR" sz="2800" b="1" dirty="0" smtClean="0">
                <a:solidFill>
                  <a:schemeClr val="accent3">
                    <a:lumMod val="50000"/>
                  </a:schemeClr>
                </a:solidFill>
              </a:rPr>
              <a:t>                   </a:t>
            </a:r>
            <a:r>
              <a:rPr lang="ko-KR" altLang="en-US" sz="2000" b="1" dirty="0" smtClean="0"/>
              <a:t>입니다</a:t>
            </a:r>
            <a:r>
              <a:rPr lang="en-US" altLang="ko-KR" sz="2000" b="1" dirty="0" smtClean="0"/>
              <a:t>.</a:t>
            </a:r>
            <a:endParaRPr lang="ko-KR" altLang="en-US" sz="2000" b="1" dirty="0"/>
          </a:p>
        </p:txBody>
      </p:sp>
      <p:sp>
        <p:nvSpPr>
          <p:cNvPr id="5" name="모서리가 둥근 직사각형 4"/>
          <p:cNvSpPr/>
          <p:nvPr/>
        </p:nvSpPr>
        <p:spPr bwMode="auto">
          <a:xfrm>
            <a:off x="2699793" y="2852585"/>
            <a:ext cx="357188" cy="357188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b="1" dirty="0" smtClean="0">
                <a:latin typeface="+mj-lt"/>
                <a:ea typeface="맑은 고딕" pitchFamily="50" charset="-127"/>
              </a:rPr>
              <a:t>2</a:t>
            </a:r>
            <a:endParaRPr lang="en-US" altLang="ko-KR" sz="1800" b="1" dirty="0" smtClean="0">
              <a:latin typeface="+mj-lt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83287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2741</TotalTime>
  <Words>251</Words>
  <Application>Microsoft Office PowerPoint</Application>
  <PresentationFormat>화면 슬라이드 쇼(4:3)</PresentationFormat>
  <Paragraphs>40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kweni</dc:creator>
  <cp:lastModifiedBy>kweni</cp:lastModifiedBy>
  <cp:revision>1359</cp:revision>
  <dcterms:created xsi:type="dcterms:W3CDTF">2013-03-25T12:51:11Z</dcterms:created>
  <dcterms:modified xsi:type="dcterms:W3CDTF">2013-10-20T13:38:23Z</dcterms:modified>
</cp:coreProperties>
</file>