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82" r:id="rId8"/>
    <p:sldId id="283" r:id="rId9"/>
    <p:sldId id="284" r:id="rId10"/>
    <p:sldId id="285" r:id="rId11"/>
    <p:sldId id="286" r:id="rId12"/>
    <p:sldId id="287" r:id="rId13"/>
    <p:sldId id="264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32" autoAdjust="0"/>
    <p:restoredTop sz="94708" autoAdjust="0"/>
  </p:normalViewPr>
  <p:slideViewPr>
    <p:cSldViewPr>
      <p:cViewPr>
        <p:scale>
          <a:sx n="105" d="100"/>
          <a:sy n="105" d="100"/>
        </p:scale>
        <p:origin x="-4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8853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200" b="1" dirty="0" smtClean="0"/>
              <a:t>2. </a:t>
            </a:r>
            <a:r>
              <a:rPr lang="ko-KR" altLang="en-US" sz="2200" b="1" dirty="0" smtClean="0"/>
              <a:t>문호 개방과 근대적 개혁의 추진</a:t>
            </a:r>
            <a:endParaRPr lang="en-US" altLang="ko-KR" sz="22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개항과 불평등 체제의 성립</a:t>
            </a:r>
            <a:endParaRPr lang="ko-KR" altLang="en-US" sz="16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6183335" y="3520776"/>
            <a:ext cx="260873" cy="338554"/>
            <a:chOff x="6381669" y="3444431"/>
            <a:chExt cx="260873" cy="338554"/>
          </a:xfrm>
        </p:grpSpPr>
        <p:sp>
          <p:nvSpPr>
            <p:cNvPr id="16" name="TextBox 15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8113" y="1484784"/>
            <a:ext cx="8186335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조</a:t>
            </a:r>
            <a:r>
              <a:rPr lang="en-US" altLang="ko-KR" sz="2400" b="1" dirty="0">
                <a:solidFill>
                  <a:srgbClr val="0070C0"/>
                </a:solidFill>
              </a:rPr>
              <a:t>·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미 </a:t>
            </a:r>
            <a:r>
              <a:rPr lang="ko-KR" altLang="en-US" sz="2400" b="1" dirty="0">
                <a:solidFill>
                  <a:srgbClr val="0070C0"/>
                </a:solidFill>
              </a:rPr>
              <a:t>수호 통상 조약</a:t>
            </a:r>
            <a:r>
              <a:rPr lang="en-US" altLang="ko-KR" sz="2400" b="1" dirty="0">
                <a:solidFill>
                  <a:srgbClr val="0070C0"/>
                </a:solidFill>
              </a:rPr>
              <a:t>(1882)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성격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서양 국가 중 최초의 조약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조선 측 의도 반영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거중</a:t>
            </a:r>
            <a:r>
              <a:rPr lang="ko-KR" altLang="en-US" sz="2400" b="1" dirty="0"/>
              <a:t> 조정 조항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관세 부과 조항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불평등 조약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치외</a:t>
            </a:r>
            <a:r>
              <a:rPr lang="ko-KR" altLang="en-US" sz="2400" b="1" dirty="0"/>
              <a:t> 법권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최혜국 대우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영향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서양 열강에 파견된 최초의 외교 사절인 </a:t>
            </a:r>
            <a:r>
              <a:rPr lang="ko-KR" altLang="en-US" sz="2400" b="1" dirty="0" err="1" smtClean="0"/>
              <a:t>보빙사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파견</a:t>
            </a:r>
            <a:r>
              <a:rPr lang="en-US" altLang="ko-KR" sz="2400" b="1" dirty="0"/>
              <a:t>(1883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기타 서구 열강과의 조약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영국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독일</a:t>
            </a:r>
            <a:r>
              <a:rPr lang="en-US" altLang="ko-KR" sz="2400" b="1" dirty="0"/>
              <a:t>(1883) </a:t>
            </a:r>
            <a:r>
              <a:rPr lang="ko-KR" altLang="en-US" sz="2400" b="1" dirty="0"/>
              <a:t>→ </a:t>
            </a:r>
            <a:r>
              <a:rPr lang="ko-KR" altLang="en-US" sz="2400" b="1" dirty="0" smtClean="0"/>
              <a:t>러시아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en-US" altLang="ko-KR" sz="2400" b="1" dirty="0"/>
              <a:t>1884) </a:t>
            </a:r>
            <a:r>
              <a:rPr lang="ko-KR" altLang="en-US" sz="2400" b="1" dirty="0"/>
              <a:t>→ 프랑스</a:t>
            </a:r>
            <a:r>
              <a:rPr lang="en-US" altLang="ko-KR" sz="2400" b="1" dirty="0"/>
              <a:t>(1886)</a:t>
            </a:r>
            <a:endParaRPr lang="ko-KR" altLang="en-US" sz="2400" b="1" dirty="0"/>
          </a:p>
        </p:txBody>
      </p:sp>
      <p:grpSp>
        <p:nvGrpSpPr>
          <p:cNvPr id="26" name="그룹 2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개항과 불평등 체제의 성립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110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7864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0040" y="1124744"/>
            <a:ext cx="8460432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사고력 키우기</a:t>
            </a:r>
            <a:r>
              <a:rPr lang="en-US" altLang="ko-KR" sz="2400" b="1" dirty="0" smtClean="0"/>
              <a:t>]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자료를 </a:t>
            </a:r>
            <a:r>
              <a:rPr lang="ko-KR" altLang="en-US" sz="2400" b="1" dirty="0"/>
              <a:t>보고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국의 개항에 대한 공통점과 차이점을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답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 </a:t>
            </a:r>
            <a:r>
              <a:rPr lang="en-US" altLang="ko-KR" sz="2400" b="1" dirty="0">
                <a:solidFill>
                  <a:srgbClr val="0000FF"/>
                </a:solidFill>
              </a:rPr>
              <a:t>•</a:t>
            </a:r>
            <a:r>
              <a:rPr lang="en-US" altLang="ko-KR" sz="2400" b="1" dirty="0"/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공통점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: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항구의 개항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400" b="1" dirty="0" err="1" smtClean="0">
                <a:solidFill>
                  <a:srgbClr val="0000FF"/>
                </a:solidFill>
              </a:rPr>
              <a:t>치외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법권 규정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영사 재판권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),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 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최혜국 대우 등을 규정함으로써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불평등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 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체제가 형성되었다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ko-KR" altLang="en-US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      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•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차이점</a:t>
            </a:r>
            <a:r>
              <a:rPr lang="en-US" altLang="ko-KR" sz="2400" b="1" dirty="0">
                <a:solidFill>
                  <a:srgbClr val="0000FF"/>
                </a:solidFill>
              </a:rPr>
              <a:t>: </a:t>
            </a:r>
            <a:r>
              <a:rPr lang="ko-KR" altLang="en-US" sz="2400" b="1" dirty="0">
                <a:solidFill>
                  <a:srgbClr val="0000FF"/>
                </a:solidFill>
              </a:rPr>
              <a:t>중국은 전쟁에 패한 후 개항하였고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                   일본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·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조선은 </a:t>
            </a:r>
            <a:r>
              <a:rPr lang="ko-KR" altLang="en-US" sz="2400" b="1" dirty="0">
                <a:solidFill>
                  <a:srgbClr val="0000FF"/>
                </a:solidFill>
              </a:rPr>
              <a:t>포함 외교에 굴복해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개항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 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                   또 청</a:t>
            </a:r>
            <a:r>
              <a:rPr lang="en-US" altLang="ko-KR" sz="2400" b="1" dirty="0">
                <a:solidFill>
                  <a:srgbClr val="0000FF"/>
                </a:solidFill>
              </a:rPr>
              <a:t>·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일본은 </a:t>
            </a:r>
            <a:r>
              <a:rPr lang="ko-KR" altLang="en-US" sz="2400" b="1" dirty="0">
                <a:solidFill>
                  <a:srgbClr val="0000FF"/>
                </a:solidFill>
              </a:rPr>
              <a:t>서양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세력에게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개항하였고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 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조선은 </a:t>
            </a:r>
            <a:r>
              <a:rPr lang="ko-KR" altLang="en-US" sz="2400" b="1" dirty="0">
                <a:solidFill>
                  <a:srgbClr val="0000FF"/>
                </a:solidFill>
              </a:rPr>
              <a:t>같은 아시아의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일본에 </a:t>
            </a:r>
            <a:r>
              <a:rPr lang="ko-KR" altLang="en-US" sz="2400" b="1" dirty="0">
                <a:solidFill>
                  <a:srgbClr val="0000FF"/>
                </a:solidFill>
              </a:rPr>
              <a:t>개항하였다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개항과 불평등 체제의 성립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317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7864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1628800"/>
            <a:ext cx="856895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청과 일본이 외국과 맺은 조약에 공통으로 담긴 </a:t>
            </a:r>
            <a:r>
              <a:rPr lang="ko-KR" altLang="en-US" sz="2400" b="1" dirty="0" smtClean="0"/>
              <a:t>불평등한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내용을 찾아보고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조선의 강화도 조약과 비교해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[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답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  •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청과 일본이 서양과 맺은 조약의 대표적 불평등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조항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 -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영사 재판권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최혜국 대우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•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강화도 </a:t>
            </a:r>
            <a:r>
              <a:rPr lang="ko-KR" altLang="en-US" sz="2400" b="1" dirty="0">
                <a:solidFill>
                  <a:srgbClr val="0000FF"/>
                </a:solidFill>
              </a:rPr>
              <a:t>조약 </a:t>
            </a:r>
            <a:r>
              <a:rPr lang="en-US" altLang="ko-KR" sz="2400" b="1" dirty="0">
                <a:solidFill>
                  <a:srgbClr val="0000FF"/>
                </a:solidFill>
              </a:rPr>
              <a:t>- </a:t>
            </a:r>
            <a:r>
              <a:rPr lang="ko-KR" altLang="en-US" sz="2400" b="1" dirty="0">
                <a:solidFill>
                  <a:srgbClr val="0000FF"/>
                </a:solidFill>
              </a:rPr>
              <a:t>영사 재판권 조항만 있으며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최혜국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 대우 </a:t>
            </a:r>
            <a:r>
              <a:rPr lang="ko-KR" altLang="en-US" sz="2400" b="1" dirty="0">
                <a:solidFill>
                  <a:srgbClr val="0000FF"/>
                </a:solidFill>
              </a:rPr>
              <a:t>규정은 </a:t>
            </a:r>
            <a:r>
              <a:rPr lang="en-US" altLang="ko-KR" sz="2400" b="1" dirty="0">
                <a:solidFill>
                  <a:srgbClr val="0000FF"/>
                </a:solidFill>
              </a:rPr>
              <a:t>1882</a:t>
            </a:r>
            <a:r>
              <a:rPr lang="ko-KR" altLang="en-US" sz="2400" b="1" dirty="0">
                <a:solidFill>
                  <a:srgbClr val="0000FF"/>
                </a:solidFill>
              </a:rPr>
              <a:t>년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조</a:t>
            </a:r>
            <a:r>
              <a:rPr lang="en-US" altLang="ko-KR" sz="2400" b="1" dirty="0">
                <a:solidFill>
                  <a:srgbClr val="0000FF"/>
                </a:solidFill>
              </a:rPr>
              <a:t>·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미 </a:t>
            </a:r>
            <a:r>
              <a:rPr lang="ko-KR" altLang="en-US" sz="2400" b="1" dirty="0">
                <a:solidFill>
                  <a:srgbClr val="0000FF"/>
                </a:solidFill>
              </a:rPr>
              <a:t>수호 통상 조약에 처음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등장함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개항과 불평등 체제의 성립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742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개화사상의 형성과 개화 정책의 추진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2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68595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63" y="3978974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5" y="2194754"/>
            <a:ext cx="5012623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강화도 조약과 그 후속 조약의 주요 내용을 파악하고 이를 통해 불평등 체제를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862088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서양 열강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특히 미국과의 수교 배경과 그 성격을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5" name="직사각형 14"/>
          <p:cNvSpPr/>
          <p:nvPr/>
        </p:nvSpPr>
        <p:spPr>
          <a:xfrm>
            <a:off x="467544" y="1628800"/>
            <a:ext cx="453650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우리 힘을 조선에서 행사하기 위해 이때를 좋은 기회로 삼아 금일 </a:t>
            </a:r>
            <a:r>
              <a:rPr lang="en-US" altLang="ko-KR" sz="2400" b="1" dirty="0" smtClean="0"/>
              <a:t>1~2</a:t>
            </a:r>
            <a:r>
              <a:rPr lang="ko-KR" altLang="en-US" sz="2400" b="1" dirty="0" smtClean="0"/>
              <a:t>척의 군함을 소규모로 파견하는 것은 뒷날 혹은 대규모로 파견해야만 하는 근심이 없기를 바라는 뜻으로 </a:t>
            </a:r>
            <a:r>
              <a:rPr lang="en-US" altLang="ko-KR" sz="2400" b="1" dirty="0" smtClean="0"/>
              <a:t>…… </a:t>
            </a:r>
            <a:r>
              <a:rPr lang="ko-KR" altLang="en-US" sz="2400" b="1" dirty="0" smtClean="0"/>
              <a:t>삼가 이에 상신하니 빨리 영단을 내리시기를 바랍니다</a:t>
            </a:r>
            <a:r>
              <a:rPr lang="en-US" altLang="ko-KR" sz="2400" b="1" dirty="0" smtClean="0"/>
              <a:t>.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개항과 불평등 체제의 성립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467544" y="5343599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000" b="1" dirty="0"/>
              <a:t>- </a:t>
            </a:r>
            <a:r>
              <a:rPr lang="ko-KR" altLang="en-US" sz="2000" b="1" dirty="0"/>
              <a:t>일본 외무성 관리의 군함 파견 건의서</a:t>
            </a:r>
            <a:r>
              <a:rPr lang="en-US" altLang="ko-KR" sz="2000" b="1" dirty="0"/>
              <a:t>(1875</a:t>
            </a:r>
            <a:r>
              <a:rPr lang="en-US" altLang="ko-KR" sz="2000" b="1" dirty="0" smtClean="0"/>
              <a:t>. 4</a:t>
            </a:r>
            <a:r>
              <a:rPr lang="en-US" altLang="ko-KR" sz="2000" b="1" dirty="0"/>
              <a:t>.) -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879681" cy="29134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4048" y="4718910"/>
            <a:ext cx="3024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▲영종도를 침략하는 일본군</a:t>
            </a:r>
            <a:endParaRPr lang="ko-KR" altLang="en-US" sz="1050" dirty="0"/>
          </a:p>
        </p:txBody>
      </p:sp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3" name="그룹 2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개항과 불평등 체제의 성립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60848"/>
            <a:ext cx="3924578" cy="26016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2200796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개항의 배경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조선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흥선 대원군 하야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통상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개화론의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대두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박규수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오경석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일본</a:t>
            </a:r>
            <a:r>
              <a:rPr lang="en-US" altLang="ko-KR" sz="2400" b="1" dirty="0"/>
              <a:t>: ‘</a:t>
            </a:r>
            <a:r>
              <a:rPr lang="ko-KR" altLang="en-US" sz="2400" b="1" dirty="0" err="1"/>
              <a:t>정한론</a:t>
            </a:r>
            <a:r>
              <a:rPr lang="ko-KR" altLang="en-US" sz="2400" b="1" dirty="0"/>
              <a:t>’ 대두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일본의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운요호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사건 도발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포함 외교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1158297"/>
            <a:ext cx="8136904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강화도 조약 체결</a:t>
            </a:r>
            <a:r>
              <a:rPr lang="en-US" altLang="ko-KR" sz="2400" b="1" dirty="0">
                <a:solidFill>
                  <a:srgbClr val="0070C0"/>
                </a:solidFill>
              </a:rPr>
              <a:t>(1876,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조</a:t>
            </a:r>
            <a:r>
              <a:rPr lang="en-US" altLang="ko-KR" sz="2400" b="1" dirty="0">
                <a:solidFill>
                  <a:srgbClr val="0070C0"/>
                </a:solidFill>
              </a:rPr>
              <a:t>·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일 </a:t>
            </a:r>
            <a:r>
              <a:rPr lang="ko-KR" altLang="en-US" sz="2400" b="1" dirty="0">
                <a:solidFill>
                  <a:srgbClr val="0070C0"/>
                </a:solidFill>
              </a:rPr>
              <a:t>수호 </a:t>
            </a:r>
            <a:r>
              <a:rPr lang="ko-KR" altLang="en-US" sz="2400" b="1" dirty="0" err="1">
                <a:solidFill>
                  <a:srgbClr val="0070C0"/>
                </a:solidFill>
              </a:rPr>
              <a:t>조규</a:t>
            </a:r>
            <a:r>
              <a:rPr lang="en-US" altLang="ko-KR" sz="2400" b="1" dirty="0">
                <a:solidFill>
                  <a:srgbClr val="0070C0"/>
                </a:solidFill>
              </a:rPr>
              <a:t>)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성격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최초의 근대적 조약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불평등 조약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내용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en-US" altLang="ko-KR" sz="2400" b="1" dirty="0"/>
              <a:t>  • </a:t>
            </a:r>
            <a:r>
              <a:rPr lang="ko-KR" altLang="en-US" sz="2400" b="1" dirty="0" smtClean="0"/>
              <a:t>제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조선은 </a:t>
            </a:r>
            <a:r>
              <a:rPr lang="ko-KR" altLang="en-US" sz="2400" b="1" dirty="0" err="1"/>
              <a:t>자주국</a:t>
            </a:r>
            <a:r>
              <a:rPr lang="ko-KR" altLang="en-US" sz="2400" b="1" dirty="0"/>
              <a:t> → 청의 간섭 배제 의도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en-US" altLang="ko-KR" sz="2400" b="1" dirty="0"/>
              <a:t> • </a:t>
            </a:r>
            <a:r>
              <a:rPr lang="ko-KR" altLang="en-US" sz="2400" b="1" dirty="0" smtClean="0"/>
              <a:t>제</a:t>
            </a:r>
            <a:r>
              <a:rPr lang="en-US" altLang="ko-KR" sz="2400" b="1" dirty="0"/>
              <a:t>4</a:t>
            </a:r>
            <a:r>
              <a:rPr lang="ko-KR" altLang="en-US" sz="2400" b="1" dirty="0"/>
              <a:t>관</a:t>
            </a:r>
            <a:r>
              <a:rPr lang="en-US" altLang="ko-KR" sz="2400" b="1" dirty="0"/>
              <a:t>: </a:t>
            </a:r>
            <a:r>
              <a:rPr lang="ko-KR" altLang="en-US" sz="2400" b="1" dirty="0" smtClean="0"/>
              <a:t>부산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원산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인천 </a:t>
            </a:r>
            <a:r>
              <a:rPr lang="ko-KR" altLang="en-US" sz="2400" b="1" dirty="0"/>
              <a:t>개항 → </a:t>
            </a:r>
            <a:r>
              <a:rPr lang="ko-KR" altLang="en-US" sz="2400" b="1" dirty="0" smtClean="0"/>
              <a:t>경제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정치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군사적</a:t>
            </a:r>
            <a:r>
              <a:rPr lang="en-US" altLang="ko-KR" sz="2400" b="1" dirty="0" smtClean="0"/>
              <a:t>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침략 의도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en-US" altLang="ko-KR" sz="2400" b="1" dirty="0" smtClean="0"/>
              <a:t> </a:t>
            </a:r>
            <a:r>
              <a:rPr lang="en-US" altLang="ko-KR" sz="2400" b="1" dirty="0"/>
              <a:t>• </a:t>
            </a:r>
            <a:r>
              <a:rPr lang="ko-KR" altLang="en-US" sz="2400" b="1" dirty="0" smtClean="0"/>
              <a:t>제</a:t>
            </a:r>
            <a:r>
              <a:rPr lang="en-US" altLang="ko-KR" sz="2400" b="1" dirty="0"/>
              <a:t>7</a:t>
            </a:r>
            <a:r>
              <a:rPr lang="ko-KR" altLang="en-US" sz="2400" b="1" dirty="0"/>
              <a:t>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연해 </a:t>
            </a:r>
            <a:r>
              <a:rPr lang="ko-KR" altLang="en-US" sz="2400" b="1" dirty="0" err="1"/>
              <a:t>측량권</a:t>
            </a:r>
            <a:r>
              <a:rPr lang="ko-KR" altLang="en-US" sz="2400" b="1" dirty="0"/>
              <a:t> → 영토 주권 침해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en-US" altLang="ko-KR" sz="2400" b="1" dirty="0"/>
              <a:t> • </a:t>
            </a:r>
            <a:r>
              <a:rPr lang="ko-KR" altLang="en-US" sz="2400" b="1" dirty="0" smtClean="0"/>
              <a:t>제</a:t>
            </a:r>
            <a:r>
              <a:rPr lang="en-US" altLang="ko-KR" sz="2400" b="1" dirty="0"/>
              <a:t>10</a:t>
            </a:r>
            <a:r>
              <a:rPr lang="ko-KR" altLang="en-US" sz="2400" b="1" dirty="0"/>
              <a:t>관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치외</a:t>
            </a:r>
            <a:r>
              <a:rPr lang="ko-KR" altLang="en-US" sz="2400" b="1" dirty="0"/>
              <a:t> 법권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영사 재판권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→ 사법 주권 침해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후속 조약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en-US" altLang="ko-KR" sz="2400" b="1" dirty="0"/>
              <a:t> • </a:t>
            </a:r>
            <a:r>
              <a:rPr lang="ko-KR" altLang="en-US" sz="2400" b="1" dirty="0" smtClean="0"/>
              <a:t>조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일 </a:t>
            </a:r>
            <a:r>
              <a:rPr lang="ko-KR" altLang="en-US" sz="2400" b="1" dirty="0"/>
              <a:t>수호 </a:t>
            </a:r>
            <a:r>
              <a:rPr lang="ko-KR" altLang="en-US" sz="2400" b="1" dirty="0" err="1"/>
              <a:t>조규</a:t>
            </a:r>
            <a:r>
              <a:rPr lang="ko-KR" altLang="en-US" sz="2400" b="1" dirty="0"/>
              <a:t> 부록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일본 화폐의 유통 허용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en-US" altLang="ko-KR" sz="2400" b="1" dirty="0"/>
              <a:t> • </a:t>
            </a:r>
            <a:r>
              <a:rPr lang="ko-KR" altLang="en-US" sz="2400" b="1" dirty="0" smtClean="0"/>
              <a:t>조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일 </a:t>
            </a:r>
            <a:r>
              <a:rPr lang="ko-KR" altLang="en-US" sz="2400" b="1" dirty="0"/>
              <a:t>무역 규칙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통상 장정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양곡의 무제한 </a:t>
            </a:r>
            <a:r>
              <a:rPr lang="ko-KR" altLang="en-US" sz="2400" b="1" dirty="0" smtClean="0"/>
              <a:t>유출 허용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무관세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개항과 불평등 체제의 성립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3" name="그룹 2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개항과 불평등 체제의 성립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68" y="1052736"/>
            <a:ext cx="7441948" cy="5324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3" name="그룹 2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개항과 불평등 체제의 성립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520" y="1412776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의 강화도 조약의 주요 내용을 읽고 오른쪽 </a:t>
            </a:r>
            <a:r>
              <a:rPr lang="ko-KR" altLang="en-US" sz="2400" b="1" dirty="0" smtClean="0"/>
              <a:t>빈칸을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채워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[</a:t>
            </a:r>
            <a:r>
              <a:rPr lang="ko-KR" altLang="en-US" sz="2400" b="1" dirty="0">
                <a:solidFill>
                  <a:srgbClr val="0000FF"/>
                </a:solidFill>
              </a:rPr>
              <a:t>제</a:t>
            </a:r>
            <a:r>
              <a:rPr lang="en-US" altLang="ko-KR" sz="2400" b="1" dirty="0">
                <a:solidFill>
                  <a:srgbClr val="0000FF"/>
                </a:solidFill>
              </a:rPr>
              <a:t>1</a:t>
            </a:r>
            <a:r>
              <a:rPr lang="ko-KR" altLang="en-US" sz="2400" b="1" dirty="0">
                <a:solidFill>
                  <a:srgbClr val="0000FF"/>
                </a:solidFill>
              </a:rPr>
              <a:t>관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청과 조선의 종속적 관계를 명시적으로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부인함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으로써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청의 간섭을 사전에 차단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     [</a:t>
            </a:r>
            <a:r>
              <a:rPr lang="ko-KR" altLang="en-US" sz="2400" b="1" dirty="0">
                <a:solidFill>
                  <a:srgbClr val="0000FF"/>
                </a:solidFill>
              </a:rPr>
              <a:t>제</a:t>
            </a:r>
            <a:r>
              <a:rPr lang="en-US" altLang="ko-KR" sz="2400" b="1" dirty="0">
                <a:solidFill>
                  <a:srgbClr val="0000FF"/>
                </a:solidFill>
              </a:rPr>
              <a:t>4</a:t>
            </a:r>
            <a:r>
              <a:rPr lang="ko-KR" altLang="en-US" sz="2400" b="1" dirty="0">
                <a:solidFill>
                  <a:srgbClr val="0000FF"/>
                </a:solidFill>
              </a:rPr>
              <a:t>관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경제적 목적을 넘어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조선에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정치</a:t>
            </a:r>
            <a:r>
              <a:rPr lang="en-US" altLang="ko-KR" sz="2400" b="1" dirty="0">
                <a:solidFill>
                  <a:srgbClr val="0000FF"/>
                </a:solidFill>
              </a:rPr>
              <a:t>·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군사적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거점 확보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     [</a:t>
            </a:r>
            <a:r>
              <a:rPr lang="ko-KR" altLang="en-US" sz="2400" b="1" dirty="0">
                <a:solidFill>
                  <a:srgbClr val="0000FF"/>
                </a:solidFill>
              </a:rPr>
              <a:t>제</a:t>
            </a:r>
            <a:r>
              <a:rPr lang="en-US" altLang="ko-KR" sz="2400" b="1" dirty="0">
                <a:solidFill>
                  <a:srgbClr val="0000FF"/>
                </a:solidFill>
              </a:rPr>
              <a:t>7</a:t>
            </a:r>
            <a:r>
              <a:rPr lang="ko-KR" altLang="en-US" sz="2400" b="1" dirty="0">
                <a:solidFill>
                  <a:srgbClr val="0000FF"/>
                </a:solidFill>
              </a:rPr>
              <a:t>관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영토 주권 침해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경제</a:t>
            </a:r>
            <a:r>
              <a:rPr lang="en-US" altLang="ko-KR" sz="2400" b="1" dirty="0">
                <a:solidFill>
                  <a:srgbClr val="0000FF"/>
                </a:solidFill>
              </a:rPr>
              <a:t>·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군사적 </a:t>
            </a:r>
            <a:r>
              <a:rPr lang="ko-KR" altLang="en-US" sz="2400" b="1" dirty="0">
                <a:solidFill>
                  <a:srgbClr val="0000FF"/>
                </a:solidFill>
              </a:rPr>
              <a:t>침략 발판 구축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     [</a:t>
            </a:r>
            <a:r>
              <a:rPr lang="ko-KR" altLang="en-US" sz="2400" b="1" dirty="0">
                <a:solidFill>
                  <a:srgbClr val="0000FF"/>
                </a:solidFill>
              </a:rPr>
              <a:t>제</a:t>
            </a:r>
            <a:r>
              <a:rPr lang="en-US" altLang="ko-KR" sz="2400" b="1" dirty="0">
                <a:solidFill>
                  <a:srgbClr val="0000FF"/>
                </a:solidFill>
              </a:rPr>
              <a:t>10</a:t>
            </a:r>
            <a:r>
              <a:rPr lang="ko-KR" altLang="en-US" sz="2400" b="1" dirty="0">
                <a:solidFill>
                  <a:srgbClr val="0000FF"/>
                </a:solidFill>
              </a:rPr>
              <a:t>관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 err="1">
                <a:solidFill>
                  <a:srgbClr val="0000FF"/>
                </a:solidFill>
              </a:rPr>
              <a:t>치외</a:t>
            </a:r>
            <a:r>
              <a:rPr lang="ko-KR" altLang="en-US" sz="2400" b="1" dirty="0">
                <a:solidFill>
                  <a:srgbClr val="0000FF"/>
                </a:solidFill>
              </a:rPr>
              <a:t> 법권으로 일본 상인의 약탈적 무역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활동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보장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7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3" name="그룹 2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개항과 불평등 체제의 성립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95536" y="1700808"/>
            <a:ext cx="856895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를 보고 </a:t>
            </a:r>
            <a:r>
              <a:rPr lang="ko-KR" altLang="en-US" sz="2400" b="1" dirty="0" smtClean="0"/>
              <a:t>조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일 </a:t>
            </a:r>
            <a:r>
              <a:rPr lang="ko-KR" altLang="en-US" sz="2400" b="1" dirty="0"/>
              <a:t>수호 </a:t>
            </a:r>
            <a:r>
              <a:rPr lang="ko-KR" altLang="en-US" sz="2400" b="1" dirty="0" err="1"/>
              <a:t>조규</a:t>
            </a:r>
            <a:r>
              <a:rPr lang="ko-KR" altLang="en-US" sz="2400" b="1" dirty="0"/>
              <a:t> 부록과 </a:t>
            </a:r>
            <a:r>
              <a:rPr lang="ko-KR" altLang="en-US" sz="2400" b="1" dirty="0" smtClean="0"/>
              <a:t>조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일 무역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규칙이 </a:t>
            </a:r>
            <a:r>
              <a:rPr lang="ko-KR" altLang="en-US" sz="2400" b="1" dirty="0"/>
              <a:t>조선 경제에 어떤 영향을 끼쳤는지 추론해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조선은 국내 산업에 대한 보호 조치를 거의 할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수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없었으며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일본의 경제적 침략에 무방비 상태로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노출되었다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56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8113" y="2117638"/>
            <a:ext cx="4657943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미국과의 수교 배경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“조선책략” 유포</a:t>
            </a:r>
            <a:r>
              <a:rPr lang="en-US" altLang="ko-KR" sz="2400" b="1" dirty="0"/>
              <a:t>: </a:t>
            </a:r>
            <a:r>
              <a:rPr lang="ko-KR" altLang="en-US" sz="2400" b="1" dirty="0" smtClean="0"/>
              <a:t>러시아의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남하 </a:t>
            </a:r>
            <a:r>
              <a:rPr lang="ko-KR" altLang="en-US" sz="2400" b="1" dirty="0"/>
              <a:t>견제 → </a:t>
            </a:r>
            <a:r>
              <a:rPr lang="ko-KR" altLang="en-US" sz="2400" b="1" dirty="0" err="1"/>
              <a:t>친중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결일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연미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주장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청의 알선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러시아와 </a:t>
            </a:r>
            <a:r>
              <a:rPr lang="ko-KR" altLang="en-US" sz="2400" b="1" dirty="0" smtClean="0"/>
              <a:t>일본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견제 </a:t>
            </a:r>
            <a:r>
              <a:rPr lang="ko-KR" altLang="en-US" sz="2400" b="1" dirty="0"/>
              <a:t>의도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개항과 불평등 체제의 성립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16" y="1844824"/>
            <a:ext cx="4122612" cy="3164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16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826</Words>
  <Application>Microsoft Office PowerPoint</Application>
  <PresentationFormat>화면 슬라이드 쇼(4:3)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1288</cp:revision>
  <dcterms:created xsi:type="dcterms:W3CDTF">2013-03-25T12:51:11Z</dcterms:created>
  <dcterms:modified xsi:type="dcterms:W3CDTF">2013-12-18T01:07:02Z</dcterms:modified>
</cp:coreProperties>
</file>