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6" r:id="rId8"/>
    <p:sldId id="281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4" autoAdjust="0"/>
    <p:restoredTop sz="94708" autoAdjust="0"/>
  </p:normalViewPr>
  <p:slideViewPr>
    <p:cSldViewPr>
      <p:cViewPr>
        <p:scale>
          <a:sx n="105" d="100"/>
          <a:sy n="105" d="100"/>
        </p:scale>
        <p:origin x="-72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3692"/>
            <a:ext cx="9217024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3212859"/>
            <a:ext cx="633670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1700" b="1" dirty="0" smtClean="0"/>
              <a:t>1. </a:t>
            </a:r>
            <a:r>
              <a:rPr lang="ko-KR" altLang="en-US" sz="1700" b="1" dirty="0" smtClean="0"/>
              <a:t>제국주의 열강의 침략적 접근과 조선의 대응</a:t>
            </a:r>
            <a:endParaRPr lang="en-US" altLang="ko-KR" sz="17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통상 수교 거부 정책과 </a:t>
            </a:r>
            <a:r>
              <a:rPr lang="ko-KR" altLang="en-US" sz="1600" dirty="0" err="1" smtClean="0"/>
              <a:t>양요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156176" y="3568420"/>
            <a:ext cx="241927" cy="323165"/>
            <a:chOff x="6381669" y="3439472"/>
            <a:chExt cx="260873" cy="348472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39472"/>
              <a:ext cx="260873" cy="34847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500" dirty="0" smtClean="0">
                  <a:ln w="12700">
                    <a:noFill/>
                  </a:ln>
                </a:rPr>
                <a:t>3</a:t>
              </a:r>
              <a:endParaRPr lang="ko-KR" altLang="en-US" sz="15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1753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463" y="3617894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5" y="2277912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통상 수교 거부 정책의 추진 내용을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67744" y="3501008"/>
            <a:ext cx="5012624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흥선 대원군의 통상 수교 </a:t>
            </a:r>
            <a:r>
              <a:rPr lang="ko-KR" altLang="en-US" sz="2400" b="1" dirty="0" smtClean="0"/>
              <a:t>거부 정책의 </a:t>
            </a:r>
            <a:r>
              <a:rPr lang="ko-KR" altLang="en-US" sz="2400" b="1" dirty="0"/>
              <a:t>의의와 한계를 </a:t>
            </a:r>
            <a:r>
              <a:rPr lang="ko-KR" altLang="en-US" sz="2400" b="1" dirty="0" smtClean="0"/>
              <a:t>평가하여 설명할 </a:t>
            </a:r>
            <a:r>
              <a:rPr lang="ko-KR" altLang="en-US" sz="2400" b="1" dirty="0"/>
              <a:t>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0" name="그룹 9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11" name="TextBox 10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통상 수교 거부 정책과 </a:t>
              </a:r>
              <a:r>
                <a:rPr lang="ko-KR" altLang="en-US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양요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507605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539552" y="1452373"/>
            <a:ext cx="4536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서양 오랑캐가 침범하는데 싸우지 않는 것은 화친하는 것이요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화친을 주장하는 것은 나라를 파는 일이다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[ </a:t>
            </a:r>
            <a:r>
              <a:rPr lang="zh-TW" altLang="en-US" sz="2400" b="1" dirty="0" smtClean="0"/>
              <a:t>洋</a:t>
            </a:r>
            <a:r>
              <a:rPr lang="zh-TW" altLang="en-US" sz="2400" b="1" dirty="0"/>
              <a:t>夷侵犯 非戰則和 主和賣</a:t>
            </a:r>
            <a:r>
              <a:rPr lang="zh-TW" altLang="en-US" sz="2400" b="1" dirty="0" smtClean="0"/>
              <a:t>國 </a:t>
            </a:r>
            <a:r>
              <a:rPr lang="en-US" altLang="zh-TW" sz="2400" b="1" dirty="0" smtClean="0"/>
              <a:t>].</a:t>
            </a:r>
            <a:endParaRPr lang="en-US" altLang="ko-KR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77793" y="592953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▲척화비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경남 함양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90529"/>
            <a:ext cx="2789969" cy="4386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통상 수교 거부 정책과 </a:t>
              </a:r>
              <a:r>
                <a:rPr lang="ko-KR" altLang="en-US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양요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07605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903" y="2064939"/>
            <a:ext cx="2825569" cy="34522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1663289"/>
            <a:ext cx="57606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통상 수교 거부 정책의 추진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배경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이양선 출몰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천주교의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교세 </a:t>
            </a:r>
            <a:r>
              <a:rPr lang="ko-KR" altLang="en-US" sz="2400" b="1" dirty="0"/>
              <a:t>확산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러시아의 연해주 차지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병인박해</a:t>
            </a:r>
            <a:r>
              <a:rPr lang="en-US" altLang="ko-KR" sz="2400" b="1" dirty="0"/>
              <a:t>(1866): </a:t>
            </a:r>
            <a:r>
              <a:rPr lang="ko-KR" altLang="en-US" sz="2400" b="1" dirty="0"/>
              <a:t>프랑스 </a:t>
            </a:r>
            <a:r>
              <a:rPr lang="ko-KR" altLang="en-US" sz="2400" b="1" dirty="0" smtClean="0"/>
              <a:t>선교사를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통한 동맹 시도 실패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천주교 탄압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제너럴 </a:t>
            </a:r>
            <a:r>
              <a:rPr lang="ko-KR" altLang="en-US" sz="2400" b="1" dirty="0" err="1"/>
              <a:t>셔먼호</a:t>
            </a:r>
            <a:r>
              <a:rPr lang="ko-KR" altLang="en-US" sz="2400" b="1" dirty="0"/>
              <a:t> 사건</a:t>
            </a:r>
            <a:r>
              <a:rPr lang="en-US" altLang="ko-KR" sz="2400" b="1" dirty="0"/>
              <a:t>(1866):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미국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상선 </a:t>
            </a:r>
            <a:r>
              <a:rPr lang="ko-KR" altLang="en-US" sz="2400" b="1" dirty="0"/>
              <a:t>제너럴 </a:t>
            </a:r>
            <a:r>
              <a:rPr lang="ko-KR" altLang="en-US" sz="2400" b="1" dirty="0" err="1"/>
              <a:t>셔먼호의</a:t>
            </a:r>
            <a:r>
              <a:rPr lang="ko-KR" altLang="en-US" sz="2400" b="1" dirty="0"/>
              <a:t> 통상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요구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실패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약탈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살상 → </a:t>
            </a:r>
            <a:r>
              <a:rPr lang="ko-KR" altLang="en-US" sz="2400" b="1" dirty="0" smtClean="0"/>
              <a:t>박규수의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지휘 </a:t>
            </a:r>
            <a:r>
              <a:rPr lang="ko-KR" altLang="en-US" sz="2400" b="1" dirty="0"/>
              <a:t>아래 제너럴 </a:t>
            </a:r>
            <a:r>
              <a:rPr lang="ko-KR" altLang="en-US" sz="2400" b="1" dirty="0" err="1"/>
              <a:t>셔먼호를</a:t>
            </a:r>
            <a:r>
              <a:rPr lang="ko-KR" altLang="en-US" sz="2400" b="1" dirty="0"/>
              <a:t> 불태움</a:t>
            </a:r>
          </a:p>
        </p:txBody>
      </p: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(176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268760"/>
            <a:ext cx="7920880" cy="49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</a:t>
            </a:r>
            <a:r>
              <a:rPr lang="en-US" altLang="ko-KR" sz="2400" b="1" dirty="0">
                <a:solidFill>
                  <a:srgbClr val="0070C0"/>
                </a:solidFill>
              </a:rPr>
              <a:t>. </a:t>
            </a:r>
            <a:r>
              <a:rPr lang="ko-KR" altLang="en-US" sz="2400" b="1" dirty="0">
                <a:solidFill>
                  <a:srgbClr val="0070C0"/>
                </a:solidFill>
              </a:rPr>
              <a:t>외세의 침략적 접근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병인양요</a:t>
            </a:r>
            <a:r>
              <a:rPr lang="en-US" altLang="ko-KR" sz="2400" b="1" dirty="0"/>
              <a:t>(1866)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ㆍ원인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프랑스가 병인박해 때의 프랑스 신부 </a:t>
            </a:r>
            <a:r>
              <a:rPr lang="ko-KR" altLang="en-US" sz="2400" b="1" dirty="0" smtClean="0"/>
              <a:t>처형을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구실로 통상 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프랑스 함대의 강화도 침략 → </a:t>
            </a:r>
            <a:r>
              <a:rPr lang="ko-KR" altLang="en-US" sz="2400" b="1" dirty="0" smtClean="0"/>
              <a:t>한성근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문수산성</a:t>
            </a:r>
            <a:r>
              <a:rPr lang="en-US" altLang="ko-KR" sz="2400" b="1" dirty="0"/>
              <a:t>), </a:t>
            </a:r>
            <a:r>
              <a:rPr lang="ko-KR" altLang="en-US" sz="2400" b="1" dirty="0"/>
              <a:t>양헌수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삼랑성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분전 → 프랑스군 격퇴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/>
              <a:t>외규장각</a:t>
            </a:r>
            <a:r>
              <a:rPr lang="ko-KR" altLang="en-US" sz="2400" b="1" dirty="0"/>
              <a:t> 도서 약탈당함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오페르트의</a:t>
            </a:r>
            <a:r>
              <a:rPr lang="ko-KR" altLang="en-US" sz="2400" b="1" dirty="0"/>
              <a:t> 남연군 묘 도굴 미수 사건</a:t>
            </a:r>
            <a:r>
              <a:rPr lang="en-US" altLang="ko-KR" sz="2400" b="1" dirty="0"/>
              <a:t>(1868)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ㆍ배경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독일 상인 </a:t>
            </a:r>
            <a:r>
              <a:rPr lang="ko-KR" altLang="en-US" sz="2400" b="1" dirty="0" err="1" smtClean="0"/>
              <a:t>오페르트의</a:t>
            </a:r>
            <a:r>
              <a:rPr lang="ko-KR" altLang="en-US" sz="2400" b="1" dirty="0" smtClean="0"/>
              <a:t> 통상 요구 거절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남연군 묘 도굴 시도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서양인에 대한 반감 더욱 확산</a:t>
            </a:r>
          </a:p>
        </p:txBody>
      </p:sp>
      <p:grpSp>
        <p:nvGrpSpPr>
          <p:cNvPr id="23" name="그룹 22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24" name="TextBox 23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통상 수교 거부 정책과 </a:t>
              </a:r>
              <a:r>
                <a:rPr lang="ko-KR" altLang="en-US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양요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07605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21" name="TextBox 20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통상 수교 거부 정책과 </a:t>
              </a:r>
              <a:r>
                <a:rPr lang="ko-KR" altLang="en-US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양요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07605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9512" y="1341806"/>
            <a:ext cx="517141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③ </a:t>
            </a:r>
            <a:r>
              <a:rPr lang="ko-KR" altLang="en-US" sz="2400" b="1" dirty="0" err="1"/>
              <a:t>신미양요</a:t>
            </a:r>
            <a:r>
              <a:rPr lang="en-US" altLang="ko-KR" sz="2400" b="1" dirty="0"/>
              <a:t>(1871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ㆍ원인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제너럴 </a:t>
            </a:r>
            <a:r>
              <a:rPr lang="ko-KR" altLang="en-US" sz="2400" b="1" dirty="0" err="1" smtClean="0"/>
              <a:t>셔먼호</a:t>
            </a:r>
            <a:r>
              <a:rPr lang="ko-KR" altLang="en-US" sz="2400" b="1" dirty="0" smtClean="0"/>
              <a:t> 사건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  → 미국이 배상금 지불과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통상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요구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ㆍ전개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미군의 강화도 </a:t>
            </a:r>
            <a:r>
              <a:rPr lang="ko-KR" altLang="en-US" sz="2400" b="1" dirty="0" smtClean="0"/>
              <a:t>침략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→ 어재연의 항전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광성보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에서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조선 </a:t>
            </a:r>
            <a:r>
              <a:rPr lang="ko-KR" altLang="en-US" sz="2400" b="1" dirty="0"/>
              <a:t>수비대 </a:t>
            </a:r>
            <a:r>
              <a:rPr lang="ko-KR" altLang="en-US" sz="2400" b="1" dirty="0" smtClean="0"/>
              <a:t>패퇴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흥선 </a:t>
            </a:r>
            <a:r>
              <a:rPr lang="ko-KR" altLang="en-US" sz="2400" b="1" dirty="0"/>
              <a:t>대원군의 강경한 </a:t>
            </a:r>
            <a:r>
              <a:rPr lang="ko-KR" altLang="en-US" sz="2400" b="1" dirty="0" smtClean="0"/>
              <a:t>태도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에 </a:t>
            </a:r>
            <a:r>
              <a:rPr lang="ko-KR" altLang="en-US" sz="2400" b="1" dirty="0" smtClean="0"/>
              <a:t>미군 </a:t>
            </a:r>
            <a:r>
              <a:rPr lang="ko-KR" altLang="en-US" sz="2400" b="1" dirty="0" smtClean="0"/>
              <a:t>철수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ㆍ영향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전국에 척화비 </a:t>
            </a:r>
            <a:r>
              <a:rPr lang="ko-KR" altLang="en-US" sz="2400" b="1" dirty="0" smtClean="0"/>
              <a:t>건립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통상 수교 거부 의지 천명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40469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23" name="TextBox 22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통상 수교 거부 정책과 </a:t>
              </a:r>
              <a:r>
                <a:rPr lang="ko-KR" altLang="en-US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양요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07605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085"/>
            <a:ext cx="9144000" cy="3775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907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(177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2" name="그룹 21"/>
          <p:cNvGrpSpPr/>
          <p:nvPr/>
        </p:nvGrpSpPr>
        <p:grpSpPr>
          <a:xfrm>
            <a:off x="2843808" y="77723"/>
            <a:ext cx="6192688" cy="769441"/>
            <a:chOff x="2771800" y="131728"/>
            <a:chExt cx="6192688" cy="769441"/>
          </a:xfrm>
        </p:grpSpPr>
        <p:sp>
          <p:nvSpPr>
            <p:cNvPr id="23" name="TextBox 22"/>
            <p:cNvSpPr txBox="1"/>
            <p:nvPr/>
          </p:nvSpPr>
          <p:spPr>
            <a:xfrm>
              <a:off x="2771800" y="131728"/>
              <a:ext cx="61926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1.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제국주의 열강의 침략적 접근과 조선의 대응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200" b="1" dirty="0" smtClean="0">
                  <a:solidFill>
                    <a:schemeClr val="tx2">
                      <a:lumMod val="75000"/>
                    </a:schemeClr>
                  </a:solidFill>
                </a:rPr>
                <a:t>통상 수교 거부 정책과 </a:t>
              </a:r>
              <a:r>
                <a:rPr lang="ko-KR" altLang="en-US" sz="2200" b="1" dirty="0" err="1" smtClean="0">
                  <a:solidFill>
                    <a:schemeClr val="tx2">
                      <a:lumMod val="75000"/>
                    </a:schemeClr>
                  </a:solidFill>
                </a:rPr>
                <a:t>양요</a:t>
              </a:r>
              <a:endParaRPr lang="ko-KR" altLang="en-US" sz="22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 bwMode="auto">
            <a:xfrm>
              <a:off x="5076056" y="548680"/>
              <a:ext cx="274870" cy="27487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7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7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11560" y="1757598"/>
            <a:ext cx="806489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▶ 흥선 대원군이 서양 세력의 통상 수교 요구를 </a:t>
            </a:r>
            <a:r>
              <a:rPr lang="ko-KR" altLang="en-US" sz="2400" b="1" dirty="0" smtClean="0"/>
              <a:t>거부한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이유는 </a:t>
            </a:r>
            <a:r>
              <a:rPr lang="ko-KR" altLang="en-US" sz="2400" b="1" dirty="0"/>
              <a:t>무엇일까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서양인들을 오랑캐로 여겼고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그들의 침략적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접근에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굴복하여 통상 수교를 하면 조선의 유교적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전통이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2400" b="1" dirty="0">
                <a:solidFill>
                  <a:srgbClr val="0000FF"/>
                </a:solidFill>
              </a:rPr>
              <a:t>무너질 것이라고 인식하였다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9" y="2708920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개항과 불평등 체제의 성립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3" y="2852936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1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440</Words>
  <Application>Microsoft Office PowerPoint</Application>
  <PresentationFormat>화면 슬라이드 쇼(4:3)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1218</cp:revision>
  <dcterms:created xsi:type="dcterms:W3CDTF">2013-03-25T12:51:11Z</dcterms:created>
  <dcterms:modified xsi:type="dcterms:W3CDTF">2013-12-18T01:06:14Z</dcterms:modified>
</cp:coreProperties>
</file>