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76" r:id="rId8"/>
    <p:sldId id="280" r:id="rId9"/>
    <p:sldId id="281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08" autoAdjust="0"/>
  </p:normalViewPr>
  <p:slideViewPr>
    <p:cSldViewPr>
      <p:cViewPr varScale="1">
        <p:scale>
          <a:sx n="97" d="100"/>
          <a:sy n="97" d="100"/>
        </p:scale>
        <p:origin x="-11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13692"/>
            <a:ext cx="9217024" cy="6885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1800" y="3212859"/>
            <a:ext cx="6336704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1700" b="1" dirty="0" smtClean="0"/>
              <a:t>1. </a:t>
            </a:r>
            <a:r>
              <a:rPr lang="ko-KR" altLang="en-US" sz="1700" b="1" dirty="0" smtClean="0"/>
              <a:t>제국주의 열강의 침략적 접근과 조선의 대응</a:t>
            </a:r>
            <a:endParaRPr lang="en-US" altLang="ko-KR" sz="17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흥선 대원군의 개혁 정치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444208" y="3568420"/>
            <a:ext cx="241927" cy="323165"/>
            <a:chOff x="6381669" y="3439472"/>
            <a:chExt cx="260873" cy="348472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39472"/>
              <a:ext cx="260873" cy="34847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500" dirty="0" smtClean="0">
                  <a:ln w="12700">
                    <a:noFill/>
                  </a:ln>
                </a:rPr>
                <a:t>2</a:t>
              </a:r>
              <a:endParaRPr lang="ko-KR" altLang="en-US" sz="15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920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통상 수교 거부 정책과 </a:t>
            </a:r>
            <a:r>
              <a:rPr lang="ko-KR" alt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양요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936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207737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7463" y="4049942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5" y="2133896"/>
            <a:ext cx="5012623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/>
              <a:t>19</a:t>
            </a:r>
            <a:r>
              <a:rPr lang="ko-KR" altLang="en-US" sz="2400" b="1" dirty="0"/>
              <a:t>세기 후반 시대적 과제를 해결하기 위해 흥선 대원군이 </a:t>
            </a:r>
            <a:r>
              <a:rPr lang="ko-KR" altLang="en-US" sz="2400" b="1" dirty="0" smtClean="0"/>
              <a:t>실시한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개혁 </a:t>
            </a:r>
            <a:r>
              <a:rPr lang="ko-KR" altLang="en-US" sz="2400" b="1" dirty="0"/>
              <a:t>정치의 방향을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933056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흥선 대원군이 실시한 개혁 정책의 내용을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0" name="그룹 9"/>
          <p:cNvGrpSpPr/>
          <p:nvPr/>
        </p:nvGrpSpPr>
        <p:grpSpPr>
          <a:xfrm>
            <a:off x="2843808" y="77723"/>
            <a:ext cx="6192688" cy="769441"/>
            <a:chOff x="2771800" y="131728"/>
            <a:chExt cx="6192688" cy="769441"/>
          </a:xfrm>
        </p:grpSpPr>
        <p:sp>
          <p:nvSpPr>
            <p:cNvPr id="11" name="TextBox 10"/>
            <p:cNvSpPr txBox="1"/>
            <p:nvPr/>
          </p:nvSpPr>
          <p:spPr>
            <a:xfrm>
              <a:off x="2771800" y="131728"/>
              <a:ext cx="6192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제국주의 열강의 침략적 접근과 조선의 대응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흥선 대원군의 개혁 정치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5436096" y="548680"/>
              <a:ext cx="274870" cy="27487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7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539552" y="1340768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“</a:t>
            </a:r>
            <a:r>
              <a:rPr lang="ko-KR" altLang="en-US" sz="2400" b="1" dirty="0" err="1" smtClean="0"/>
              <a:t>궁도령은</a:t>
            </a:r>
            <a:r>
              <a:rPr lang="ko-KR" altLang="en-US" sz="2400" b="1" dirty="0" smtClean="0"/>
              <a:t> 궁이나 지킬 것이지 굽실굽실 신발을 질질 끌며 무엇 때문에 재상 집에 나다니는가</a:t>
            </a:r>
            <a:r>
              <a:rPr lang="en-US" altLang="ko-KR" sz="2400" b="1" dirty="0" smtClean="0"/>
              <a:t>?” </a:t>
            </a:r>
            <a:r>
              <a:rPr lang="ko-KR" altLang="en-US" sz="2400" b="1" dirty="0" smtClean="0"/>
              <a:t>대원군이 어느 날 세도 재상 </a:t>
            </a:r>
            <a:r>
              <a:rPr lang="ko-KR" altLang="en-US" sz="2400" b="1" dirty="0" err="1" smtClean="0"/>
              <a:t>김좌근을</a:t>
            </a:r>
            <a:r>
              <a:rPr lang="ko-KR" altLang="en-US" sz="2400" b="1" dirty="0" smtClean="0"/>
              <a:t> 만나러 집으로 찾아갔을 때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마침 그의 집에 있던 호조 판서 </a:t>
            </a:r>
            <a:r>
              <a:rPr lang="ko-KR" altLang="en-US" sz="2400" b="1" dirty="0" err="1" smtClean="0"/>
              <a:t>심의면이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김좌근에게</a:t>
            </a:r>
            <a:r>
              <a:rPr lang="ko-KR" altLang="en-US" sz="2400" b="1" dirty="0" smtClean="0"/>
              <a:t> 대원군을 조롱하며 한 말이다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                 - </a:t>
            </a:r>
            <a:r>
              <a:rPr lang="ko-KR" altLang="en-US" sz="2400" b="1" dirty="0" smtClean="0"/>
              <a:t>황현</a:t>
            </a:r>
            <a:r>
              <a:rPr lang="en-US" altLang="ko-KR" sz="2400" b="1" dirty="0" smtClean="0"/>
              <a:t>, “</a:t>
            </a:r>
            <a:r>
              <a:rPr lang="ko-KR" altLang="en-US" sz="2400" b="1" dirty="0" err="1" smtClean="0"/>
              <a:t>매천야록</a:t>
            </a:r>
            <a:r>
              <a:rPr lang="en-US" altLang="ko-KR" sz="2400" b="1" dirty="0" smtClean="0"/>
              <a:t>” 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4208" y="621756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▲흥선 대원군</a:t>
            </a:r>
            <a:endParaRPr lang="ko-KR" altLang="en-US" sz="105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5379" y="1315116"/>
            <a:ext cx="2561037" cy="490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663289"/>
            <a:ext cx="820891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1. 19</a:t>
            </a:r>
            <a:r>
              <a:rPr lang="ko-KR" altLang="en-US" sz="2400" b="1" dirty="0">
                <a:solidFill>
                  <a:srgbClr val="0070C0"/>
                </a:solidFill>
              </a:rPr>
              <a:t>세기 후반 시대 상황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국내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세도 정치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삼정의</a:t>
            </a:r>
            <a:r>
              <a:rPr lang="ko-KR" altLang="en-US" sz="2400" b="1" dirty="0"/>
              <a:t> 문란 → 전국적 농민 봉기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국외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서양 세력의 침략적 접근 </a:t>
            </a:r>
            <a:r>
              <a:rPr lang="en-US" altLang="ko-KR" sz="2400" b="1" dirty="0"/>
              <a:t>- </a:t>
            </a:r>
            <a:r>
              <a:rPr lang="ko-KR" altLang="en-US" sz="2400" b="1" dirty="0"/>
              <a:t>이양선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천주교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통치 체제의 정비</a:t>
            </a:r>
            <a:r>
              <a:rPr lang="en-US" altLang="ko-KR" sz="2400" b="1" dirty="0">
                <a:solidFill>
                  <a:srgbClr val="0070C0"/>
                </a:solidFill>
              </a:rPr>
              <a:t>: </a:t>
            </a:r>
            <a:r>
              <a:rPr lang="ko-KR" altLang="en-US" sz="2400" b="1" dirty="0">
                <a:solidFill>
                  <a:srgbClr val="0070C0"/>
                </a:solidFill>
              </a:rPr>
              <a:t>전제 왕권의 재확립과 민생 안정 추구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세도 정치 타파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인재 등용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비변사 폐지 → 의정부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정치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와 </a:t>
            </a:r>
            <a:r>
              <a:rPr lang="ko-KR" altLang="en-US" sz="2400" b="1" dirty="0" err="1"/>
              <a:t>삼군부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군사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로 분리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법전 편찬</a:t>
            </a:r>
            <a:r>
              <a:rPr lang="en-US" altLang="ko-KR" sz="2400" b="1" dirty="0"/>
              <a:t>: “</a:t>
            </a:r>
            <a:r>
              <a:rPr lang="ko-KR" altLang="en-US" sz="2400" b="1" dirty="0" err="1"/>
              <a:t>대전회통</a:t>
            </a:r>
            <a:r>
              <a:rPr lang="ko-KR" altLang="en-US" sz="2400" b="1" dirty="0"/>
              <a:t>”</a:t>
            </a:r>
            <a:r>
              <a:rPr lang="en-US" altLang="ko-KR" sz="2400" b="1" dirty="0"/>
              <a:t>, “</a:t>
            </a:r>
            <a:r>
              <a:rPr lang="ko-KR" altLang="en-US" sz="2400" b="1" dirty="0"/>
              <a:t>육전조례”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2843808" y="77723"/>
            <a:ext cx="6192688" cy="769441"/>
            <a:chOff x="2771800" y="131728"/>
            <a:chExt cx="6192688" cy="769441"/>
          </a:xfrm>
        </p:grpSpPr>
        <p:sp>
          <p:nvSpPr>
            <p:cNvPr id="18" name="TextBox 17"/>
            <p:cNvSpPr txBox="1"/>
            <p:nvPr/>
          </p:nvSpPr>
          <p:spPr>
            <a:xfrm>
              <a:off x="2771800" y="131728"/>
              <a:ext cx="6192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제국주의 열강의 침략적 접근과 조선의 대응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흥선 대원군의 개혁 정치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5436096" y="548680"/>
              <a:ext cx="274870" cy="27487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7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2843808" y="77723"/>
            <a:ext cx="6192688" cy="769441"/>
            <a:chOff x="2771800" y="131728"/>
            <a:chExt cx="6192688" cy="769441"/>
          </a:xfrm>
        </p:grpSpPr>
        <p:sp>
          <p:nvSpPr>
            <p:cNvPr id="21" name="TextBox 20"/>
            <p:cNvSpPr txBox="1"/>
            <p:nvPr/>
          </p:nvSpPr>
          <p:spPr>
            <a:xfrm>
              <a:off x="2771800" y="131728"/>
              <a:ext cx="6192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제국주의 열강의 침략적 접근과 조선의 대응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흥선 대원군의 개혁 정치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5436096" y="548680"/>
              <a:ext cx="274870" cy="27487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7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2195" y="2192125"/>
            <a:ext cx="3832293" cy="27329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1772816"/>
            <a:ext cx="496855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④ 경복궁 중건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원납전 징수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당백전 </a:t>
            </a:r>
            <a:r>
              <a:rPr lang="ko-KR" altLang="en-US" sz="2400" b="1" dirty="0"/>
              <a:t>발행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묘지림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벌목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양반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일반 백성의 반발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⑤ </a:t>
            </a:r>
            <a:r>
              <a:rPr lang="ko-KR" altLang="en-US" sz="2400" b="1" dirty="0"/>
              <a:t>서원 철폐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ㆍ서원의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문제점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붕당의 근거지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면세 혜택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농민 수탈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ㆍ의도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왕권 확립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민생 안정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국가 </a:t>
            </a:r>
            <a:r>
              <a:rPr lang="ko-KR" altLang="en-US" sz="2400" b="1" dirty="0"/>
              <a:t>재정 확충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유생의 반발</a:t>
            </a:r>
          </a:p>
        </p:txBody>
      </p:sp>
    </p:spTree>
    <p:extLst>
      <p:ext uri="{BB962C8B-B14F-4D97-AF65-F5344CB8AC3E}">
        <p14:creationId xmlns:p14="http://schemas.microsoft.com/office/powerpoint/2010/main" xmlns="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5536" y="1419858"/>
            <a:ext cx="835292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⑥ 수취 체제의 개혁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삼정의</a:t>
            </a:r>
            <a:r>
              <a:rPr lang="ko-KR" altLang="en-US" sz="2400" b="1" dirty="0"/>
              <a:t> 문란 </a:t>
            </a:r>
            <a:r>
              <a:rPr lang="ko-KR" altLang="en-US" sz="2400" b="1" dirty="0" smtClean="0"/>
              <a:t>시정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err="1" smtClean="0"/>
              <a:t>ㆍ전정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양전</a:t>
            </a:r>
            <a:r>
              <a:rPr lang="ko-KR" altLang="en-US" sz="2400" b="1" dirty="0"/>
              <a:t> 사업 실시 → 은결 적발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ㆍ군정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호포제</a:t>
            </a:r>
            <a:r>
              <a:rPr lang="ko-KR" altLang="en-US" sz="2400" b="1" dirty="0"/>
              <a:t> 실시 → 양반에게도 군포 징수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ㆍ환곡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사창제</a:t>
            </a:r>
            <a:r>
              <a:rPr lang="ko-KR" altLang="en-US" sz="2400" b="1" dirty="0"/>
              <a:t> 실시 → 향촌 자치로 구휼 제도 </a:t>
            </a:r>
            <a:r>
              <a:rPr lang="ko-KR" altLang="en-US" sz="2400" b="1" dirty="0" smtClean="0"/>
              <a:t>운영</a:t>
            </a:r>
            <a:endParaRPr lang="ko-KR" altLang="en-US" sz="24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2843808" y="77723"/>
            <a:ext cx="6192688" cy="769441"/>
            <a:chOff x="2771800" y="131728"/>
            <a:chExt cx="6192688" cy="769441"/>
          </a:xfrm>
        </p:grpSpPr>
        <p:sp>
          <p:nvSpPr>
            <p:cNvPr id="16" name="TextBox 15"/>
            <p:cNvSpPr txBox="1"/>
            <p:nvPr/>
          </p:nvSpPr>
          <p:spPr>
            <a:xfrm>
              <a:off x="2771800" y="131728"/>
              <a:ext cx="6192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제국주의 열강의 침략적 접근과 조선의 대응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흥선 대원군의 개혁 정치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5436096" y="548680"/>
              <a:ext cx="274870" cy="27487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7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8839" y="3573016"/>
            <a:ext cx="4626321" cy="29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2843808" y="77723"/>
            <a:ext cx="6192688" cy="769441"/>
            <a:chOff x="2771800" y="131728"/>
            <a:chExt cx="6192688" cy="769441"/>
          </a:xfrm>
        </p:grpSpPr>
        <p:sp>
          <p:nvSpPr>
            <p:cNvPr id="16" name="TextBox 15"/>
            <p:cNvSpPr txBox="1"/>
            <p:nvPr/>
          </p:nvSpPr>
          <p:spPr>
            <a:xfrm>
              <a:off x="2771800" y="131728"/>
              <a:ext cx="6192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제국주의 열강의 침략적 접근과 조선의 대응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흥선 대원군의 개혁 정치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5436096" y="548680"/>
              <a:ext cx="274870" cy="27487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7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66131"/>
            <a:ext cx="9144000" cy="462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0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2843808" y="77723"/>
            <a:ext cx="6192688" cy="769441"/>
            <a:chOff x="2771800" y="131728"/>
            <a:chExt cx="6192688" cy="769441"/>
          </a:xfrm>
        </p:grpSpPr>
        <p:sp>
          <p:nvSpPr>
            <p:cNvPr id="16" name="TextBox 15"/>
            <p:cNvSpPr txBox="1"/>
            <p:nvPr/>
          </p:nvSpPr>
          <p:spPr>
            <a:xfrm>
              <a:off x="2771800" y="131728"/>
              <a:ext cx="6192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제국주의 열강의 침략적 접근과 조선의 대응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흥선 대원군의 개혁 정치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5436096" y="548680"/>
              <a:ext cx="274870" cy="27487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7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3528" y="1746447"/>
            <a:ext cx="856895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에 드러나 있는 당시 민중의 경복궁 중건에 </a:t>
            </a:r>
            <a:r>
              <a:rPr lang="ko-KR" altLang="en-US" sz="2400" b="1" dirty="0" smtClean="0"/>
              <a:t>대한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시각을 서술해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자료에는 부역에 동원되어 온 농민의 고달픔과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가족에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대한 그리움이 드러나 있다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또한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국가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임금에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대한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충성심보다 </a:t>
            </a:r>
            <a:r>
              <a:rPr lang="ko-KR" altLang="en-US" sz="2400" b="1" dirty="0">
                <a:solidFill>
                  <a:srgbClr val="0000FF"/>
                </a:solidFill>
              </a:rPr>
              <a:t>경복궁 중건으로 인해 자신과 가족이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받는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고통에 대한 비판적 시각이 담겨 있다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2843808" y="77723"/>
            <a:ext cx="6192688" cy="769441"/>
            <a:chOff x="2771800" y="131728"/>
            <a:chExt cx="6192688" cy="769441"/>
          </a:xfrm>
        </p:grpSpPr>
        <p:sp>
          <p:nvSpPr>
            <p:cNvPr id="16" name="TextBox 15"/>
            <p:cNvSpPr txBox="1"/>
            <p:nvPr/>
          </p:nvSpPr>
          <p:spPr>
            <a:xfrm>
              <a:off x="2771800" y="131728"/>
              <a:ext cx="6192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제국주의 열강의 침략적 접근과 조선의 대응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흥선 대원군의 개혁 정치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5436096" y="548680"/>
              <a:ext cx="274870" cy="27487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7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3528" y="1746447"/>
            <a:ext cx="856895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1, 2]</a:t>
            </a:r>
            <a:r>
              <a:rPr lang="ko-KR" altLang="en-US" sz="2400" b="1" dirty="0"/>
              <a:t>를 참고하여 흥선 대원군이 실시한 개혁 </a:t>
            </a:r>
            <a:r>
              <a:rPr lang="ko-KR" altLang="en-US" sz="2400" b="1" dirty="0" smtClean="0"/>
              <a:t>정책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중 양반 </a:t>
            </a:r>
            <a:r>
              <a:rPr lang="ko-KR" altLang="en-US" sz="2400" b="1" dirty="0" err="1"/>
              <a:t>유생층과</a:t>
            </a:r>
            <a:r>
              <a:rPr lang="ko-KR" altLang="en-US" sz="2400" b="1" dirty="0"/>
              <a:t> 농민층의 반발을 불러온 개혁을 </a:t>
            </a:r>
            <a:r>
              <a:rPr lang="ko-KR" altLang="en-US" sz="2400" b="1" dirty="0" smtClean="0"/>
              <a:t>각각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지적해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• </a:t>
            </a:r>
            <a:r>
              <a:rPr lang="ko-KR" altLang="en-US" sz="2400" b="1" dirty="0">
                <a:solidFill>
                  <a:srgbClr val="0000FF"/>
                </a:solidFill>
              </a:rPr>
              <a:t>양반 </a:t>
            </a:r>
            <a:r>
              <a:rPr lang="ko-KR" altLang="en-US" sz="2400" b="1" dirty="0" err="1">
                <a:solidFill>
                  <a:srgbClr val="0000FF"/>
                </a:solidFill>
              </a:rPr>
              <a:t>유생층이</a:t>
            </a:r>
            <a:r>
              <a:rPr lang="ko-KR" altLang="en-US" sz="2400" b="1" dirty="0">
                <a:solidFill>
                  <a:srgbClr val="0000FF"/>
                </a:solidFill>
              </a:rPr>
              <a:t> 반발한 정책</a:t>
            </a:r>
            <a:r>
              <a:rPr lang="en-US" altLang="ko-KR" sz="2400" b="1" dirty="0">
                <a:solidFill>
                  <a:srgbClr val="0000FF"/>
                </a:solidFill>
              </a:rPr>
              <a:t>: </a:t>
            </a:r>
            <a:r>
              <a:rPr lang="ko-KR" altLang="en-US" sz="2400" b="1" dirty="0">
                <a:solidFill>
                  <a:srgbClr val="0000FF"/>
                </a:solidFill>
              </a:rPr>
              <a:t>서원 철폐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 err="1">
                <a:solidFill>
                  <a:srgbClr val="0000FF"/>
                </a:solidFill>
              </a:rPr>
              <a:t>호포제</a:t>
            </a:r>
            <a:r>
              <a:rPr lang="ko-KR" altLang="en-US" sz="2400" b="1" dirty="0">
                <a:solidFill>
                  <a:srgbClr val="0000FF"/>
                </a:solidFill>
              </a:rPr>
              <a:t> 실시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경복궁 </a:t>
            </a:r>
            <a:r>
              <a:rPr lang="ko-KR" altLang="en-US" sz="2400" b="1" dirty="0">
                <a:solidFill>
                  <a:srgbClr val="0000FF"/>
                </a:solidFill>
              </a:rPr>
              <a:t>중건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     • </a:t>
            </a:r>
            <a:r>
              <a:rPr lang="ko-KR" altLang="en-US" sz="2400" b="1" dirty="0">
                <a:solidFill>
                  <a:srgbClr val="0000FF"/>
                </a:solidFill>
              </a:rPr>
              <a:t>농민층이 반발한 정책</a:t>
            </a:r>
            <a:r>
              <a:rPr lang="en-US" altLang="ko-KR" sz="2400" b="1" dirty="0">
                <a:solidFill>
                  <a:srgbClr val="0000FF"/>
                </a:solidFill>
              </a:rPr>
              <a:t>: </a:t>
            </a:r>
            <a:r>
              <a:rPr lang="ko-KR" altLang="en-US" sz="2400" b="1" dirty="0">
                <a:solidFill>
                  <a:srgbClr val="0000FF"/>
                </a:solidFill>
              </a:rPr>
              <a:t>경복궁 중건</a:t>
            </a:r>
          </a:p>
        </p:txBody>
      </p:sp>
    </p:spTree>
    <p:extLst>
      <p:ext uri="{BB962C8B-B14F-4D97-AF65-F5344CB8AC3E}">
        <p14:creationId xmlns:p14="http://schemas.microsoft.com/office/powerpoint/2010/main" xmlns="" val="7882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503</Words>
  <Application>Microsoft Office PowerPoint</Application>
  <PresentationFormat>화면 슬라이드 쇼(4:3)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1182</cp:revision>
  <dcterms:created xsi:type="dcterms:W3CDTF">2013-03-25T12:51:11Z</dcterms:created>
  <dcterms:modified xsi:type="dcterms:W3CDTF">2013-12-18T01:04:10Z</dcterms:modified>
</cp:coreProperties>
</file>