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6" r:id="rId8"/>
    <p:sldId id="277" r:id="rId9"/>
    <p:sldId id="278" r:id="rId10"/>
    <p:sldId id="279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94" autoAdjust="0"/>
    <p:restoredTop sz="94708" autoAdjust="0"/>
  </p:normalViewPr>
  <p:slideViewPr>
    <p:cSldViewPr>
      <p:cViewPr>
        <p:scale>
          <a:sx n="105" d="100"/>
          <a:sy n="105" d="100"/>
        </p:scale>
        <p:origin x="2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양반 문화의 발달과 문화의 새 경향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다양한 문예 활동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92280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560" y="1628800"/>
            <a:ext cx="36724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④ 서예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안평</a:t>
            </a:r>
            <a:r>
              <a:rPr lang="ko-KR" altLang="en-US" sz="2400" b="1" dirty="0" smtClean="0"/>
              <a:t> 대군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한호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김정희의 추사체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1975"/>
            <a:ext cx="2319851" cy="5210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348529"/>
            <a:ext cx="3414387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서양 세력의 침략적 접근과 동아시아의 대응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49254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83391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348880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후기에 서민 문화가 등장한 배경을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17032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/>
              <a:t>조선 시대 </a:t>
            </a:r>
            <a:r>
              <a:rPr lang="ko-KR" altLang="en-US" sz="2400" b="1" dirty="0"/>
              <a:t>다양한 문화의 발달을 사례를 들어 파악할 수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06" y="2240733"/>
            <a:ext cx="4640630" cy="270043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23528" y="1268760"/>
            <a:ext cx="54006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양반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나는 사대부의 자손인데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선비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아니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나는 </a:t>
            </a:r>
            <a:r>
              <a:rPr lang="ko-KR" altLang="en-US" sz="2100" b="1" dirty="0" err="1" smtClean="0"/>
              <a:t>팔대부의</a:t>
            </a:r>
            <a:r>
              <a:rPr lang="ko-KR" altLang="en-US" sz="2100" b="1" dirty="0" smtClean="0"/>
              <a:t> 자손인데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양반</a:t>
            </a:r>
            <a:r>
              <a:rPr lang="en-US" altLang="ko-KR" sz="2100" b="1" dirty="0" smtClean="0"/>
              <a:t>: </a:t>
            </a:r>
            <a:r>
              <a:rPr lang="ko-KR" altLang="en-US" sz="2100" b="1" dirty="0" err="1" smtClean="0"/>
              <a:t>팔대부는</a:t>
            </a:r>
            <a:r>
              <a:rPr lang="ko-KR" altLang="en-US" sz="2100" b="1" dirty="0" smtClean="0"/>
              <a:t> 또 뭐야</a:t>
            </a:r>
            <a:r>
              <a:rPr lang="en-US" altLang="ko-KR" sz="2100" b="1" dirty="0" smtClean="0"/>
              <a:t>?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선비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아니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양반이란 게 </a:t>
            </a:r>
            <a:r>
              <a:rPr lang="ko-KR" altLang="en-US" sz="2100" b="1" dirty="0" err="1" smtClean="0"/>
              <a:t>팔대부도</a:t>
            </a:r>
            <a:r>
              <a:rPr lang="ko-KR" altLang="en-US" sz="2100" b="1" dirty="0" smtClean="0"/>
              <a:t> 몰라</a:t>
            </a:r>
            <a:r>
              <a:rPr lang="en-US" altLang="ko-KR" sz="2100" b="1" dirty="0" smtClean="0"/>
              <a:t>?        </a:t>
            </a:r>
            <a:br>
              <a:rPr lang="en-US" altLang="ko-KR" sz="2100" b="1" dirty="0" smtClean="0"/>
            </a:br>
            <a:r>
              <a:rPr lang="en-US" altLang="ko-KR" sz="2100" b="1" dirty="0" smtClean="0"/>
              <a:t>   </a:t>
            </a:r>
            <a:r>
              <a:rPr lang="ko-KR" altLang="en-US" sz="2100" b="1" dirty="0" err="1" smtClean="0"/>
              <a:t>팔대부는</a:t>
            </a:r>
            <a:r>
              <a:rPr lang="ko-KR" altLang="en-US" sz="2100" b="1" dirty="0" smtClean="0"/>
              <a:t> 사대부의 갑절이지 뭐</a:t>
            </a:r>
            <a:r>
              <a:rPr lang="en-US" altLang="ko-KR" sz="2100" b="1" dirty="0" smtClean="0"/>
              <a:t>. ……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양반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첫째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지식이 있어야지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나는        </a:t>
            </a:r>
            <a:r>
              <a:rPr lang="en-US" altLang="ko-KR" sz="2100" b="1" dirty="0" smtClean="0"/>
              <a:t/>
            </a:r>
            <a:br>
              <a:rPr lang="en-US" altLang="ko-KR" sz="2100" b="1" dirty="0" smtClean="0"/>
            </a:b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사서삼경을 다 읽었네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선비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뭣이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사서삼경</a:t>
            </a:r>
            <a:r>
              <a:rPr lang="en-US" altLang="ko-KR" sz="2100" b="1" dirty="0" smtClean="0"/>
              <a:t>? </a:t>
            </a:r>
            <a:r>
              <a:rPr lang="ko-KR" altLang="en-US" sz="2100" b="1" dirty="0" smtClean="0"/>
              <a:t>나는 </a:t>
            </a:r>
            <a:r>
              <a:rPr lang="ko-KR" altLang="en-US" sz="2100" b="1" dirty="0" err="1" smtClean="0"/>
              <a:t>팔서육경도</a:t>
            </a:r>
            <a:r>
              <a:rPr lang="ko-KR" altLang="en-US" sz="2100" b="1" dirty="0" smtClean="0"/>
              <a:t> </a:t>
            </a:r>
            <a:r>
              <a:rPr lang="en-US" altLang="ko-KR" sz="2100" b="1" dirty="0" smtClean="0"/>
              <a:t/>
            </a:r>
            <a:br>
              <a:rPr lang="en-US" altLang="ko-KR" sz="2100" b="1" dirty="0" smtClean="0"/>
            </a:b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읽었네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양반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도대체 </a:t>
            </a:r>
            <a:r>
              <a:rPr lang="ko-KR" altLang="en-US" sz="2100" b="1" dirty="0" err="1" smtClean="0"/>
              <a:t>팔서육경이</a:t>
            </a:r>
            <a:r>
              <a:rPr lang="ko-KR" altLang="en-US" sz="2100" b="1" dirty="0" smtClean="0"/>
              <a:t> 뭐냐</a:t>
            </a:r>
            <a:r>
              <a:rPr lang="en-US" altLang="ko-KR" sz="2100" b="1" dirty="0" smtClean="0"/>
              <a:t>?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초랭이</a:t>
            </a:r>
            <a:r>
              <a:rPr lang="en-US" altLang="ko-KR" sz="2100" b="1" dirty="0" smtClean="0"/>
              <a:t>: </a:t>
            </a:r>
            <a:r>
              <a:rPr lang="ko-KR" altLang="en-US" sz="2100" b="1" dirty="0" smtClean="0"/>
              <a:t>나도 아는 </a:t>
            </a:r>
            <a:r>
              <a:rPr lang="ko-KR" altLang="en-US" sz="2100" b="1" dirty="0" err="1" smtClean="0"/>
              <a:t>육경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그걸 몰라</a:t>
            </a:r>
            <a:r>
              <a:rPr lang="en-US" altLang="ko-KR" sz="2100" b="1" dirty="0" smtClean="0"/>
              <a:t>? </a:t>
            </a:r>
            <a:br>
              <a:rPr lang="en-US" altLang="ko-KR" sz="2100" b="1" dirty="0" smtClean="0"/>
            </a:b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팔만대장경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중의 </a:t>
            </a:r>
            <a:r>
              <a:rPr lang="ko-KR" altLang="en-US" sz="2100" b="1" dirty="0" err="1" smtClean="0"/>
              <a:t>바라경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봉사 안경 </a:t>
            </a:r>
            <a:r>
              <a:rPr lang="en-US" altLang="ko-KR" sz="2100" b="1" dirty="0" smtClean="0"/>
              <a:t>……</a:t>
            </a:r>
            <a:endParaRPr lang="en-US" altLang="ko-KR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</a:t>
            </a:r>
            <a:endParaRPr lang="ko-KR" altLang="en-US" sz="2100" b="1" dirty="0"/>
          </a:p>
        </p:txBody>
      </p:sp>
      <p:sp>
        <p:nvSpPr>
          <p:cNvPr id="3" name="직사각형 2"/>
          <p:cNvSpPr/>
          <p:nvPr/>
        </p:nvSpPr>
        <p:spPr>
          <a:xfrm>
            <a:off x="5220072" y="4948484"/>
            <a:ext cx="30941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안동 하회 별신굿 탈놀이 </a:t>
            </a:r>
            <a:r>
              <a:rPr lang="en-US" altLang="ko-KR" b="1" dirty="0"/>
              <a:t>-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1" y="1628800"/>
            <a:ext cx="3684869" cy="4065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124744"/>
            <a:ext cx="5365876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양반 문화에서 서민 문화로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지배층의 포용적 </a:t>
            </a:r>
            <a:r>
              <a:rPr lang="ko-KR" altLang="en-US" sz="2400" b="1" dirty="0" smtClean="0"/>
              <a:t>태도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다양한 양반 문화 전개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16</a:t>
            </a:r>
            <a:r>
              <a:rPr lang="ko-KR" altLang="en-US" sz="2400" b="1" dirty="0" smtClean="0"/>
              <a:t>세기 </a:t>
            </a:r>
            <a:r>
              <a:rPr lang="ko-KR" altLang="en-US" sz="2400" b="1" dirty="0" smtClean="0"/>
              <a:t>이</a:t>
            </a:r>
            <a:r>
              <a:rPr lang="ko-KR" altLang="en-US" sz="2400" b="1" dirty="0" smtClean="0"/>
              <a:t>후</a:t>
            </a:r>
            <a:r>
              <a:rPr lang="en-US" altLang="ko-KR" sz="2400" b="1" dirty="0" smtClean="0"/>
              <a:t>: </a:t>
            </a:r>
            <a:r>
              <a:rPr lang="ko-KR" altLang="en-US" sz="2400" b="1" dirty="0"/>
              <a:t>사림이 중앙 정계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본격적 진출 </a:t>
            </a:r>
            <a:r>
              <a:rPr lang="ko-KR" altLang="en-US" sz="2400" b="1" dirty="0"/>
              <a:t>→ 선비적 취향이나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가치관이 </a:t>
            </a:r>
            <a:r>
              <a:rPr lang="ko-KR" altLang="en-US" sz="2400" b="1" dirty="0"/>
              <a:t>문화에 반영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서민층이 문화 주체로 </a:t>
            </a:r>
            <a:r>
              <a:rPr lang="ko-KR" altLang="en-US" sz="2400" b="1" dirty="0" smtClean="0"/>
              <a:t>성장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서민 문화 등장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서민 문화의 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서민이 주인공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현실 세계를 배경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인간의 </a:t>
            </a:r>
            <a:r>
              <a:rPr lang="ko-KR" altLang="en-US" sz="2400" b="1" dirty="0" smtClean="0"/>
              <a:t>감정을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솔직히 표현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양반의 위선 비판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사회의 부정과 비리 풍자</a:t>
            </a:r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85590"/>
            <a:ext cx="820891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문학 활동과 공연 문화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악장과 한문학 주류 → “용비어천가”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동문선</a:t>
            </a:r>
            <a:r>
              <a:rPr lang="ko-KR" altLang="en-US" sz="2400" b="1" dirty="0" smtClean="0"/>
              <a:t>”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 이후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시조와 가사 문학 유행 → 윤선도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황진이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정철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한글 소설</a:t>
            </a:r>
            <a:r>
              <a:rPr lang="en-US" altLang="ko-KR" sz="2400" b="1" dirty="0"/>
              <a:t>( “</a:t>
            </a:r>
            <a:r>
              <a:rPr lang="ko-KR" altLang="en-US" sz="2400" b="1" dirty="0"/>
              <a:t>홍길동전”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춘향전”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사설시조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시사 활동 → 중인과 서민층 중심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공연 문화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판소리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탈놀이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한문학은 현실 비판적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69674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분청사기에서 </a:t>
            </a:r>
            <a:r>
              <a:rPr lang="ko-KR" altLang="en-US" sz="2400" b="1" dirty="0" err="1">
                <a:solidFill>
                  <a:srgbClr val="0070C0"/>
                </a:solidFill>
              </a:rPr>
              <a:t>청화</a:t>
            </a:r>
            <a:r>
              <a:rPr lang="ko-KR" altLang="en-US" sz="2400" b="1" dirty="0">
                <a:solidFill>
                  <a:srgbClr val="0070C0"/>
                </a:solidFill>
              </a:rPr>
              <a:t> 백자까지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분청사기 → 소박한 무늬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자유로운 양식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백자 유행 → 선비 취향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백자 유행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청화</a:t>
            </a:r>
            <a:r>
              <a:rPr lang="ko-KR" altLang="en-US" sz="2400" b="1" dirty="0"/>
              <a:t> 백자 등장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83" y="1124744"/>
            <a:ext cx="2597073" cy="5373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109526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다양한 건축물 조성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궁궐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성곽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학교 건축 중심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해인사 </a:t>
            </a:r>
            <a:r>
              <a:rPr lang="ko-KR" altLang="en-US" sz="2400" b="1" dirty="0" err="1"/>
              <a:t>장경판전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원각사지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층 석탑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서원 중심 → 가람 배치 양식과 주택 양식의 결합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17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규모가 큰 사원 → 화엄사 </a:t>
            </a:r>
            <a:r>
              <a:rPr lang="ko-KR" altLang="en-US" sz="2400" b="1" dirty="0" err="1"/>
              <a:t>각황전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법주사 </a:t>
            </a:r>
            <a:r>
              <a:rPr lang="ko-KR" altLang="en-US" sz="2400" b="1" dirty="0" err="1"/>
              <a:t>팔상전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en-US" altLang="ko-KR" sz="2400" b="1" dirty="0"/>
              <a:t>18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수원 화성 </a:t>
            </a:r>
            <a:r>
              <a:rPr lang="ko-KR" altLang="en-US" sz="2400" b="1" dirty="0" smtClean="0"/>
              <a:t>건립</a:t>
            </a:r>
            <a:endParaRPr lang="ko-KR" altLang="en-US" sz="2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1" y="3739649"/>
            <a:ext cx="6985439" cy="2972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1258650"/>
            <a:ext cx="8568952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시대정신을 담은 화풍의 유행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초기</a:t>
            </a:r>
            <a:r>
              <a:rPr lang="en-US" altLang="ko-KR" sz="2400" b="1" dirty="0"/>
              <a:t>: ‘</a:t>
            </a:r>
            <a:r>
              <a:rPr lang="ko-KR" altLang="en-US" sz="2400" b="1" dirty="0"/>
              <a:t>고사관수도’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강희안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관리 출신</a:t>
            </a:r>
            <a:r>
              <a:rPr lang="en-US" altLang="ko-KR" sz="2400" b="1" dirty="0"/>
              <a:t>), ‘</a:t>
            </a:r>
            <a:r>
              <a:rPr lang="ko-KR" altLang="en-US" sz="2400" b="1" dirty="0"/>
              <a:t>몽유도원도</a:t>
            </a:r>
            <a:r>
              <a:rPr lang="ko-KR" altLang="en-US" sz="2400" b="1" dirty="0" smtClean="0"/>
              <a:t>’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 smtClean="0"/>
              <a:t>안견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전문 화원 출신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0" y="2996952"/>
            <a:ext cx="8060886" cy="3114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다양한 문예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1258650"/>
            <a:ext cx="85689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/>
              <a:t>16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사군자 유행 → 선비의 지조 상징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③ 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진경 산수화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정선의 ‘인왕제색도’</a:t>
            </a:r>
            <a:r>
              <a:rPr lang="en-US" altLang="ko-KR" sz="2400" b="1" dirty="0"/>
              <a:t>, ‘</a:t>
            </a:r>
            <a:r>
              <a:rPr lang="ko-KR" altLang="en-US" sz="2400" b="1" dirty="0"/>
              <a:t>금강전도’</a:t>
            </a:r>
            <a:r>
              <a:rPr lang="en-US" altLang="ko-KR" sz="2400" b="1" dirty="0" smtClean="0"/>
              <a:t>),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풍속화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김홍도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신윤복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민화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소박한 소망과 기원 표현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1" y="3068960"/>
            <a:ext cx="8691327" cy="2604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4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545</Words>
  <Application>Microsoft Office PowerPoint</Application>
  <PresentationFormat>화면 슬라이드 쇼(4:3)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1117</cp:revision>
  <dcterms:created xsi:type="dcterms:W3CDTF">2013-03-25T12:51:11Z</dcterms:created>
  <dcterms:modified xsi:type="dcterms:W3CDTF">2013-12-18T01:02:31Z</dcterms:modified>
</cp:coreProperties>
</file>