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4" r:id="rId8"/>
    <p:sldId id="275" r:id="rId9"/>
    <p:sldId id="276" r:id="rId10"/>
    <p:sldId id="279" r:id="rId11"/>
    <p:sldId id="278" r:id="rId12"/>
    <p:sldId id="277" r:id="rId13"/>
    <p:sldId id="280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8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5. </a:t>
            </a:r>
            <a:r>
              <a:rPr lang="ko-KR" altLang="en-US" sz="2300" b="1" dirty="0" smtClean="0"/>
              <a:t>양반 문화의 발달과 문화의 새 경향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실학의 대두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7551487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696740"/>
            <a:ext cx="842493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상공업 중심의 개혁론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상공업 진흥 방안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청의 문물 수용 주장 → 중상 학파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이용후생 </a:t>
            </a:r>
            <a:r>
              <a:rPr lang="ko-KR" altLang="en-US" sz="2400" b="1" dirty="0"/>
              <a:t>학파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유수원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사농공상의 직업적 평등화 주장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홍대용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기술 혁신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문벌 제도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성리학 극복 주장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박지원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수레와 선박 이용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화폐 유통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양반의 </a:t>
            </a:r>
            <a:r>
              <a:rPr lang="ko-KR" altLang="en-US" sz="2400" b="1" dirty="0" err="1" smtClean="0"/>
              <a:t>비생산성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비판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박제가</a:t>
            </a:r>
            <a:r>
              <a:rPr lang="en-US" altLang="ko-KR" sz="2400" b="1" dirty="0"/>
              <a:t>: “</a:t>
            </a:r>
            <a:r>
              <a:rPr lang="ko-KR" altLang="en-US" sz="2400" b="1" dirty="0"/>
              <a:t>북학의” 저술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소비를 통한 생산력 증대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청과의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통상 확대 주장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61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4644008" y="2178495"/>
            <a:ext cx="424847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▶</a:t>
            </a:r>
            <a:r>
              <a:rPr lang="ko-KR" altLang="en-US" sz="2400" b="1" dirty="0" err="1"/>
              <a:t>박제가가</a:t>
            </a:r>
            <a:r>
              <a:rPr lang="ko-KR" altLang="en-US" sz="2400" b="1" dirty="0"/>
              <a:t> 소비를 </a:t>
            </a:r>
            <a:r>
              <a:rPr lang="ko-KR" altLang="en-US" sz="2400" b="1" dirty="0" smtClean="0"/>
              <a:t>강조한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이유는 무엇일까</a:t>
            </a:r>
            <a:r>
              <a:rPr lang="en-US" altLang="ko-KR" sz="2400" b="1" dirty="0"/>
              <a:t>?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적절한 소비를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통해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생산 활동을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자극해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생산력을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증대시키려는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것이었다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28800"/>
            <a:ext cx="4230739" cy="42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8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114632"/>
            <a:ext cx="597666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국학 운동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역사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안정복의 “동사강목”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이종휘의 “동사”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유득공의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“발해고”</a:t>
            </a:r>
            <a:r>
              <a:rPr lang="en-US" altLang="ko-KR" sz="2400" b="1" dirty="0"/>
              <a:t>, </a:t>
            </a: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이긍익의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“</a:t>
            </a:r>
            <a:r>
              <a:rPr lang="ko-KR" altLang="en-US" sz="2400" b="1" dirty="0"/>
              <a:t>연려실기술”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한치윤의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  “</a:t>
            </a:r>
            <a:r>
              <a:rPr lang="ko-KR" altLang="en-US" sz="2400" b="1" dirty="0"/>
              <a:t>해동역사”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지리지와</a:t>
            </a:r>
            <a:r>
              <a:rPr lang="ko-KR" altLang="en-US" sz="2400" b="1" dirty="0"/>
              <a:t> 지도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이중환의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“택리지”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정상기의 ‘동국지도’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김정호의 ‘대동여지도’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한글 연구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신경준의 </a:t>
            </a:r>
            <a:r>
              <a:rPr lang="en-US" altLang="ko-KR" sz="2400" b="1" dirty="0" smtClean="0"/>
              <a:t/>
            </a:r>
            <a:br>
              <a:rPr lang="en-US" altLang="ko-KR" sz="2400" b="1" dirty="0" smtClean="0"/>
            </a:b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“훈민정음운해</a:t>
            </a:r>
            <a:r>
              <a:rPr lang="ko-KR" altLang="en-US" sz="2400" b="1" dirty="0"/>
              <a:t>”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유희의</a:t>
            </a:r>
            <a:r>
              <a:rPr lang="ko-KR" altLang="en-US" sz="2400" b="1" dirty="0"/>
              <a:t>“언문지”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969127"/>
            <a:ext cx="3750394" cy="32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9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973622"/>
            <a:ext cx="835292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과학 기술의 발달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서양 과학 기술 수용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시헌력</a:t>
            </a:r>
            <a:r>
              <a:rPr lang="ko-KR" altLang="en-US" sz="2400" b="1" dirty="0"/>
              <a:t> 도입</a:t>
            </a:r>
            <a:r>
              <a:rPr lang="en-US" altLang="ko-KR" sz="2400" b="1" dirty="0"/>
              <a:t>, ‘</a:t>
            </a:r>
            <a:r>
              <a:rPr lang="ko-KR" altLang="en-US" sz="2400" b="1" dirty="0" err="1"/>
              <a:t>곤여만국전도</a:t>
            </a:r>
            <a:r>
              <a:rPr lang="ko-KR" altLang="en-US" sz="2400" b="1" dirty="0" smtClean="0"/>
              <a:t>’ 전래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/>
              <a:t>지전설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김석문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홍대용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의학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허준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이제마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종두법 실험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기술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정약용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거중기 제작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배다리 설계</a:t>
            </a:r>
            <a:r>
              <a:rPr lang="en-US" altLang="ko-KR" sz="2400" b="1" dirty="0" smtClean="0"/>
              <a:t>),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“</a:t>
            </a:r>
            <a:r>
              <a:rPr lang="ko-KR" altLang="en-US" sz="2400" b="1" dirty="0" smtClean="0"/>
              <a:t>농가집성”</a:t>
            </a:r>
            <a:r>
              <a:rPr lang="ko-KR" altLang="en-US" sz="2400" b="1" dirty="0" err="1"/>
              <a:t>ㆍ</a:t>
            </a:r>
            <a:r>
              <a:rPr lang="en-US" altLang="ko-KR" sz="2400" b="1" dirty="0" smtClean="0"/>
              <a:t>“</a:t>
            </a:r>
            <a:r>
              <a:rPr lang="ko-KR" altLang="en-US" sz="2400" b="1" dirty="0"/>
              <a:t>산림경제” 편찬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953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새로운 사상의 등장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4060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405098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66762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실학의 등장 배경을 설명하고 중농학파와 중상학파의 차이점을 비교할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93409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후기 국학과 과학 </a:t>
            </a:r>
            <a:r>
              <a:rPr lang="ko-KR" altLang="en-US" sz="2400" b="1" dirty="0" smtClean="0"/>
              <a:t>기술의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발달 </a:t>
            </a:r>
            <a:r>
              <a:rPr lang="ko-KR" altLang="en-US" sz="2400" b="1" dirty="0"/>
              <a:t>내용을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323528" y="1196752"/>
            <a:ext cx="47525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300" b="1" dirty="0"/>
              <a:t> </a:t>
            </a:r>
            <a:r>
              <a:rPr lang="ko-KR" altLang="en-US" sz="2300" b="1" dirty="0" smtClean="0"/>
              <a:t>오늘날에 부족한 것은 강론이 충분하지 못한 데 있지 않고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오직 강론만 하고 시행 하지 않는 것에 있습니다</a:t>
            </a:r>
            <a:r>
              <a:rPr lang="en-US" altLang="ko-KR" sz="2300" b="1" dirty="0" smtClean="0"/>
              <a:t>. </a:t>
            </a:r>
            <a:r>
              <a:rPr lang="en-US" altLang="ko-KR" sz="2300" b="1" dirty="0" smtClean="0"/>
              <a:t>…… </a:t>
            </a:r>
            <a:r>
              <a:rPr lang="ko-KR" altLang="en-US" sz="2300" b="1" dirty="0" smtClean="0"/>
              <a:t>최근 호남의 선비 유형원은 바로 그것을 잘 강구하였습니다</a:t>
            </a:r>
            <a:r>
              <a:rPr lang="en-US" altLang="ko-KR" sz="2300" b="1" dirty="0" smtClean="0"/>
              <a:t>. … </a:t>
            </a:r>
            <a:r>
              <a:rPr lang="ko-KR" altLang="en-US" sz="2300" b="1" dirty="0" smtClean="0"/>
              <a:t>삼가 바라건대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특별히 그 고을의 수령에게 명하여 그 책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반계수록</a:t>
            </a:r>
            <a:r>
              <a:rPr lang="en-US" altLang="ko-KR" sz="2300" b="1" dirty="0" smtClean="0"/>
              <a:t>)</a:t>
            </a:r>
            <a:r>
              <a:rPr lang="ko-KR" altLang="en-US" sz="2300" b="1" dirty="0" smtClean="0"/>
              <a:t>을 가져다 바치게 하여 전하께서 볼 수 있도록 준비시키고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곧 전국에 나누어 반포해서 시행하게 하소서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                  - “</a:t>
            </a:r>
            <a:r>
              <a:rPr lang="ko-KR" altLang="en-US" sz="2300" b="1" dirty="0" smtClean="0"/>
              <a:t>영조실록</a:t>
            </a:r>
            <a:r>
              <a:rPr lang="en-US" altLang="ko-KR" sz="2300" b="1" dirty="0" smtClean="0"/>
              <a:t>” -</a:t>
            </a:r>
            <a:endParaRPr lang="ko-KR" altLang="en-US" sz="23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391" y="1764151"/>
            <a:ext cx="3825089" cy="38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728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성리학의 절대화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송시열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주자 학설만을 절대적 진리로 수용 → 성리학적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질서를 절대화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유교 경전의 재해석 시도 → 사문난적으로 규정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결과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성리학은 더 이상 현실 문제 해결 능력 상실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685590"/>
            <a:ext cx="828092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양명학과 실학의 등장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양명학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성리학의 비현실성 비판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지행합일의 </a:t>
            </a:r>
            <a:r>
              <a:rPr lang="ko-KR" altLang="en-US" sz="2400" b="1" dirty="0" err="1" smtClean="0"/>
              <a:t>실천성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강조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정제두가</a:t>
            </a:r>
            <a:r>
              <a:rPr lang="ko-KR" altLang="en-US" sz="2400" b="1" dirty="0"/>
              <a:t> 본격 연구 → 강화 학파 형성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실학</a:t>
            </a:r>
            <a:r>
              <a:rPr lang="en-US" altLang="ko-KR" sz="2400" b="1" dirty="0"/>
              <a:t>: 17, 18</a:t>
            </a:r>
            <a:r>
              <a:rPr lang="ko-KR" altLang="en-US" sz="2400" b="1" dirty="0"/>
              <a:t>세기 </a:t>
            </a:r>
            <a:r>
              <a:rPr lang="ko-KR" altLang="en-US" sz="2400" b="1" dirty="0" err="1"/>
              <a:t>사회ㆍ경제적</a:t>
            </a:r>
            <a:r>
              <a:rPr lang="ko-KR" altLang="en-US" sz="2400" b="1" dirty="0"/>
              <a:t> 변동 과정에서 </a:t>
            </a:r>
            <a:r>
              <a:rPr lang="ko-KR" altLang="en-US" sz="2400" b="1" dirty="0" smtClean="0"/>
              <a:t>등장한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사회 개혁론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이수광ㆍ한백겸</a:t>
            </a:r>
            <a:r>
              <a:rPr lang="ko-KR" altLang="en-US" sz="2400" b="1" dirty="0"/>
              <a:t> 등이 제기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청의 </a:t>
            </a:r>
            <a:r>
              <a:rPr lang="ko-KR" altLang="en-US" sz="2400" b="1" dirty="0" smtClean="0"/>
              <a:t>고증학과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서양 과학 기술 수용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1696740"/>
            <a:ext cx="8424936" cy="359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농업 중심의 개혁론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농민 생활 안정 우선시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토지 제도 개혁 주장 → </a:t>
            </a:r>
            <a:r>
              <a:rPr lang="ko-KR" altLang="en-US" sz="2400" b="1" dirty="0" smtClean="0"/>
              <a:t>중농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학파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경세치용 학파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유형원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균전론 → </a:t>
            </a:r>
            <a:r>
              <a:rPr lang="ko-KR" altLang="en-US" sz="2400" b="1" dirty="0" err="1"/>
              <a:t>신분별</a:t>
            </a:r>
            <a:r>
              <a:rPr lang="ko-KR" altLang="en-US" sz="2400" b="1" dirty="0"/>
              <a:t> 토지 재분배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이익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한전론</a:t>
            </a:r>
            <a:r>
              <a:rPr lang="ko-KR" altLang="en-US" sz="2400" b="1" dirty="0"/>
              <a:t> → 생계 유지에 필요한 최소한의 </a:t>
            </a:r>
            <a:r>
              <a:rPr lang="ko-KR" altLang="en-US" sz="2400" b="1" dirty="0" smtClean="0"/>
              <a:t>토지를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영업전으로</a:t>
            </a:r>
            <a:r>
              <a:rPr lang="ko-KR" altLang="en-US" sz="2400" b="1" dirty="0"/>
              <a:t> 정해 매매 금지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정약용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여전론</a:t>
            </a:r>
            <a:r>
              <a:rPr lang="ko-KR" altLang="en-US" sz="2400" b="1" dirty="0"/>
              <a:t> → 토지의 공동 소유와 공동 경작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수확물의 </a:t>
            </a:r>
            <a:r>
              <a:rPr lang="ko-KR" altLang="en-US" sz="2400" b="1" dirty="0"/>
              <a:t>공동 분배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5045"/>
            <a:ext cx="9144000" cy="43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2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045630"/>
            <a:ext cx="856895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토대로 </a:t>
            </a:r>
            <a:r>
              <a:rPr lang="ko-KR" altLang="en-US" sz="2400" b="1" dirty="0" err="1"/>
              <a:t>한전론과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여전론의</a:t>
            </a:r>
            <a:r>
              <a:rPr lang="ko-KR" altLang="en-US" sz="2400" b="1" dirty="0"/>
              <a:t> 특징을 말해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이익과 정약용은 토지 제도를 개혁해 토지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소유의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불균형을 해결하고 </a:t>
            </a:r>
            <a:r>
              <a:rPr lang="ko-KR" altLang="en-US" sz="2400" b="1" dirty="0" err="1">
                <a:solidFill>
                  <a:srgbClr val="0000FF"/>
                </a:solidFill>
              </a:rPr>
              <a:t>자영농을</a:t>
            </a:r>
            <a:r>
              <a:rPr lang="ko-KR" altLang="en-US" sz="2400" b="1" dirty="0">
                <a:solidFill>
                  <a:srgbClr val="0000FF"/>
                </a:solidFill>
              </a:rPr>
              <a:t> 육성하는 것을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개혁의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목표로 삼았다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5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양반 문화의 발달과 문화의 새 경향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실학의 대두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(157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772816"/>
            <a:ext cx="856895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참고하여 실학자들이 추구했던 </a:t>
            </a:r>
            <a:r>
              <a:rPr lang="ko-KR" altLang="en-US" sz="2400" b="1" dirty="0" smtClean="0"/>
              <a:t>개혁의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목표를 추론해 보자</a:t>
            </a:r>
            <a:r>
              <a:rPr lang="en-US" altLang="ko-KR" sz="2400" b="1" dirty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err="1">
                <a:solidFill>
                  <a:srgbClr val="0000FF"/>
                </a:solidFill>
              </a:rPr>
              <a:t>한전론은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>
                <a:solidFill>
                  <a:srgbClr val="0000FF"/>
                </a:solidFill>
              </a:rPr>
              <a:t>1</a:t>
            </a:r>
            <a:r>
              <a:rPr lang="ko-KR" altLang="en-US" sz="2400" b="1" dirty="0">
                <a:solidFill>
                  <a:srgbClr val="0000FF"/>
                </a:solidFill>
              </a:rPr>
              <a:t>호당 최소한의 토지인 </a:t>
            </a:r>
            <a:r>
              <a:rPr lang="ko-KR" altLang="en-US" sz="2400" b="1" dirty="0" err="1">
                <a:solidFill>
                  <a:srgbClr val="0000FF"/>
                </a:solidFill>
              </a:rPr>
              <a:t>영업전을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매매를 금지하게 하였고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>
                <a:solidFill>
                  <a:srgbClr val="0000FF"/>
                </a:solidFill>
              </a:rPr>
              <a:t>여전론은</a:t>
            </a:r>
            <a:r>
              <a:rPr lang="ko-KR" altLang="en-US" sz="2400" b="1" dirty="0">
                <a:solidFill>
                  <a:srgbClr val="0000FF"/>
                </a:solidFill>
              </a:rPr>
              <a:t> 마을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단위로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토지를 공동 소유하고 공동 경작하는 토지 제도이다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2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737</Words>
  <Application>Microsoft Office PowerPoint</Application>
  <PresentationFormat>화면 슬라이드 쇼(4:3)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1080</cp:revision>
  <dcterms:created xsi:type="dcterms:W3CDTF">2013-03-25T12:51:11Z</dcterms:created>
  <dcterms:modified xsi:type="dcterms:W3CDTF">2013-12-02T07:56:20Z</dcterms:modified>
</cp:coreProperties>
</file>