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60" r:id="rId4"/>
    <p:sldId id="257" r:id="rId5"/>
    <p:sldId id="273" r:id="rId6"/>
    <p:sldId id="272" r:id="rId7"/>
    <p:sldId id="264" r:id="rId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9" autoAdjust="0"/>
    <p:restoredTop sz="94708" autoAdjust="0"/>
  </p:normalViewPr>
  <p:slideViewPr>
    <p:cSldViewPr>
      <p:cViewPr>
        <p:scale>
          <a:sx n="105" d="100"/>
          <a:sy n="105" d="100"/>
        </p:scale>
        <p:origin x="-7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96100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1316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1822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29209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73590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86626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41804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5811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7826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30955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3535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E023F-E1DC-4E18-88F1-E0F974871E8E}" type="datetimeFigureOut">
              <a:rPr lang="ko-KR" altLang="en-US" smtClean="0"/>
              <a:pPr/>
              <a:t>2013-12-02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FD163-CA1B-4ABF-B12E-831AF00AF98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69126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40"/>
            <a:ext cx="9144000" cy="6856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7904" y="3068960"/>
            <a:ext cx="5328592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2300" b="1" dirty="0" smtClean="0"/>
              <a:t>5. </a:t>
            </a:r>
            <a:r>
              <a:rPr lang="ko-KR" altLang="en-US" sz="2300" b="1" dirty="0" smtClean="0"/>
              <a:t>양반 문화의 발달과 문화의 새 경향</a:t>
            </a:r>
            <a:endParaRPr lang="en-US" altLang="ko-KR" sz="2300" b="1" dirty="0" smtClean="0"/>
          </a:p>
          <a:p>
            <a:pPr algn="r">
              <a:lnSpc>
                <a:spcPct val="120000"/>
              </a:lnSpc>
            </a:pPr>
            <a:r>
              <a:rPr lang="ko-KR" altLang="en-US" sz="1600" dirty="0" smtClean="0"/>
              <a:t>성리학의 발달</a:t>
            </a:r>
            <a:endParaRPr lang="ko-KR" altLang="en-US" sz="1600" dirty="0"/>
          </a:p>
        </p:txBody>
      </p:sp>
      <p:grpSp>
        <p:nvGrpSpPr>
          <p:cNvPr id="11" name="그룹 10"/>
          <p:cNvGrpSpPr/>
          <p:nvPr/>
        </p:nvGrpSpPr>
        <p:grpSpPr>
          <a:xfrm>
            <a:off x="7308304" y="3520776"/>
            <a:ext cx="260873" cy="338554"/>
            <a:chOff x="6381669" y="3444431"/>
            <a:chExt cx="260873" cy="338554"/>
          </a:xfrm>
        </p:grpSpPr>
        <p:sp>
          <p:nvSpPr>
            <p:cNvPr id="12" name="TextBox 11"/>
            <p:cNvSpPr txBox="1"/>
            <p:nvPr/>
          </p:nvSpPr>
          <p:spPr>
            <a:xfrm>
              <a:off x="6381669" y="3444431"/>
              <a:ext cx="260873" cy="338554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dirty="0" smtClean="0">
                  <a:ln w="12700">
                    <a:noFill/>
                  </a:ln>
                </a:rPr>
                <a:t>2</a:t>
              </a:r>
              <a:endParaRPr lang="ko-KR" altLang="en-US" sz="1600" dirty="0">
                <a:ln w="12700">
                  <a:noFill/>
                </a:ln>
              </a:endParaRPr>
            </a:p>
          </p:txBody>
        </p:sp>
        <p:sp>
          <p:nvSpPr>
            <p:cNvPr id="13" name="직사각형 12"/>
            <p:cNvSpPr/>
            <p:nvPr/>
          </p:nvSpPr>
          <p:spPr>
            <a:xfrm>
              <a:off x="6399359" y="3501008"/>
              <a:ext cx="216024" cy="21602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85475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80"/>
            <a:ext cx="9144000" cy="685632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7704" y="2134689"/>
            <a:ext cx="531992" cy="35292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9471" y="3761910"/>
            <a:ext cx="53022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39753" y="2060848"/>
            <a:ext cx="5012623" cy="137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ko-KR" altLang="en-US" sz="2400" b="1" dirty="0" smtClean="0">
                <a:latin typeface="+mn-ea"/>
              </a:rPr>
              <a:t> </a:t>
            </a:r>
            <a:r>
              <a:rPr lang="ko-KR" altLang="en-US" sz="2400" b="1" dirty="0"/>
              <a:t>사림의 집권을 계기로 이기론 중심의 성리학이 발달하였음을 파악할 수 있다</a:t>
            </a:r>
            <a:r>
              <a:rPr lang="en-US" altLang="ko-KR" sz="2400" b="1" dirty="0"/>
              <a:t>.</a:t>
            </a:r>
            <a:endParaRPr lang="ko-KR" alt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39752" y="3645024"/>
            <a:ext cx="5012624" cy="1378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ko-KR" altLang="en-US" sz="2400" b="1" dirty="0" smtClean="0">
                <a:latin typeface="+mn-ea"/>
              </a:rPr>
              <a:t> </a:t>
            </a:r>
            <a:r>
              <a:rPr lang="en-US" altLang="ko-KR" sz="2400" b="1" dirty="0"/>
              <a:t>17</a:t>
            </a:r>
            <a:r>
              <a:rPr lang="ko-KR" altLang="en-US" sz="2400" b="1" dirty="0"/>
              <a:t>세기에 성리학의 연구가 심화되면서 </a:t>
            </a:r>
            <a:r>
              <a:rPr lang="ko-KR" altLang="en-US" sz="2400" b="1" dirty="0" err="1"/>
              <a:t>예학이</a:t>
            </a:r>
            <a:r>
              <a:rPr lang="ko-KR" altLang="en-US" sz="2400" b="1" dirty="0"/>
              <a:t> 발달하였음을 이해할 수 있다</a:t>
            </a:r>
            <a:r>
              <a:rPr lang="en-US" altLang="ko-KR" sz="2400" b="1" dirty="0"/>
              <a:t>.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17956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08"/>
            <a:ext cx="9144000" cy="6856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35696" y="456927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(154</a:t>
            </a:r>
            <a:r>
              <a:rPr lang="ko-KR" altLang="en-US" sz="1400" b="1" dirty="0" smtClean="0"/>
              <a:t>쪽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grpSp>
        <p:nvGrpSpPr>
          <p:cNvPr id="16" name="그룹 15"/>
          <p:cNvGrpSpPr/>
          <p:nvPr/>
        </p:nvGrpSpPr>
        <p:grpSpPr>
          <a:xfrm>
            <a:off x="3131840" y="77723"/>
            <a:ext cx="5904656" cy="830997"/>
            <a:chOff x="3059832" y="131728"/>
            <a:chExt cx="5904656" cy="830997"/>
          </a:xfrm>
        </p:grpSpPr>
        <p:sp>
          <p:nvSpPr>
            <p:cNvPr id="17" name="TextBox 16"/>
            <p:cNvSpPr txBox="1"/>
            <p:nvPr/>
          </p:nvSpPr>
          <p:spPr>
            <a:xfrm>
              <a:off x="3059832" y="131728"/>
              <a:ext cx="59046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5. </a:t>
              </a:r>
              <a:r>
                <a:rPr lang="ko-KR" altLang="en-US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양반 문화의 발달과 문화의 새 경향</a:t>
              </a:r>
              <a:endParaRPr lang="en-US" altLang="ko-KR" sz="2200" b="1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r"/>
              <a:r>
                <a:rPr lang="ko-KR" altLang="en-US" sz="2600" b="1" dirty="0" smtClean="0">
                  <a:solidFill>
                    <a:schemeClr val="tx2">
                      <a:lumMod val="75000"/>
                    </a:schemeClr>
                  </a:solidFill>
                </a:rPr>
                <a:t>성리학의 발달</a:t>
              </a:r>
              <a:endParaRPr lang="ko-KR" altLang="en-US" sz="2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" name="모서리가 둥근 직사각형 17"/>
            <p:cNvSpPr/>
            <p:nvPr/>
          </p:nvSpPr>
          <p:spPr bwMode="auto">
            <a:xfrm>
              <a:off x="6300192" y="548680"/>
              <a:ext cx="357188" cy="35718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800" b="1" dirty="0" smtClean="0">
                  <a:latin typeface="+mj-lt"/>
                  <a:ea typeface="맑은 고딕" pitchFamily="50" charset="-127"/>
                </a:rPr>
                <a:t>2</a:t>
              </a:r>
              <a:endParaRPr lang="ko-KR" altLang="en-US" sz="1800" b="1" dirty="0">
                <a:latin typeface="+mj-lt"/>
                <a:ea typeface="맑은 고딕" pitchFamily="50" charset="-127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11560" y="4725144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latin typeface="나눔고딕 ExtraBold"/>
                <a:ea typeface="나눔고딕 ExtraBold"/>
              </a:rPr>
              <a:t>▲이황을 제사 지내는 도산 서원</a:t>
            </a:r>
            <a:r>
              <a:rPr lang="en-US" altLang="ko-KR" sz="1400" b="1" dirty="0" smtClean="0">
                <a:latin typeface="나눔고딕 ExtraBold"/>
                <a:ea typeface="나눔고딕 ExtraBold"/>
              </a:rPr>
              <a:t>(</a:t>
            </a:r>
            <a:r>
              <a:rPr lang="ko-KR" altLang="en-US" sz="1400" b="1" dirty="0" smtClean="0">
                <a:latin typeface="나눔고딕 ExtraBold"/>
                <a:ea typeface="나눔고딕 ExtraBold"/>
              </a:rPr>
              <a:t>경북 안동</a:t>
            </a:r>
            <a:r>
              <a:rPr lang="en-US" altLang="ko-KR" sz="1400" b="1" dirty="0" smtClean="0">
                <a:latin typeface="나눔고딕 ExtraBold"/>
                <a:ea typeface="나눔고딕 ExtraBold"/>
              </a:rPr>
              <a:t>)</a:t>
            </a:r>
            <a:endParaRPr lang="ko-KR" alt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5076056" y="4705399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latin typeface="나눔고딕 ExtraBold"/>
                <a:ea typeface="나눔고딕 ExtraBold"/>
              </a:rPr>
              <a:t>▲이이를 제사 지내는 </a:t>
            </a:r>
            <a:r>
              <a:rPr lang="ko-KR" altLang="en-US" sz="1400" b="1" dirty="0" err="1" smtClean="0">
                <a:latin typeface="나눔고딕 ExtraBold"/>
                <a:ea typeface="나눔고딕 ExtraBold"/>
              </a:rPr>
              <a:t>자운</a:t>
            </a:r>
            <a:r>
              <a:rPr lang="ko-KR" altLang="en-US" sz="1400" b="1" dirty="0" smtClean="0">
                <a:latin typeface="나눔고딕 ExtraBold"/>
                <a:ea typeface="나눔고딕 ExtraBold"/>
              </a:rPr>
              <a:t> 서원</a:t>
            </a:r>
            <a:r>
              <a:rPr lang="en-US" altLang="ko-KR" sz="1400" b="1" dirty="0" smtClean="0">
                <a:latin typeface="나눔고딕 ExtraBold"/>
                <a:ea typeface="나눔고딕 ExtraBold"/>
              </a:rPr>
              <a:t>(</a:t>
            </a:r>
            <a:r>
              <a:rPr lang="ko-KR" altLang="en-US" sz="1400" b="1" dirty="0" smtClean="0">
                <a:latin typeface="나눔고딕 ExtraBold"/>
                <a:ea typeface="나눔고딕 ExtraBold"/>
              </a:rPr>
              <a:t>경기 파주</a:t>
            </a:r>
            <a:r>
              <a:rPr lang="en-US" altLang="ko-KR" sz="1400" b="1" dirty="0" smtClean="0">
                <a:latin typeface="나눔고딕 ExtraBold"/>
                <a:ea typeface="나눔고딕 ExtraBold"/>
              </a:rPr>
              <a:t>)</a:t>
            </a:r>
            <a:endParaRPr lang="ko-KR" altLang="en-US" sz="105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772816"/>
            <a:ext cx="8712968" cy="28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25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993" y="2519"/>
            <a:ext cx="9198289" cy="68529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9592" y="456927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(154</a:t>
            </a:r>
            <a:r>
              <a:rPr lang="ko-KR" altLang="en-US" sz="1400" b="1" dirty="0" smtClean="0"/>
              <a:t>쪽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grpSp>
        <p:nvGrpSpPr>
          <p:cNvPr id="9" name="그룹 8"/>
          <p:cNvGrpSpPr/>
          <p:nvPr/>
        </p:nvGrpSpPr>
        <p:grpSpPr>
          <a:xfrm>
            <a:off x="3131840" y="77723"/>
            <a:ext cx="5904656" cy="830997"/>
            <a:chOff x="3059832" y="131728"/>
            <a:chExt cx="5904656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3059832" y="131728"/>
              <a:ext cx="59046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5. </a:t>
              </a:r>
              <a:r>
                <a:rPr lang="ko-KR" altLang="en-US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양반 문화의 발달과 문화의 새 경향</a:t>
              </a:r>
              <a:endParaRPr lang="en-US" altLang="ko-KR" sz="2200" b="1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r"/>
              <a:r>
                <a:rPr lang="ko-KR" altLang="en-US" sz="2600" b="1" dirty="0" smtClean="0">
                  <a:solidFill>
                    <a:schemeClr val="tx2">
                      <a:lumMod val="75000"/>
                    </a:schemeClr>
                  </a:solidFill>
                </a:rPr>
                <a:t>성리학의 발달</a:t>
              </a:r>
              <a:endParaRPr lang="ko-KR" altLang="en-US" sz="2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 bwMode="auto">
            <a:xfrm>
              <a:off x="6300192" y="548680"/>
              <a:ext cx="357188" cy="35718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800" b="1" dirty="0" smtClean="0">
                  <a:latin typeface="+mj-lt"/>
                  <a:ea typeface="맑은 고딕" pitchFamily="50" charset="-127"/>
                </a:rPr>
                <a:t>2</a:t>
              </a:r>
              <a:endParaRPr lang="ko-KR" altLang="en-US" sz="1800" b="1" dirty="0">
                <a:latin typeface="+mj-lt"/>
                <a:ea typeface="맑은 고딕" pitchFamily="50" charset="-127"/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25994" y="1844824"/>
            <a:ext cx="3366486" cy="39662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3528" y="1772816"/>
            <a:ext cx="5184576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20000"/>
              </a:lnSpc>
            </a:pPr>
            <a:r>
              <a:rPr lang="en-US" altLang="ko-KR" sz="2400" b="1" dirty="0">
                <a:solidFill>
                  <a:srgbClr val="0070C0"/>
                </a:solidFill>
              </a:rPr>
              <a:t>1. </a:t>
            </a:r>
            <a:r>
              <a:rPr lang="ko-KR" altLang="en-US" sz="2400" b="1" dirty="0">
                <a:solidFill>
                  <a:srgbClr val="0070C0"/>
                </a:solidFill>
              </a:rPr>
              <a:t>성리학의 두 흐름</a:t>
            </a:r>
          </a:p>
          <a:p>
            <a:pPr fontAlgn="base" latinLnBrk="0">
              <a:lnSpc>
                <a:spcPct val="120000"/>
              </a:lnSpc>
            </a:pPr>
            <a:r>
              <a:rPr lang="ko-KR" altLang="en-US" sz="2400" b="1" dirty="0" smtClean="0"/>
              <a:t> ① </a:t>
            </a:r>
            <a:r>
              <a:rPr lang="ko-KR" altLang="en-US" sz="2400" b="1" dirty="0"/>
              <a:t>관학파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성리학 이외의 </a:t>
            </a:r>
            <a:r>
              <a:rPr lang="ko-KR" altLang="en-US" sz="2400" b="1" dirty="0" smtClean="0"/>
              <a:t>사상에</a:t>
            </a:r>
            <a:endParaRPr lang="en-US" altLang="ko-KR" sz="2400" b="1" dirty="0" smtClean="0"/>
          </a:p>
          <a:p>
            <a:pPr fontAlgn="base" latinLnBrk="0">
              <a:lnSpc>
                <a:spcPct val="120000"/>
              </a:lnSpc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</a:t>
            </a:r>
            <a:r>
              <a:rPr lang="ko-KR" altLang="en-US" sz="2400" b="1" dirty="0" smtClean="0"/>
              <a:t> </a:t>
            </a:r>
            <a:r>
              <a:rPr lang="ko-KR" altLang="en-US" sz="2400" b="1" dirty="0"/>
              <a:t>포용적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문물제도 정비</a:t>
            </a:r>
            <a:r>
              <a:rPr lang="en-US" altLang="ko-KR" sz="2400" b="1" dirty="0"/>
              <a:t>, </a:t>
            </a:r>
            <a:r>
              <a:rPr lang="ko-KR" altLang="en-US" sz="2400" b="1" dirty="0" smtClean="0"/>
              <a:t>중앙</a:t>
            </a:r>
            <a:r>
              <a:rPr lang="en-US" altLang="ko-KR" sz="2400" b="1" dirty="0"/>
              <a:t> </a:t>
            </a:r>
            <a:r>
              <a:rPr lang="en-US" altLang="ko-KR" sz="2400" b="1" dirty="0" smtClean="0"/>
              <a:t>  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ko-KR" altLang="en-US" sz="2400" b="1" dirty="0" smtClean="0"/>
              <a:t>집권과 </a:t>
            </a:r>
            <a:r>
              <a:rPr lang="ko-KR" altLang="en-US" sz="2400" b="1" dirty="0"/>
              <a:t>부국강병 중시</a:t>
            </a:r>
            <a:r>
              <a:rPr lang="en-US" altLang="ko-KR" sz="2400" b="1" dirty="0"/>
              <a:t>, </a:t>
            </a:r>
            <a:r>
              <a:rPr lang="ko-KR" altLang="en-US" sz="2400" b="1" dirty="0" smtClean="0"/>
              <a:t>과학</a:t>
            </a:r>
            <a:endParaRPr lang="en-US" altLang="ko-KR" sz="2400" b="1" dirty="0" smtClean="0"/>
          </a:p>
          <a:p>
            <a:pPr fontAlgn="base" latinLnBrk="0">
              <a:lnSpc>
                <a:spcPct val="120000"/>
              </a:lnSpc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ko-KR" altLang="en-US" sz="2400" b="1" dirty="0" smtClean="0"/>
              <a:t>기술</a:t>
            </a:r>
            <a:r>
              <a:rPr lang="en-US" altLang="ko-KR" sz="2400" b="1" dirty="0"/>
              <a:t> </a:t>
            </a:r>
            <a:r>
              <a:rPr lang="ko-KR" altLang="en-US" sz="2400" b="1" dirty="0" smtClean="0"/>
              <a:t>중시</a:t>
            </a:r>
            <a:endParaRPr lang="ko-KR" altLang="en-US" sz="2400" b="1" dirty="0"/>
          </a:p>
          <a:p>
            <a:pPr fontAlgn="base" latinLnBrk="0">
              <a:lnSpc>
                <a:spcPct val="120000"/>
              </a:lnSpc>
            </a:pPr>
            <a:r>
              <a:rPr lang="ko-KR" altLang="en-US" sz="2400" b="1" dirty="0" smtClean="0"/>
              <a:t> ② </a:t>
            </a:r>
            <a:r>
              <a:rPr lang="ko-KR" altLang="en-US" sz="2400" b="1" dirty="0"/>
              <a:t>사림파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성리학 이외의 사상 배척</a:t>
            </a:r>
            <a:r>
              <a:rPr lang="en-US" altLang="ko-KR" sz="2400" b="1" dirty="0" smtClean="0"/>
              <a:t>,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ko-KR" altLang="en-US" sz="2400" b="1" dirty="0"/>
              <a:t>사족 중심의 향촌 질서 확립</a:t>
            </a:r>
            <a:r>
              <a:rPr lang="en-US" altLang="ko-KR" sz="2400" b="1" dirty="0" smtClean="0"/>
              <a:t>,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ko-KR" altLang="en-US" sz="2400" b="1" dirty="0"/>
              <a:t>향촌 자치와 왕도 정치 강조</a:t>
            </a:r>
            <a:r>
              <a:rPr lang="en-US" altLang="ko-KR" sz="2400" b="1" dirty="0" smtClean="0"/>
              <a:t>,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ko-KR" altLang="en-US" sz="2400" b="1" dirty="0"/>
              <a:t>과학 기술 천시</a:t>
            </a:r>
          </a:p>
        </p:txBody>
      </p:sp>
    </p:spTree>
    <p:extLst>
      <p:ext uri="{BB962C8B-B14F-4D97-AF65-F5344CB8AC3E}">
        <p14:creationId xmlns:p14="http://schemas.microsoft.com/office/powerpoint/2010/main" xmlns="" val="93099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993" y="2519"/>
            <a:ext cx="9198289" cy="68529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9592" y="456927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(155</a:t>
            </a:r>
            <a:r>
              <a:rPr lang="ko-KR" altLang="en-US" sz="1400" b="1" dirty="0" smtClean="0"/>
              <a:t>쪽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5576" y="1628800"/>
            <a:ext cx="8064896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20000"/>
              </a:lnSpc>
            </a:pPr>
            <a:r>
              <a:rPr lang="en-US" altLang="ko-KR" sz="2400" b="1" dirty="0">
                <a:solidFill>
                  <a:srgbClr val="0070C0"/>
                </a:solidFill>
              </a:rPr>
              <a:t>2. </a:t>
            </a:r>
            <a:r>
              <a:rPr lang="ko-KR" altLang="en-US" sz="2400" b="1" dirty="0">
                <a:solidFill>
                  <a:srgbClr val="0070C0"/>
                </a:solidFill>
              </a:rPr>
              <a:t>이기론 중심의 성리학 발달</a:t>
            </a:r>
          </a:p>
          <a:p>
            <a:pPr fontAlgn="base" latinLnBrk="0">
              <a:lnSpc>
                <a:spcPct val="120000"/>
              </a:lnSpc>
            </a:pPr>
            <a:r>
              <a:rPr lang="ko-KR" altLang="en-US" sz="2400" b="1" dirty="0" smtClean="0"/>
              <a:t> ① </a:t>
            </a:r>
            <a:r>
              <a:rPr lang="ko-KR" altLang="en-US" sz="2400" b="1" dirty="0"/>
              <a:t>서경덕</a:t>
            </a:r>
            <a:r>
              <a:rPr lang="en-US" altLang="ko-KR" sz="2400" b="1" dirty="0"/>
              <a:t>: ‘</a:t>
            </a:r>
            <a:r>
              <a:rPr lang="ko-KR" altLang="en-US" sz="2400" b="1" dirty="0"/>
              <a:t>기’를 중심으로 세계 설명</a:t>
            </a:r>
          </a:p>
          <a:p>
            <a:pPr fontAlgn="base" latinLnBrk="0">
              <a:lnSpc>
                <a:spcPct val="120000"/>
              </a:lnSpc>
            </a:pPr>
            <a:r>
              <a:rPr lang="ko-KR" altLang="en-US" sz="2400" b="1" dirty="0" smtClean="0"/>
              <a:t> ② </a:t>
            </a:r>
            <a:r>
              <a:rPr lang="ko-KR" altLang="en-US" sz="2400" b="1" dirty="0" err="1"/>
              <a:t>이언적</a:t>
            </a:r>
            <a:r>
              <a:rPr lang="en-US" altLang="ko-KR" sz="2400" b="1" dirty="0"/>
              <a:t>: ‘</a:t>
            </a:r>
            <a:r>
              <a:rPr lang="ko-KR" altLang="en-US" sz="2400" b="1" dirty="0"/>
              <a:t>이’를 중심으로 도덕적 세계관을 체계화</a:t>
            </a:r>
          </a:p>
          <a:p>
            <a:pPr fontAlgn="base" latinLnBrk="0">
              <a:lnSpc>
                <a:spcPct val="120000"/>
              </a:lnSpc>
            </a:pPr>
            <a:r>
              <a:rPr lang="ko-KR" altLang="en-US" sz="2400" b="1" dirty="0" smtClean="0"/>
              <a:t> ③ </a:t>
            </a:r>
            <a:r>
              <a:rPr lang="ko-KR" altLang="en-US" sz="2400" b="1" dirty="0"/>
              <a:t>이황</a:t>
            </a:r>
            <a:r>
              <a:rPr lang="en-US" altLang="ko-KR" sz="2400" b="1" dirty="0"/>
              <a:t>: “</a:t>
            </a:r>
            <a:r>
              <a:rPr lang="ko-KR" altLang="en-US" sz="2400" b="1" dirty="0" err="1"/>
              <a:t>주자서절요</a:t>
            </a:r>
            <a:r>
              <a:rPr lang="ko-KR" altLang="en-US" sz="2400" b="1" dirty="0"/>
              <a:t>”</a:t>
            </a:r>
            <a:r>
              <a:rPr lang="en-US" altLang="ko-KR" sz="2400" b="1" dirty="0"/>
              <a:t>, “</a:t>
            </a:r>
            <a:r>
              <a:rPr lang="ko-KR" altLang="en-US" sz="2400" b="1" dirty="0" err="1"/>
              <a:t>성학십도</a:t>
            </a:r>
            <a:r>
              <a:rPr lang="ko-KR" altLang="en-US" sz="2400" b="1" dirty="0"/>
              <a:t>” 저술</a:t>
            </a:r>
            <a:r>
              <a:rPr lang="en-US" altLang="ko-KR" sz="2400" b="1" dirty="0"/>
              <a:t>, ‘</a:t>
            </a:r>
            <a:r>
              <a:rPr lang="ko-KR" altLang="en-US" sz="2400" b="1" dirty="0"/>
              <a:t>이’ 강조 </a:t>
            </a:r>
            <a:endParaRPr lang="en-US" altLang="ko-KR" sz="2400" b="1" dirty="0" smtClean="0"/>
          </a:p>
          <a:p>
            <a:pPr fontAlgn="base" latinLnBrk="0">
              <a:lnSpc>
                <a:spcPct val="120000"/>
              </a:lnSpc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ko-KR" altLang="en-US" sz="2400" b="1" dirty="0" smtClean="0"/>
              <a:t>→ </a:t>
            </a:r>
            <a:r>
              <a:rPr lang="ko-KR" altLang="en-US" sz="2400" b="1" dirty="0"/>
              <a:t>영남 학파 형성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일본 성리학에 영향</a:t>
            </a:r>
          </a:p>
          <a:p>
            <a:pPr fontAlgn="base" latinLnBrk="0">
              <a:lnSpc>
                <a:spcPct val="120000"/>
              </a:lnSpc>
            </a:pPr>
            <a:r>
              <a:rPr lang="ko-KR" altLang="en-US" sz="2400" b="1" dirty="0" smtClean="0"/>
              <a:t> ④ </a:t>
            </a:r>
            <a:r>
              <a:rPr lang="ko-KR" altLang="en-US" sz="2400" b="1" dirty="0"/>
              <a:t>이이</a:t>
            </a:r>
            <a:r>
              <a:rPr lang="en-US" altLang="ko-KR" sz="2400" b="1" dirty="0"/>
              <a:t>: “</a:t>
            </a:r>
            <a:r>
              <a:rPr lang="ko-KR" altLang="en-US" sz="2400" b="1" dirty="0"/>
              <a:t>동호문답”</a:t>
            </a:r>
            <a:r>
              <a:rPr lang="en-US" altLang="ko-KR" sz="2400" b="1" dirty="0"/>
              <a:t>, “</a:t>
            </a:r>
            <a:r>
              <a:rPr lang="ko-KR" altLang="en-US" sz="2400" b="1" dirty="0"/>
              <a:t>성학집요” 저술</a:t>
            </a:r>
            <a:r>
              <a:rPr lang="en-US" altLang="ko-KR" sz="2400" b="1" dirty="0"/>
              <a:t>, ‘</a:t>
            </a:r>
            <a:r>
              <a:rPr lang="ko-KR" altLang="en-US" sz="2400" b="1" dirty="0"/>
              <a:t>기’를 중시</a:t>
            </a:r>
            <a:r>
              <a:rPr lang="en-US" altLang="ko-KR" sz="2400" b="1" dirty="0" smtClean="0"/>
              <a:t>,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ko-KR" altLang="en-US" sz="2400" b="1" dirty="0" err="1" smtClean="0"/>
              <a:t>현실적ㆍ개혁적</a:t>
            </a:r>
            <a:r>
              <a:rPr lang="ko-KR" altLang="en-US" sz="2400" b="1" dirty="0" smtClean="0"/>
              <a:t> </a:t>
            </a:r>
            <a:r>
              <a:rPr lang="ko-KR" altLang="en-US" sz="2400" b="1" dirty="0"/>
              <a:t>성향 → 기호 학파 형성</a:t>
            </a:r>
          </a:p>
        </p:txBody>
      </p:sp>
      <p:grpSp>
        <p:nvGrpSpPr>
          <p:cNvPr id="10" name="그룹 9"/>
          <p:cNvGrpSpPr/>
          <p:nvPr/>
        </p:nvGrpSpPr>
        <p:grpSpPr>
          <a:xfrm>
            <a:off x="3131840" y="77723"/>
            <a:ext cx="5904656" cy="830997"/>
            <a:chOff x="3059832" y="131728"/>
            <a:chExt cx="5904656" cy="830997"/>
          </a:xfrm>
        </p:grpSpPr>
        <p:sp>
          <p:nvSpPr>
            <p:cNvPr id="11" name="TextBox 10"/>
            <p:cNvSpPr txBox="1"/>
            <p:nvPr/>
          </p:nvSpPr>
          <p:spPr>
            <a:xfrm>
              <a:off x="3059832" y="131728"/>
              <a:ext cx="59046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5. </a:t>
              </a:r>
              <a:r>
                <a:rPr lang="ko-KR" altLang="en-US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양반 문화의 발달과 문화의 새 경향</a:t>
              </a:r>
              <a:endParaRPr lang="en-US" altLang="ko-KR" sz="2200" b="1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r"/>
              <a:r>
                <a:rPr lang="ko-KR" altLang="en-US" sz="2600" b="1" dirty="0" smtClean="0">
                  <a:solidFill>
                    <a:schemeClr val="tx2">
                      <a:lumMod val="75000"/>
                    </a:schemeClr>
                  </a:solidFill>
                </a:rPr>
                <a:t>성리학의 발달</a:t>
              </a:r>
              <a:endParaRPr lang="ko-KR" altLang="en-US" sz="2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" name="모서리가 둥근 직사각형 12"/>
            <p:cNvSpPr/>
            <p:nvPr/>
          </p:nvSpPr>
          <p:spPr bwMode="auto">
            <a:xfrm>
              <a:off x="6300192" y="548680"/>
              <a:ext cx="357188" cy="35718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800" b="1" dirty="0" smtClean="0">
                  <a:latin typeface="+mj-lt"/>
                  <a:ea typeface="맑은 고딕" pitchFamily="50" charset="-127"/>
                </a:rPr>
                <a:t>2</a:t>
              </a:r>
              <a:endParaRPr lang="ko-KR" altLang="en-US" sz="1800" b="1" dirty="0">
                <a:latin typeface="+mj-lt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932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5993" y="2519"/>
            <a:ext cx="9198289" cy="685296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9592" y="456927"/>
            <a:ext cx="805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(155</a:t>
            </a:r>
            <a:r>
              <a:rPr lang="ko-KR" altLang="en-US" sz="1400" b="1" dirty="0" smtClean="0"/>
              <a:t>쪽</a:t>
            </a:r>
            <a:r>
              <a:rPr lang="en-US" altLang="ko-KR" sz="1400" b="1" dirty="0" smtClean="0"/>
              <a:t>)</a:t>
            </a:r>
            <a:endParaRPr lang="ko-KR" altLang="en-US" sz="1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11560" y="169674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20000"/>
              </a:lnSpc>
            </a:pPr>
            <a:r>
              <a:rPr lang="en-US" altLang="ko-KR" sz="2400" b="1" dirty="0">
                <a:solidFill>
                  <a:srgbClr val="0070C0"/>
                </a:solidFill>
              </a:rPr>
              <a:t>3. </a:t>
            </a:r>
            <a:r>
              <a:rPr lang="ko-KR" altLang="en-US" sz="2400" b="1" dirty="0" err="1">
                <a:solidFill>
                  <a:srgbClr val="0070C0"/>
                </a:solidFill>
              </a:rPr>
              <a:t>예학의</a:t>
            </a:r>
            <a:r>
              <a:rPr lang="ko-KR" altLang="en-US" sz="2400" b="1" dirty="0">
                <a:solidFill>
                  <a:srgbClr val="0070C0"/>
                </a:solidFill>
              </a:rPr>
              <a:t> 발달</a:t>
            </a:r>
          </a:p>
          <a:p>
            <a:pPr fontAlgn="base" latinLnBrk="0">
              <a:lnSpc>
                <a:spcPct val="120000"/>
              </a:lnSpc>
            </a:pPr>
            <a:r>
              <a:rPr lang="ko-KR" altLang="en-US" sz="2400" b="1" dirty="0" smtClean="0"/>
              <a:t> ① </a:t>
            </a:r>
            <a:r>
              <a:rPr lang="ko-KR" altLang="en-US" sz="2400" b="1" dirty="0"/>
              <a:t>목적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양 난 이후 사회 질서 재정비</a:t>
            </a:r>
          </a:p>
          <a:p>
            <a:pPr fontAlgn="base" latinLnBrk="0">
              <a:lnSpc>
                <a:spcPct val="120000"/>
              </a:lnSpc>
            </a:pPr>
            <a:r>
              <a:rPr lang="ko-KR" altLang="en-US" sz="2400" b="1" dirty="0" smtClean="0"/>
              <a:t> ② </a:t>
            </a:r>
            <a:r>
              <a:rPr lang="ko-KR" altLang="en-US" sz="2400" b="1" dirty="0" err="1"/>
              <a:t>김장생이</a:t>
            </a:r>
            <a:r>
              <a:rPr lang="ko-KR" altLang="en-US" sz="2400" b="1" dirty="0"/>
              <a:t> 학문적 차원으로 발전시킴 → 상장 제례</a:t>
            </a:r>
            <a:r>
              <a:rPr lang="en-US" altLang="ko-KR" sz="2400" b="1" dirty="0" smtClean="0"/>
              <a:t>,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2400" b="1" dirty="0"/>
              <a:t> </a:t>
            </a:r>
            <a:r>
              <a:rPr lang="en-US" altLang="ko-KR" sz="2400" b="1" dirty="0" smtClean="0"/>
              <a:t>   </a:t>
            </a:r>
            <a:r>
              <a:rPr lang="ko-KR" altLang="en-US" sz="2400" b="1" dirty="0"/>
              <a:t>성리학적 가족 제도 확립에 기여</a:t>
            </a:r>
          </a:p>
          <a:p>
            <a:pPr fontAlgn="base" latinLnBrk="0">
              <a:lnSpc>
                <a:spcPct val="120000"/>
              </a:lnSpc>
            </a:pPr>
            <a:r>
              <a:rPr lang="ko-KR" altLang="en-US" sz="2400" b="1" dirty="0" smtClean="0"/>
              <a:t> ③ </a:t>
            </a:r>
            <a:r>
              <a:rPr lang="ko-KR" altLang="en-US" sz="2400" b="1" dirty="0"/>
              <a:t>한계</a:t>
            </a:r>
            <a:r>
              <a:rPr lang="en-US" altLang="ko-KR" sz="2400" b="1" dirty="0"/>
              <a:t>: </a:t>
            </a:r>
            <a:r>
              <a:rPr lang="ko-KR" altLang="en-US" sz="2400" b="1" dirty="0"/>
              <a:t>지나친 형식 중시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붕당 간 정쟁 구실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3131840" y="77723"/>
            <a:ext cx="5904656" cy="830997"/>
            <a:chOff x="3059832" y="131728"/>
            <a:chExt cx="5904656" cy="830997"/>
          </a:xfrm>
        </p:grpSpPr>
        <p:sp>
          <p:nvSpPr>
            <p:cNvPr id="10" name="TextBox 9"/>
            <p:cNvSpPr txBox="1"/>
            <p:nvPr/>
          </p:nvSpPr>
          <p:spPr>
            <a:xfrm>
              <a:off x="3059832" y="131728"/>
              <a:ext cx="59046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5. </a:t>
              </a:r>
              <a:r>
                <a:rPr lang="ko-KR" altLang="en-US" sz="2200" b="1" dirty="0" smtClean="0">
                  <a:solidFill>
                    <a:schemeClr val="accent2">
                      <a:lumMod val="75000"/>
                    </a:schemeClr>
                  </a:solidFill>
                </a:rPr>
                <a:t>양반 문화의 발달과 문화의 새 경향</a:t>
              </a:r>
              <a:endParaRPr lang="en-US" altLang="ko-KR" sz="2200" b="1" dirty="0" smtClean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r"/>
              <a:r>
                <a:rPr lang="ko-KR" altLang="en-US" sz="2600" b="1" dirty="0" smtClean="0">
                  <a:solidFill>
                    <a:schemeClr val="tx2">
                      <a:lumMod val="75000"/>
                    </a:schemeClr>
                  </a:solidFill>
                </a:rPr>
                <a:t>성리학의 발달</a:t>
              </a:r>
              <a:endParaRPr lang="ko-KR" altLang="en-US" sz="2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1" name="모서리가 둥근 직사각형 10"/>
            <p:cNvSpPr/>
            <p:nvPr/>
          </p:nvSpPr>
          <p:spPr bwMode="auto">
            <a:xfrm>
              <a:off x="6300192" y="548680"/>
              <a:ext cx="357188" cy="357188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800" b="1" dirty="0" smtClean="0">
                  <a:latin typeface="+mj-lt"/>
                  <a:ea typeface="맑은 고딕" pitchFamily="50" charset="-127"/>
                </a:rPr>
                <a:t>2</a:t>
              </a:r>
              <a:endParaRPr lang="ko-KR" altLang="en-US" sz="1800" b="1" dirty="0">
                <a:latin typeface="+mj-lt"/>
                <a:ea typeface="맑은 고딕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462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20"/>
            <a:ext cx="9144000" cy="6857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1828" y="2810311"/>
            <a:ext cx="3414387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800" b="1" dirty="0" smtClean="0">
                <a:solidFill>
                  <a:schemeClr val="accent3">
                    <a:lumMod val="50000"/>
                  </a:schemeClr>
                </a:solidFill>
              </a:rPr>
              <a:t>실학의 대두</a:t>
            </a:r>
            <a:endParaRPr lang="en-US" altLang="ko-KR" sz="28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altLang="ko-KR" sz="28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ko-KR" sz="2800" b="1" dirty="0" smtClean="0">
                <a:solidFill>
                  <a:schemeClr val="accent3">
                    <a:lumMod val="50000"/>
                  </a:schemeClr>
                </a:solidFill>
              </a:rPr>
              <a:t>                   </a:t>
            </a:r>
            <a:r>
              <a:rPr lang="ko-KR" altLang="en-US" sz="2000" b="1" dirty="0" smtClean="0"/>
              <a:t>입니다</a:t>
            </a:r>
            <a:r>
              <a:rPr lang="en-US" altLang="ko-KR" sz="2000" b="1" dirty="0" smtClean="0"/>
              <a:t>.</a:t>
            </a:r>
            <a:endParaRPr lang="ko-KR" altLang="en-US" sz="2000" b="1" dirty="0"/>
          </a:p>
        </p:txBody>
      </p:sp>
      <p:sp>
        <p:nvSpPr>
          <p:cNvPr id="5" name="모서리가 둥근 직사각형 4"/>
          <p:cNvSpPr/>
          <p:nvPr/>
        </p:nvSpPr>
        <p:spPr bwMode="auto">
          <a:xfrm>
            <a:off x="2699792" y="2954327"/>
            <a:ext cx="357188" cy="35718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b="1" dirty="0">
                <a:latin typeface="+mj-lt"/>
                <a:ea typeface="맑은 고딕" pitchFamily="50" charset="-127"/>
              </a:rPr>
              <a:t>3</a:t>
            </a:r>
            <a:endParaRPr lang="en-US" altLang="ko-KR" sz="1800" b="1" dirty="0" smtClean="0">
              <a:latin typeface="+mj-lt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328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2302</TotalTime>
  <Words>299</Words>
  <Application>Microsoft Office PowerPoint</Application>
  <PresentationFormat>화면 슬라이드 쇼(4:3)</PresentationFormat>
  <Paragraphs>48</Paragraphs>
  <Slides>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8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kweni</dc:creator>
  <cp:lastModifiedBy>misuser</cp:lastModifiedBy>
  <cp:revision>1036</cp:revision>
  <dcterms:created xsi:type="dcterms:W3CDTF">2013-03-25T12:51:11Z</dcterms:created>
  <dcterms:modified xsi:type="dcterms:W3CDTF">2013-12-02T07:31:49Z</dcterms:modified>
</cp:coreProperties>
</file>