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83" r:id="rId8"/>
    <p:sldId id="284" r:id="rId9"/>
    <p:sldId id="285" r:id="rId10"/>
    <p:sldId id="281" r:id="rId11"/>
    <p:sldId id="282" r:id="rId12"/>
    <p:sldId id="286" r:id="rId13"/>
    <p:sldId id="287" r:id="rId14"/>
    <p:sldId id="264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9" autoAdjust="0"/>
    <p:restoredTop sz="94708" autoAdjust="0"/>
  </p:normalViewPr>
  <p:slideViewPr>
    <p:cSldViewPr>
      <p:cViewPr>
        <p:scale>
          <a:sx n="105" d="100"/>
          <a:sy n="105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5. </a:t>
            </a:r>
            <a:r>
              <a:rPr lang="ko-KR" altLang="en-US" sz="2300" b="1" dirty="0" smtClean="0"/>
              <a:t>양반 문화의 발달과 문화의 새 경향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민족 문화의 융성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7020272" y="352077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(152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6" name="TextBox 25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문화의 융성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8556"/>
            <a:ext cx="9144000" cy="3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06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(152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269798"/>
            <a:ext cx="8568952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1, 2]</a:t>
            </a:r>
            <a:r>
              <a:rPr lang="ko-KR" altLang="en-US" sz="2400" b="1" dirty="0"/>
              <a:t>를 통해 두 서적의 편찬 목적을 말해 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endParaRPr lang="en-US" altLang="ko-KR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고려 시대의 역사를 정리한 것으로는 “고려사절요”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각 </a:t>
            </a:r>
            <a:r>
              <a:rPr lang="ko-KR" altLang="en-US" sz="2400" b="1" dirty="0">
                <a:solidFill>
                  <a:srgbClr val="0000FF"/>
                </a:solidFill>
              </a:rPr>
              <a:t>지방에 대한 정보를 정리한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지리지로는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 “</a:t>
            </a:r>
            <a:r>
              <a:rPr lang="ko-KR" altLang="en-US" sz="2400" b="1" dirty="0">
                <a:solidFill>
                  <a:srgbClr val="0000FF"/>
                </a:solidFill>
              </a:rPr>
              <a:t>팔도지리지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”와 </a:t>
            </a:r>
            <a:r>
              <a:rPr lang="ko-KR" altLang="en-US" sz="2400" b="1" dirty="0">
                <a:solidFill>
                  <a:srgbClr val="0000FF"/>
                </a:solidFill>
              </a:rPr>
              <a:t>“</a:t>
            </a:r>
            <a:r>
              <a:rPr lang="ko-KR" altLang="en-US" sz="2400" b="1" dirty="0" err="1">
                <a:solidFill>
                  <a:srgbClr val="0000FF"/>
                </a:solidFill>
              </a:rPr>
              <a:t>신증동국여지승람</a:t>
            </a:r>
            <a:r>
              <a:rPr lang="ko-KR" altLang="en-US" sz="2400" b="1" dirty="0">
                <a:solidFill>
                  <a:srgbClr val="0000FF"/>
                </a:solidFill>
              </a:rPr>
              <a:t>” 등이 있다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1, 2]</a:t>
            </a:r>
            <a:r>
              <a:rPr lang="ko-KR" altLang="en-US" sz="2400" b="1" dirty="0"/>
              <a:t>와 같은 목적으로 편찬된 서적을 조사해 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“</a:t>
            </a:r>
            <a:r>
              <a:rPr lang="ko-KR" altLang="en-US" sz="2400" b="1" dirty="0">
                <a:solidFill>
                  <a:srgbClr val="0000FF"/>
                </a:solidFill>
              </a:rPr>
              <a:t>고려사”는 고려 시대의 역사를 정리하기 위해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“</a:t>
            </a:r>
            <a:r>
              <a:rPr lang="ko-KR" altLang="en-US" sz="2400" b="1" dirty="0">
                <a:solidFill>
                  <a:srgbClr val="0000FF"/>
                </a:solidFill>
              </a:rPr>
              <a:t>동국여지승람”은 각 지방에 대한 정보를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정리해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중앙 </a:t>
            </a:r>
            <a:r>
              <a:rPr lang="ko-KR" altLang="en-US" sz="2400" b="1" dirty="0">
                <a:solidFill>
                  <a:srgbClr val="0000FF"/>
                </a:solidFill>
              </a:rPr>
              <a:t>집권과 국방 강화에 활용하기 위해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편찬하였다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문화의 융성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890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(153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문화의 융성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2" name="그림 11" descr="그림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052736"/>
            <a:ext cx="2955851" cy="56990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1519" y="1496973"/>
            <a:ext cx="640871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6. </a:t>
            </a:r>
            <a:r>
              <a:rPr lang="ko-KR" altLang="en-US" sz="2400" b="1" dirty="0">
                <a:solidFill>
                  <a:srgbClr val="0070C0"/>
                </a:solidFill>
              </a:rPr>
              <a:t>민간에서의 불교 유행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정부의 불교 정책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사원 소유 </a:t>
            </a:r>
            <a:r>
              <a:rPr lang="ko-KR" altLang="en-US" sz="2400" b="1" dirty="0" smtClean="0"/>
              <a:t>토지와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노비 </a:t>
            </a:r>
            <a:r>
              <a:rPr lang="ko-KR" altLang="en-US" sz="2400" b="1" dirty="0"/>
              <a:t>회수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도첩제</a:t>
            </a:r>
            <a:r>
              <a:rPr lang="ko-KR" altLang="en-US" sz="2400" b="1" dirty="0"/>
              <a:t> 실시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종파 통합 →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불교 </a:t>
            </a:r>
            <a:r>
              <a:rPr lang="ko-KR" altLang="en-US" sz="2400" b="1" dirty="0"/>
              <a:t>위축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궁중과 민간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왕실 안녕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왕족의 </a:t>
            </a:r>
            <a:r>
              <a:rPr lang="ko-KR" altLang="en-US" sz="2400" b="1" dirty="0" smtClean="0"/>
              <a:t>명복을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비는 행사 시행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세조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원각사지 </a:t>
            </a:r>
            <a:r>
              <a:rPr lang="en-US" altLang="ko-KR" sz="2400" b="1" dirty="0"/>
              <a:t>10</a:t>
            </a:r>
            <a:r>
              <a:rPr lang="ko-KR" altLang="en-US" sz="2400" b="1" dirty="0"/>
              <a:t>층 석탑 건립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간경도감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설치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3615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(153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문화의 융성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3528" y="1772816"/>
            <a:ext cx="856895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7. </a:t>
            </a:r>
            <a:r>
              <a:rPr lang="ko-KR" altLang="en-US" sz="2400" b="1" dirty="0">
                <a:solidFill>
                  <a:srgbClr val="0070C0"/>
                </a:solidFill>
              </a:rPr>
              <a:t>도교와 민간 신앙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도교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행사ㆍ사원</a:t>
            </a:r>
            <a:r>
              <a:rPr lang="ko-KR" altLang="en-US" sz="2400" b="1" dirty="0"/>
              <a:t> 축소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소격서 설치 → 마니산 </a:t>
            </a:r>
            <a:r>
              <a:rPr lang="ko-KR" altLang="en-US" sz="2400" b="1" dirty="0" err="1"/>
              <a:t>초제</a:t>
            </a:r>
            <a:r>
              <a:rPr lang="ko-KR" altLang="en-US" sz="2400" b="1" dirty="0"/>
              <a:t> 거행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풍수지리설ㆍ도참사상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한양 천도에 반영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사대부의 </a:t>
            </a:r>
            <a:r>
              <a:rPr lang="ko-KR" altLang="en-US" sz="2400" b="1" dirty="0" smtClean="0"/>
              <a:t>묘지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선정에 영향</a:t>
            </a:r>
          </a:p>
        </p:txBody>
      </p:sp>
    </p:spTree>
    <p:extLst>
      <p:ext uri="{BB962C8B-B14F-4D97-AF65-F5344CB8AC3E}">
        <p14:creationId xmlns:p14="http://schemas.microsoft.com/office/powerpoint/2010/main" xmlns="" val="41679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성리학의 발달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13468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761910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060848"/>
            <a:ext cx="50126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조선 전기에 </a:t>
            </a:r>
            <a:r>
              <a:rPr lang="ko-KR" altLang="en-US" sz="2400" b="1" dirty="0" smtClean="0"/>
              <a:t>민생 안정과 부국강병을 </a:t>
            </a:r>
            <a:r>
              <a:rPr lang="ko-KR" altLang="en-US" sz="2400" b="1" dirty="0"/>
              <a:t>위해 실용적인 학문이 발달하였음을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39752" y="3645024"/>
            <a:ext cx="5012624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조선 전기에 자주적인 민족 문화가 발달했음을 사례를 들어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(150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문화의 융성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724128" y="522920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▲훈민정음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언해본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, 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서강대학교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sp>
        <p:nvSpPr>
          <p:cNvPr id="12" name="직사각형 11"/>
          <p:cNvSpPr/>
          <p:nvPr/>
        </p:nvSpPr>
        <p:spPr>
          <a:xfrm>
            <a:off x="264461" y="1363801"/>
            <a:ext cx="4752528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 </a:t>
            </a:r>
            <a:r>
              <a:rPr lang="ko-KR" altLang="en-US" sz="2400" b="1" dirty="0" smtClean="0"/>
              <a:t>죄수들의 조서나 판결문을 이두 문자로 쓰면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글을 모르는 백성이 한 글자의 착오로 간혹 원통한 일을 당할 수 있다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그런데 이제 훈민정음으로 그 글을 써서 읽고 직접 듣도록 한다면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비록 어리석은 백성이라 하더라도 쉽게 이해해서 억울한 일을 당하는 사람들이 없어질 것이다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                     - “</a:t>
            </a:r>
            <a:r>
              <a:rPr lang="ko-KR" altLang="en-US" sz="2400" b="1" dirty="0" smtClean="0"/>
              <a:t>세종실록</a:t>
            </a:r>
            <a:r>
              <a:rPr lang="en-US" altLang="ko-KR" sz="2400" b="1" dirty="0" smtClean="0"/>
              <a:t>” -</a:t>
            </a:r>
            <a:endParaRPr lang="ko-KR" altLang="en-US" sz="2400" b="1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0960" y="1678159"/>
            <a:ext cx="4083528" cy="355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(150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988840"/>
            <a:ext cx="849694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훈민정음 창제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목적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백성들의 자유로운 의사 표현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훈민정음 활용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유교 윤리 보급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서리의 행정 </a:t>
            </a:r>
            <a:r>
              <a:rPr lang="ko-KR" altLang="en-US" sz="2400" b="1" dirty="0" smtClean="0"/>
              <a:t>실무에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이용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의의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고유 문자를 갖게 됨 → 문화 민족의 </a:t>
            </a:r>
            <a:r>
              <a:rPr lang="ko-KR" altLang="en-US" sz="2400" b="1" dirty="0" smtClean="0"/>
              <a:t>자긍심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고취</a:t>
            </a:r>
            <a:endParaRPr lang="ko-KR" altLang="en-US" sz="2400" b="1" dirty="0"/>
          </a:p>
        </p:txBody>
      </p:sp>
      <p:grpSp>
        <p:nvGrpSpPr>
          <p:cNvPr id="31" name="그룹 30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32" name="TextBox 31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문화의 융성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3" name="모서리가 둥근 직사각형 32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(150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6" name="그룹 2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문화의 융성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636107"/>
            <a:ext cx="2820524" cy="28892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552" y="1124744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과학 기술의 발전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목적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민생 안정과 부국강병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농업</a:t>
            </a:r>
            <a:r>
              <a:rPr lang="en-US" altLang="ko-KR" sz="2400" b="1" dirty="0"/>
              <a:t>: “</a:t>
            </a:r>
            <a:r>
              <a:rPr lang="ko-KR" altLang="en-US" sz="2400" b="1" dirty="0"/>
              <a:t>농사직설”</a:t>
            </a:r>
            <a:r>
              <a:rPr lang="ko-KR" altLang="en-US" sz="2400" b="1" dirty="0" smtClean="0"/>
              <a:t>간행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③ </a:t>
            </a:r>
            <a:r>
              <a:rPr lang="ko-KR" altLang="en-US" sz="2400" b="1" dirty="0"/>
              <a:t>측정 기구 제작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혼의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간의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앙부일구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자격루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측우기</a:t>
            </a:r>
            <a:r>
              <a:rPr lang="en-US" altLang="ko-KR" sz="2400" b="1" dirty="0" smtClean="0"/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인지의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규형</a:t>
            </a:r>
          </a:p>
        </p:txBody>
      </p:sp>
      <p:pic>
        <p:nvPicPr>
          <p:cNvPr id="10" name="그림 9" descr="그림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4200" y="2889148"/>
            <a:ext cx="2292096" cy="37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(151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6" name="그룹 2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문화의 융성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484784"/>
            <a:ext cx="3045065" cy="46081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3528" y="1563874"/>
            <a:ext cx="561662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④ 천문학</a:t>
            </a:r>
            <a:r>
              <a:rPr lang="en-US" altLang="ko-KR" sz="2400" b="1" dirty="0"/>
              <a:t>: ‘</a:t>
            </a:r>
            <a:r>
              <a:rPr lang="ko-KR" altLang="en-US" sz="2400" b="1" dirty="0"/>
              <a:t>천상열차분야지도’</a:t>
            </a:r>
            <a:r>
              <a:rPr lang="en-US" altLang="ko-KR" sz="2400" b="1" dirty="0"/>
              <a:t>, “</a:t>
            </a:r>
            <a:r>
              <a:rPr lang="ko-KR" altLang="en-US" sz="2400" b="1" dirty="0" err="1"/>
              <a:t>칠정산</a:t>
            </a:r>
            <a:r>
              <a:rPr lang="ko-KR" altLang="en-US" sz="2400" b="1" dirty="0"/>
              <a:t>”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⑤ 의학</a:t>
            </a:r>
            <a:r>
              <a:rPr lang="en-US" altLang="ko-KR" sz="2400" b="1" dirty="0"/>
              <a:t>: “</a:t>
            </a:r>
            <a:r>
              <a:rPr lang="ko-KR" altLang="en-US" sz="2400" b="1" dirty="0" err="1"/>
              <a:t>향약집성방</a:t>
            </a:r>
            <a:r>
              <a:rPr lang="ko-KR" altLang="en-US" sz="2400" b="1" dirty="0"/>
              <a:t>”</a:t>
            </a:r>
            <a:r>
              <a:rPr lang="en-US" altLang="ko-KR" sz="2400" b="1" dirty="0"/>
              <a:t>, “</a:t>
            </a:r>
            <a:r>
              <a:rPr lang="ko-KR" altLang="en-US" sz="2400" b="1" dirty="0" err="1"/>
              <a:t>의방유취</a:t>
            </a:r>
            <a:r>
              <a:rPr lang="ko-KR" altLang="en-US" sz="2400" b="1" dirty="0"/>
              <a:t>”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⑥ 금속 활자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계미자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갑인자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⑦ 무기 제조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화차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거북선</a:t>
            </a:r>
          </a:p>
        </p:txBody>
      </p:sp>
    </p:spTree>
    <p:extLst>
      <p:ext uri="{BB962C8B-B14F-4D97-AF65-F5344CB8AC3E}">
        <p14:creationId xmlns:p14="http://schemas.microsoft.com/office/powerpoint/2010/main" xmlns="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(151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3568" y="1700808"/>
            <a:ext cx="7920880" cy="182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윤리서와 의례서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목적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유교 윤리 보급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윤리서</a:t>
            </a:r>
            <a:r>
              <a:rPr lang="en-US" altLang="ko-KR" sz="2400" b="1" dirty="0"/>
              <a:t>: “</a:t>
            </a:r>
            <a:r>
              <a:rPr lang="ko-KR" altLang="en-US" sz="2400" b="1" dirty="0"/>
              <a:t>삼강행실도”</a:t>
            </a:r>
            <a:r>
              <a:rPr lang="en-US" altLang="ko-KR" sz="2400" b="1" dirty="0"/>
              <a:t>, “</a:t>
            </a:r>
            <a:r>
              <a:rPr lang="ko-KR" altLang="en-US" sz="2400" b="1" dirty="0"/>
              <a:t>이륜행실도”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의례서</a:t>
            </a:r>
            <a:r>
              <a:rPr lang="en-US" altLang="ko-KR" sz="2400" b="1" dirty="0"/>
              <a:t>: “</a:t>
            </a:r>
            <a:r>
              <a:rPr lang="ko-KR" altLang="en-US" sz="2400" b="1" dirty="0"/>
              <a:t>국조오례의”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문화의 융성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978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(152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문화의 융성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132856"/>
            <a:ext cx="4211307" cy="32277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1519" y="1496973"/>
            <a:ext cx="48245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역사 편찬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“고려국사” → </a:t>
            </a:r>
            <a:r>
              <a:rPr lang="ko-KR" altLang="en-US" sz="2400" b="1" dirty="0" smtClean="0"/>
              <a:t>정통성과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대의명분 </a:t>
            </a:r>
            <a:r>
              <a:rPr lang="ko-KR" altLang="en-US" sz="2400" b="1" dirty="0"/>
              <a:t>확립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“고려사”</a:t>
            </a:r>
            <a:r>
              <a:rPr lang="en-US" altLang="ko-KR" sz="2400" b="1" dirty="0"/>
              <a:t>, “</a:t>
            </a:r>
            <a:r>
              <a:rPr lang="ko-KR" altLang="en-US" sz="2400" b="1" dirty="0"/>
              <a:t>고려사절요</a:t>
            </a:r>
            <a:r>
              <a:rPr lang="ko-KR" altLang="en-US" sz="2400" b="1" dirty="0" smtClean="0"/>
              <a:t>”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고려 역사 정리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“동국통감”→ </a:t>
            </a:r>
            <a:r>
              <a:rPr lang="ko-KR" altLang="en-US" sz="2400" b="1" dirty="0" smtClean="0"/>
              <a:t>고조선부터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고려 말 역사 정리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“동국사략”</a:t>
            </a:r>
            <a:r>
              <a:rPr lang="en-US" altLang="ko-KR" sz="2400" b="1" dirty="0"/>
              <a:t>, “</a:t>
            </a:r>
            <a:r>
              <a:rPr lang="ko-KR" altLang="en-US" sz="2400" b="1" dirty="0"/>
              <a:t>기자실기</a:t>
            </a:r>
            <a:r>
              <a:rPr lang="ko-KR" altLang="en-US" sz="2400" b="1" dirty="0" smtClean="0"/>
              <a:t>”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사림의 </a:t>
            </a:r>
            <a:r>
              <a:rPr lang="ko-KR" altLang="en-US" sz="2400" b="1" dirty="0" err="1"/>
              <a:t>존화주의</a:t>
            </a:r>
            <a:r>
              <a:rPr lang="ko-KR" altLang="en-US" sz="2400" b="1" dirty="0"/>
              <a:t> 의식 반영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⑤ </a:t>
            </a:r>
            <a:r>
              <a:rPr lang="ko-KR" altLang="en-US" sz="2400" b="1" dirty="0"/>
              <a:t>“조선왕조실록”편찬</a:t>
            </a:r>
          </a:p>
        </p:txBody>
      </p:sp>
    </p:spTree>
    <p:extLst>
      <p:ext uri="{BB962C8B-B14F-4D97-AF65-F5344CB8AC3E}">
        <p14:creationId xmlns:p14="http://schemas.microsoft.com/office/powerpoint/2010/main" xmlns="" val="23071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(152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1124744"/>
            <a:ext cx="32403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5.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지도와 지리지 편찬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문화의 융성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527952"/>
            <a:ext cx="4079814" cy="322479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700808"/>
            <a:ext cx="7704499" cy="16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69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666</Words>
  <Application>Microsoft Office PowerPoint</Application>
  <PresentationFormat>화면 슬라이드 쇼(4:3)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1024</cp:revision>
  <dcterms:created xsi:type="dcterms:W3CDTF">2013-03-25T12:51:11Z</dcterms:created>
  <dcterms:modified xsi:type="dcterms:W3CDTF">2013-12-02T07:28:47Z</dcterms:modified>
</cp:coreProperties>
</file>