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72" r:id="rId7"/>
    <p:sldId id="283" r:id="rId8"/>
    <p:sldId id="284" r:id="rId9"/>
    <p:sldId id="285" r:id="rId10"/>
    <p:sldId id="281" r:id="rId11"/>
    <p:sldId id="282" r:id="rId12"/>
    <p:sldId id="264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309" autoAdjust="0"/>
    <p:restoredTop sz="94708" autoAdjust="0"/>
  </p:normalViewPr>
  <p:slideViewPr>
    <p:cSldViewPr>
      <p:cViewPr>
        <p:scale>
          <a:sx n="105" d="100"/>
          <a:sy n="105" d="100"/>
        </p:scale>
        <p:origin x="-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4. </a:t>
            </a:r>
            <a:r>
              <a:rPr lang="ko-KR" altLang="en-US" sz="2300" b="1" dirty="0" smtClean="0"/>
              <a:t>신분 질서와 생활 모습의 변화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사회 제도와 생활 모습의 변화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5868144" y="3520776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3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(149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2" name="그룹 2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신분 질서와 생활 모습의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사회 제도와 생활 모습의 변화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 bwMode="auto">
            <a:xfrm>
              <a:off x="39959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8227"/>
            <a:ext cx="9182294" cy="398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206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(149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269798"/>
            <a:ext cx="8568952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① </a:t>
            </a:r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자료 </a:t>
            </a:r>
            <a:r>
              <a:rPr lang="en-US" altLang="ko-KR" sz="2400" b="1" dirty="0" smtClean="0"/>
              <a:t>1]</a:t>
            </a:r>
            <a:r>
              <a:rPr lang="ko-KR" altLang="en-US" sz="2400" b="1" dirty="0" smtClean="0"/>
              <a:t>과 </a:t>
            </a:r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자료 </a:t>
            </a:r>
            <a:r>
              <a:rPr lang="en-US" altLang="ko-KR" sz="2400" b="1" dirty="0" smtClean="0"/>
              <a:t>2]</a:t>
            </a:r>
            <a:r>
              <a:rPr lang="ko-KR" altLang="en-US" sz="2400" b="1" dirty="0" smtClean="0"/>
              <a:t>를 통해 조선 시대 여성의 지위를 말해 보자</a:t>
            </a:r>
            <a:r>
              <a:rPr lang="en-US" altLang="ko-KR" sz="2400" b="1" dirty="0" smtClean="0"/>
              <a:t>.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[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자료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1]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에서는 재혼한 여성의 자손에게 관직 진출을 제한하는 방법으로 여성의 재혼을 금지하고 있고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, [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자료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2]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에서는 딸에게는 아들에 비해 적은 재산을 물려주도록 하고 있어 여성의 지위가 점차 낮아지고 있음을 알 수 있다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② </a:t>
            </a:r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자료 </a:t>
            </a:r>
            <a:r>
              <a:rPr lang="en-US" altLang="ko-KR" sz="2400" b="1" dirty="0" smtClean="0"/>
              <a:t>2]</a:t>
            </a:r>
            <a:r>
              <a:rPr lang="ko-KR" altLang="en-US" sz="2400" b="1" dirty="0" smtClean="0"/>
              <a:t>와 같은 재산 상속이 나타나게 된 이유를 알아보자</a:t>
            </a:r>
            <a:r>
              <a:rPr lang="en-US" altLang="ko-KR" sz="2400" b="1" dirty="0" smtClean="0"/>
              <a:t>.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조선 후기에는 성리학적 생활 규범이 정착되어 가면서 점차 아들 중심으로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아들 중에서도 장자가 부모의 제사를 주관하게 되었고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이에 따라 부모의 재산도 점차 아들 중심으로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아들 중에서도 장자 중심으로 상속되어 갔다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신분 질서와 생활 모습의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사회 제도와 생활 모습의 변화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39959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8904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8" y="2810311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민족 문화의 융성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34689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761910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39753" y="2060848"/>
            <a:ext cx="5012623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사족 중심의 향촌 지배권이 </a:t>
            </a:r>
            <a:r>
              <a:rPr lang="ko-KR" altLang="en-US" sz="2400" b="1" dirty="0" smtClean="0"/>
              <a:t>변화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하는 </a:t>
            </a:r>
            <a:r>
              <a:rPr lang="ko-KR" altLang="en-US" sz="2400" b="1" dirty="0"/>
              <a:t>내용을 신분제의 변화와 연관 지어 설명할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39752" y="3645024"/>
            <a:ext cx="5012624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성리학적 생활 규범의 확산이 가족 제도와 여성의 지위에 변화를 가져왔음을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(147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신분 질서와 생활 모습의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사회 제도와 생활 모습의 변화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39959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43608" y="5733256"/>
            <a:ext cx="2814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▲신행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김홍도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, 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국립중앙박물관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ko-KR" altLang="en-US" sz="1050" dirty="0"/>
          </a:p>
        </p:txBody>
      </p:sp>
      <p:sp>
        <p:nvSpPr>
          <p:cNvPr id="12" name="직사각형 11"/>
          <p:cNvSpPr/>
          <p:nvPr/>
        </p:nvSpPr>
        <p:spPr>
          <a:xfrm>
            <a:off x="4252834" y="1196752"/>
            <a:ext cx="475252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300" b="1" dirty="0"/>
              <a:t> </a:t>
            </a:r>
            <a:r>
              <a:rPr lang="ko-KR" altLang="en-US" sz="2300" b="1" dirty="0" smtClean="0"/>
              <a:t>양반의 딸로 부모를 여의고 혼사를 주관할 사람이 없어 나이가 차도록 시집을 가지 못한 자에게는 정부가 혼수를 장만해 주도록 명하였다</a:t>
            </a:r>
            <a:r>
              <a:rPr lang="en-US" altLang="ko-KR" sz="2300" b="1" dirty="0" smtClean="0"/>
              <a:t>. …… </a:t>
            </a:r>
            <a:r>
              <a:rPr lang="ko-KR" altLang="en-US" sz="2300" b="1" dirty="0" smtClean="0"/>
              <a:t>부모 형제가 있더라도 가난하여 혼수를 마련할 수 없어 때를 놓친 자도 있으니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부모 형제의 있고 없음을 따지지 말고 그 집안의 높고 낮음과 빈곤 여부를 따져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국고에서 쌀을 내주어 혼수를 마련하게 하였다</a:t>
            </a:r>
            <a:r>
              <a:rPr lang="en-US" altLang="ko-KR" sz="23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300" b="1" dirty="0" smtClean="0"/>
              <a:t>                         - “</a:t>
            </a:r>
            <a:r>
              <a:rPr lang="ko-KR" altLang="en-US" sz="2300" b="1" dirty="0" smtClean="0"/>
              <a:t>세종실록</a:t>
            </a:r>
            <a:r>
              <a:rPr lang="en-US" altLang="ko-KR" sz="2300" b="1" dirty="0" smtClean="0"/>
              <a:t>” -</a:t>
            </a:r>
            <a:endParaRPr lang="ko-KR" altLang="en-US" sz="2300" b="1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9" y="1573250"/>
            <a:ext cx="3853741" cy="40879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(147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99592" y="1988840"/>
            <a:ext cx="7776864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민생 안정을 위한 사회 제도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사회 제도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ㆍ정부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주도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재해 시 조세 감면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환곡제</a:t>
            </a:r>
            <a:r>
              <a:rPr lang="ko-KR" altLang="en-US" sz="2400" b="1" dirty="0"/>
              <a:t> 운영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ㆍ양반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주도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사창 설치 → 양반 중심의 향촌 </a:t>
            </a:r>
            <a:r>
              <a:rPr lang="ko-KR" altLang="en-US" sz="2400" b="1" dirty="0" smtClean="0"/>
              <a:t>질서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유지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목적</a:t>
            </a: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의료 시설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혜민서</a:t>
            </a:r>
            <a:r>
              <a:rPr lang="en-US" altLang="ko-KR" sz="2400" b="1" dirty="0"/>
              <a:t>, </a:t>
            </a:r>
            <a:r>
              <a:rPr lang="ko-KR" altLang="en-US" sz="2400" b="1" dirty="0" err="1" smtClean="0"/>
              <a:t>동ㆍ서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활인서</a:t>
            </a:r>
          </a:p>
        </p:txBody>
      </p:sp>
      <p:grpSp>
        <p:nvGrpSpPr>
          <p:cNvPr id="25" name="그룹 24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9" name="TextBox 2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신분 질서와 생활 모습의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사회 제도와 생활 모습의 변화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 bwMode="auto">
            <a:xfrm>
              <a:off x="39959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(147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1916832"/>
            <a:ext cx="756084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법률 제도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“</a:t>
            </a:r>
            <a:r>
              <a:rPr lang="ko-KR" altLang="en-US" sz="2400" b="1" dirty="0"/>
              <a:t>경국대전”규정 → 형벌과 민사 사항 처리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형벌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반역죄ㆍ강상죄</a:t>
            </a:r>
            <a:r>
              <a:rPr lang="ko-KR" altLang="en-US" sz="2400" b="1" dirty="0"/>
              <a:t> → 가중 처벌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연좌제 적용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소유권 분쟁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문건에 의해 처리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상속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종법 적용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사법 기관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사헌부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의금부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형조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한성부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장례원</a:t>
            </a:r>
            <a:r>
              <a:rPr lang="en-US" altLang="ko-KR" sz="2400" b="1" dirty="0" smtClean="0"/>
              <a:t>,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각 </a:t>
            </a:r>
            <a:r>
              <a:rPr lang="ko-KR" altLang="en-US" sz="2400" b="1" dirty="0"/>
              <a:t>도의 관찰사와 수령 사법권 행사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신분 질서와 생활 모습의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사회 제도와 생활 모습의 변화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39959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(148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83568" y="205678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사족 중심의 향촌 지배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유향소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사족으로 구성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수령 </a:t>
            </a:r>
            <a:r>
              <a:rPr lang="ko-KR" altLang="en-US" sz="2400" b="1" dirty="0" err="1"/>
              <a:t>보좌ㆍ향리</a:t>
            </a:r>
            <a:r>
              <a:rPr lang="ko-KR" altLang="en-US" sz="2400" b="1" dirty="0"/>
              <a:t> 감찰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 err="1"/>
              <a:t>향회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지방 사족의 결속 강화 → 향촌 지배권 행사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서원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지방 사족의 여론 수렴 → 사족의 권위 강화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향약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지방 사족의 주도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풍속 교화와 향촌 질서 유지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신분 질서와 생활 모습의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사회 제도와 생활 모습의 변화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39959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(148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83568" y="1700808"/>
            <a:ext cx="7920880" cy="3594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향촌 사회에서의 주도권 다툼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양반의 권위 하락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사족의 지위 유지 노력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서원과 사우 건립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동족 </a:t>
            </a:r>
            <a:r>
              <a:rPr lang="ko-KR" altLang="en-US" sz="2400" b="1" dirty="0" smtClean="0"/>
              <a:t>마을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형성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동약</a:t>
            </a:r>
            <a:r>
              <a:rPr lang="ko-KR" altLang="en-US" sz="2400" b="1" dirty="0"/>
              <a:t> 시행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부농층의 성장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향회</a:t>
            </a:r>
            <a:r>
              <a:rPr lang="ko-KR" altLang="en-US" sz="2400" b="1" dirty="0"/>
              <a:t> 참여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향임직</a:t>
            </a:r>
            <a:r>
              <a:rPr lang="ko-KR" altLang="en-US" sz="2400" b="1" dirty="0"/>
              <a:t> 진출 → </a:t>
            </a:r>
            <a:r>
              <a:rPr lang="ko-KR" altLang="en-US" sz="2400" b="1" dirty="0" smtClean="0"/>
              <a:t>향촌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지배권에 도전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결과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수령과 향리의 권한 강화 → </a:t>
            </a:r>
            <a:r>
              <a:rPr lang="ko-KR" altLang="en-US" sz="2400" b="1" dirty="0" err="1"/>
              <a:t>향회의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역할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변질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(</a:t>
            </a:r>
            <a:r>
              <a:rPr lang="ko-KR" altLang="en-US" sz="2400" b="1" dirty="0"/>
              <a:t>부세 자문 기구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grpSp>
        <p:nvGrpSpPr>
          <p:cNvPr id="23" name="그룹 2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신분 질서와 생활 모습의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사회 제도와 생활 모습의 변화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39959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978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(149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11560" y="1844824"/>
            <a:ext cx="7920880" cy="2264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부계 중심의 가족 제도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조선 전기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부계와 모계가 함께 중시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자녀 균분 상속</a:t>
            </a:r>
            <a:r>
              <a:rPr lang="en-US" altLang="ko-KR" sz="2400" b="1" dirty="0" smtClean="0"/>
              <a:t>,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자녀 윤회 봉사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en-US" altLang="ko-KR" sz="2400" b="1" dirty="0"/>
              <a:t>17</a:t>
            </a:r>
            <a:r>
              <a:rPr lang="ko-KR" altLang="en-US" sz="2400" b="1" dirty="0"/>
              <a:t>세기 이후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부계 중심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장자 상속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장자 봉사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양자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일반화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신분 질서와 생활 모습의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사회 제도와 생활 모습의 변화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39959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071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(149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7544" y="1844824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6. </a:t>
            </a:r>
            <a:r>
              <a:rPr lang="ko-KR" altLang="en-US" sz="2400" b="1" dirty="0">
                <a:solidFill>
                  <a:srgbClr val="0070C0"/>
                </a:solidFill>
              </a:rPr>
              <a:t>여성의 지위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혼인 형태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일부일처제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첩제</a:t>
            </a:r>
            <a:r>
              <a:rPr lang="ko-KR" altLang="en-US" sz="2400" b="1" dirty="0"/>
              <a:t> → 서얼 차별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혼인 후 거주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신부 집에서 상당 기간 생활 → </a:t>
            </a:r>
            <a:r>
              <a:rPr lang="ko-KR" altLang="en-US" sz="2400" b="1" dirty="0" smtClean="0"/>
              <a:t>조선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후기에는 신랑 집에서 생활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여성의 이혼과 재혼 금지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정절 중시 → 여성 지위 하락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신분 질서와 생활 모습의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사회 제도와 생활 모습의 변화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39959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969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</TotalTime>
  <Words>699</Words>
  <Application>Microsoft Office PowerPoint</Application>
  <PresentationFormat>화면 슬라이드 쇼(4:3)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984</cp:revision>
  <dcterms:created xsi:type="dcterms:W3CDTF">2013-03-25T12:51:11Z</dcterms:created>
  <dcterms:modified xsi:type="dcterms:W3CDTF">2013-12-18T00:58:49Z</dcterms:modified>
</cp:coreProperties>
</file>