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7" r:id="rId5"/>
    <p:sldId id="273" r:id="rId6"/>
    <p:sldId id="272" r:id="rId7"/>
    <p:sldId id="281" r:id="rId8"/>
    <p:sldId id="282" r:id="rId9"/>
    <p:sldId id="264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3" autoAdjust="0"/>
    <p:restoredTop sz="94708" autoAdjust="0"/>
  </p:normalViewPr>
  <p:slideViewPr>
    <p:cSldViewPr>
      <p:cViewPr>
        <p:scale>
          <a:sx n="105" d="100"/>
          <a:sy n="105" d="100"/>
        </p:scale>
        <p:origin x="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7904" y="306896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300" b="1" dirty="0" smtClean="0"/>
              <a:t>4. </a:t>
            </a:r>
            <a:r>
              <a:rPr lang="ko-KR" altLang="en-US" sz="2300" b="1" dirty="0" smtClean="0"/>
              <a:t>신분 질서와 생활 모습의 변화</a:t>
            </a:r>
            <a:endParaRPr lang="en-US" altLang="ko-KR" sz="23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조선 후기 신분제의 동요</a:t>
            </a:r>
            <a:endParaRPr lang="ko-KR" altLang="en-US" sz="1600" dirty="0"/>
          </a:p>
        </p:txBody>
      </p:sp>
      <p:grpSp>
        <p:nvGrpSpPr>
          <p:cNvPr id="11" name="그룹 10"/>
          <p:cNvGrpSpPr/>
          <p:nvPr/>
        </p:nvGrpSpPr>
        <p:grpSpPr>
          <a:xfrm>
            <a:off x="6399359" y="3520776"/>
            <a:ext cx="260873" cy="338554"/>
            <a:chOff x="6381669" y="3444431"/>
            <a:chExt cx="260873" cy="338554"/>
          </a:xfrm>
        </p:grpSpPr>
        <p:sp>
          <p:nvSpPr>
            <p:cNvPr id="12" name="TextBox 11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2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2351753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9471" y="3689902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339753" y="2277912"/>
            <a:ext cx="5012623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양 난 이후 양반 중심의 신분 질서가 흔들린 이유를 설명할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339752" y="3573016"/>
            <a:ext cx="5012624" cy="137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조선 후기에 경제적 발전과 함께 하층민의 신분 상승이 활발했음을 파악할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(145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6" name="그룹 15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7" name="TextBox 16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신분 질서와 생활 모습의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조선 후기 신분제의 동요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 bwMode="auto">
            <a:xfrm>
              <a:off x="479087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292080" y="5281463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▲자리 짜기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(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김홍도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, 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국립중앙박물관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)</a:t>
            </a:r>
            <a:endParaRPr lang="ko-KR" altLang="en-US" sz="1050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5787" y="1815289"/>
            <a:ext cx="4096693" cy="3413911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395536" y="1196752"/>
            <a:ext cx="4968552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100" b="1" dirty="0"/>
              <a:t> </a:t>
            </a:r>
            <a:r>
              <a:rPr lang="ko-KR" altLang="en-US" sz="2100" b="1" dirty="0" smtClean="0"/>
              <a:t>정선 고을에 한 양반이 살고 있었다</a:t>
            </a:r>
            <a:r>
              <a:rPr lang="en-US" altLang="ko-KR" sz="2100" b="1" dirty="0" smtClean="0"/>
              <a:t>. </a:t>
            </a:r>
            <a:r>
              <a:rPr lang="ko-KR" altLang="en-US" sz="2100" b="1" dirty="0" smtClean="0"/>
              <a:t>그는 어질고 글 읽기를 매우 좋아하였다</a:t>
            </a:r>
            <a:r>
              <a:rPr lang="en-US" altLang="ko-KR" sz="2100" b="1" dirty="0" smtClean="0"/>
              <a:t>. </a:t>
            </a:r>
            <a:r>
              <a:rPr lang="en-US" altLang="ko-KR" sz="2100" b="1" dirty="0" smtClean="0"/>
              <a:t>…… </a:t>
            </a:r>
            <a:r>
              <a:rPr lang="ko-KR" altLang="en-US" sz="2100" b="1" dirty="0" smtClean="0"/>
              <a:t>하지만 몹시 가난하여 환곡을 타 먹은 지 여러 해가 되어 천 섬의 빚을 지게 되어 옥에 갇히게 되었다</a:t>
            </a:r>
            <a:r>
              <a:rPr lang="en-US" altLang="ko-KR" sz="2100" b="1" dirty="0" smtClean="0"/>
              <a:t>. </a:t>
            </a:r>
            <a:r>
              <a:rPr lang="en-US" altLang="ko-KR" sz="2100" b="1" dirty="0" smtClean="0"/>
              <a:t>……</a:t>
            </a:r>
            <a:r>
              <a:rPr lang="ko-KR" altLang="en-US" sz="2100" b="1" dirty="0" smtClean="0"/>
              <a:t> </a:t>
            </a:r>
            <a:r>
              <a:rPr lang="ko-KR" altLang="en-US" sz="2100" b="1" dirty="0" smtClean="0"/>
              <a:t>때마침 그 동네에 부자가 이 소문을 듣고 가족끼리 비밀 회의를 열어 말하였다</a:t>
            </a:r>
            <a:r>
              <a:rPr lang="en-US" altLang="ko-KR" sz="2100" b="1" dirty="0" smtClean="0"/>
              <a:t>. “</a:t>
            </a:r>
            <a:r>
              <a:rPr lang="ko-KR" altLang="en-US" sz="2100" b="1" dirty="0" smtClean="0"/>
              <a:t>이제 저 양반이 환곡을 갚을 길이 없어서 곤란한 모양이니 그 양반 자리를 더 유지할 수 없을 것이다</a:t>
            </a:r>
            <a:r>
              <a:rPr lang="en-US" altLang="ko-KR" sz="2100" b="1" dirty="0" smtClean="0"/>
              <a:t>. </a:t>
            </a:r>
            <a:r>
              <a:rPr lang="ko-KR" altLang="en-US" sz="2100" b="1" dirty="0" smtClean="0"/>
              <a:t>이 기회에 내가 양반 신분을 사서 가지는 것이 어떨까</a:t>
            </a:r>
            <a:r>
              <a:rPr lang="en-US" altLang="ko-KR" sz="2100" b="1" dirty="0" smtClean="0"/>
              <a:t>?”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100" b="1" dirty="0" smtClean="0"/>
              <a:t>                     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100" b="1" dirty="0" smtClean="0"/>
              <a:t>                      - </a:t>
            </a:r>
            <a:r>
              <a:rPr lang="ko-KR" altLang="en-US" sz="2100" b="1" dirty="0" smtClean="0"/>
              <a:t>박지원</a:t>
            </a:r>
            <a:r>
              <a:rPr lang="en-US" altLang="ko-KR" sz="2100" b="1" dirty="0" smtClean="0"/>
              <a:t>, “</a:t>
            </a:r>
            <a:r>
              <a:rPr lang="ko-KR" altLang="en-US" sz="2100" b="1" dirty="0" smtClean="0"/>
              <a:t>양반전</a:t>
            </a:r>
            <a:r>
              <a:rPr lang="en-US" altLang="ko-KR" sz="2100" b="1" dirty="0" smtClean="0"/>
              <a:t>” -</a:t>
            </a:r>
            <a:endParaRPr lang="ko-KR" altLang="en-US" sz="2100" b="1" dirty="0"/>
          </a:p>
        </p:txBody>
      </p:sp>
    </p:spTree>
    <p:extLst>
      <p:ext uri="{BB962C8B-B14F-4D97-AF65-F5344CB8AC3E}">
        <p14:creationId xmlns:p14="http://schemas.microsoft.com/office/powerpoint/2010/main" xmlns="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(145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1170383"/>
            <a:ext cx="8820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신분 질서의 동요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양반층의 분화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붕당 정치의 변질 → </a:t>
            </a:r>
            <a:r>
              <a:rPr lang="ko-KR" altLang="en-US" sz="2400" b="1" dirty="0" err="1"/>
              <a:t>권반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향반</a:t>
            </a:r>
            <a:r>
              <a:rPr lang="en-US" altLang="ko-KR" sz="2400" b="1" dirty="0" smtClean="0"/>
              <a:t>, </a:t>
            </a:r>
            <a:r>
              <a:rPr lang="ko-KR" altLang="en-US" sz="2400" b="1" dirty="0" err="1"/>
              <a:t>잔반으로</a:t>
            </a:r>
            <a:r>
              <a:rPr lang="ko-KR" altLang="en-US" sz="2400" b="1" dirty="0"/>
              <a:t> </a:t>
            </a:r>
            <a:r>
              <a:rPr lang="ko-KR" altLang="en-US" sz="2400" b="1" dirty="0" smtClean="0"/>
              <a:t>        </a:t>
            </a:r>
            <a:r>
              <a:rPr lang="en-US" altLang="ko-KR" sz="2400" b="1" dirty="0" smtClean="0"/>
              <a:t/>
            </a:r>
            <a:br>
              <a:rPr lang="en-US" altLang="ko-KR" sz="2400" b="1" dirty="0" smtClean="0"/>
            </a:b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분화</a:t>
            </a:r>
            <a:endParaRPr lang="ko-KR" altLang="en-US" sz="2400" b="1" dirty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하층민의 신분 상승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공명첩 매입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족보의 </a:t>
            </a:r>
            <a:r>
              <a:rPr lang="ko-KR" altLang="en-US" sz="2400" b="1" dirty="0" err="1"/>
              <a:t>구매ㆍ위조</a:t>
            </a:r>
            <a:r>
              <a:rPr lang="ko-KR" altLang="en-US" sz="2400" b="1" dirty="0"/>
              <a:t> </a:t>
            </a:r>
            <a:r>
              <a:rPr lang="ko-KR" altLang="en-US" sz="2400" b="1" dirty="0" smtClean="0"/>
              <a:t>등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→ 양반의 수가 크게 확대</a:t>
            </a:r>
          </a:p>
        </p:txBody>
      </p:sp>
      <p:grpSp>
        <p:nvGrpSpPr>
          <p:cNvPr id="20" name="그룹 19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1" name="TextBox 20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신분 질서와 생활 모습의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조선 후기 신분제의 동요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 bwMode="auto">
            <a:xfrm>
              <a:off x="479087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7030" y="3693814"/>
            <a:ext cx="3148986" cy="292755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3429000"/>
            <a:ext cx="2797521" cy="322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(145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1700808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중인층의 신분 상승 움직임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서얼</a:t>
            </a:r>
            <a:r>
              <a:rPr lang="en-US" altLang="ko-KR" sz="2400" b="1" dirty="0"/>
              <a:t>: </a:t>
            </a:r>
            <a:r>
              <a:rPr lang="ko-KR" altLang="en-US" sz="2400" b="1" dirty="0" err="1" smtClean="0"/>
              <a:t>납속ㆍ공명첩을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이용해 관직 진출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상소 </a:t>
            </a:r>
            <a:r>
              <a:rPr lang="ko-KR" altLang="en-US" sz="2400" b="1" dirty="0" smtClean="0"/>
              <a:t>운동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전개 → 규장각 </a:t>
            </a:r>
            <a:r>
              <a:rPr lang="ko-KR" altLang="en-US" sz="2400" b="1" dirty="0" err="1"/>
              <a:t>검서관</a:t>
            </a:r>
            <a:r>
              <a:rPr lang="ko-KR" altLang="en-US" sz="2400" b="1" dirty="0"/>
              <a:t> 진출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기술직 중인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대규모 소청 운동 전개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개화사상 </a:t>
            </a:r>
            <a:r>
              <a:rPr lang="ko-KR" altLang="en-US" sz="2400" b="1" dirty="0" smtClean="0"/>
              <a:t>형성에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   기여</a:t>
            </a:r>
            <a:endParaRPr lang="ko-KR" altLang="en-US" sz="2400" b="1" dirty="0"/>
          </a:p>
        </p:txBody>
      </p:sp>
      <p:grpSp>
        <p:nvGrpSpPr>
          <p:cNvPr id="20" name="그룹 19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1" name="TextBox 20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신분 질서와 생활 모습의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조선 후기 신분제의 동요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 bwMode="auto">
            <a:xfrm>
              <a:off x="479087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932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(146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27584" y="1772816"/>
            <a:ext cx="7524328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노비 제도의 해체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노비의 신분 상승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군공ㆍ납속ㆍ도망</a:t>
            </a:r>
            <a:r>
              <a:rPr lang="ko-KR" altLang="en-US" sz="2400" b="1" dirty="0"/>
              <a:t> 등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정부의 노비 해방 정책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노비종모법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영조</a:t>
            </a:r>
            <a:r>
              <a:rPr lang="en-US" altLang="ko-KR" sz="2400" b="1" dirty="0"/>
              <a:t>), </a:t>
            </a:r>
            <a:r>
              <a:rPr lang="ko-KR" altLang="en-US" sz="2400" b="1" dirty="0" smtClean="0"/>
              <a:t>공노비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해방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순조</a:t>
            </a:r>
            <a:r>
              <a:rPr lang="en-US" altLang="ko-KR" sz="2400" b="1" dirty="0"/>
              <a:t>)</a:t>
            </a:r>
            <a:endParaRPr lang="ko-KR" altLang="en-US" sz="2400" b="1" dirty="0"/>
          </a:p>
        </p:txBody>
      </p:sp>
      <p:grpSp>
        <p:nvGrpSpPr>
          <p:cNvPr id="20" name="그룹 19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1" name="TextBox 20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신분 질서와 생활 모습의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조선 후기 신분제의 동요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 bwMode="auto">
            <a:xfrm>
              <a:off x="479087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4628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(146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5" name="그룹 14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6" name="TextBox 15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신분 질서와 생활 모습의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조선 후기 신분제의 동요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 bwMode="auto">
            <a:xfrm>
              <a:off x="479087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44780"/>
            <a:ext cx="9144000" cy="436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062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(146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5" name="그룹 14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6" name="TextBox 15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신분 질서와 생활 모습의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조선 후기 신분제의 동요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 bwMode="auto">
            <a:xfrm>
              <a:off x="479087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3528" y="1412776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① </a:t>
            </a:r>
            <a:r>
              <a:rPr lang="en-US" altLang="ko-KR" sz="2400" b="1" dirty="0" smtClean="0"/>
              <a:t>[</a:t>
            </a:r>
            <a:r>
              <a:rPr lang="ko-KR" altLang="en-US" sz="2400" b="1" dirty="0"/>
              <a:t>자료 </a:t>
            </a:r>
            <a:r>
              <a:rPr lang="en-US" altLang="ko-KR" sz="2400" b="1" dirty="0"/>
              <a:t>1]</a:t>
            </a:r>
            <a:r>
              <a:rPr lang="ko-KR" altLang="en-US" sz="2400" b="1" dirty="0"/>
              <a:t>의 현상이 확대되면서 나타난 사회 변화를 </a:t>
            </a:r>
            <a:r>
              <a:rPr lang="ko-KR" altLang="en-US" sz="2400" b="1" dirty="0" smtClean="0"/>
              <a:t>추론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해 </a:t>
            </a:r>
            <a:r>
              <a:rPr lang="ko-KR" altLang="en-US" sz="2400" b="1" dirty="0"/>
              <a:t>보자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/>
              <a:t> 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/>
              <a:t> 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[</a:t>
            </a:r>
            <a:r>
              <a:rPr lang="ko-KR" altLang="en-US" sz="2400" b="1" dirty="0">
                <a:solidFill>
                  <a:srgbClr val="0000FF"/>
                </a:solidFill>
              </a:rPr>
              <a:t>예시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양반 인구가 급격히 증가하고 상민 인구가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감소해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양반 중심의 신분 질서가 흔들리게 되었다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② </a:t>
            </a:r>
            <a:r>
              <a:rPr lang="en-US" altLang="ko-KR" sz="2400" b="1" dirty="0" smtClean="0"/>
              <a:t>[</a:t>
            </a:r>
            <a:r>
              <a:rPr lang="ko-KR" altLang="en-US" sz="2400" b="1" dirty="0"/>
              <a:t>자료 </a:t>
            </a:r>
            <a:r>
              <a:rPr lang="en-US" altLang="ko-KR" sz="2400" b="1" dirty="0"/>
              <a:t>2]</a:t>
            </a:r>
            <a:r>
              <a:rPr lang="ko-KR" altLang="en-US" sz="2400" b="1" dirty="0"/>
              <a:t>의 제도를 실시하자고 주장한 의도를 말해 </a:t>
            </a:r>
            <a:r>
              <a:rPr lang="ko-KR" altLang="en-US" sz="2400" b="1" dirty="0" smtClean="0"/>
              <a:t>보자</a:t>
            </a:r>
            <a:r>
              <a:rPr lang="en-US" altLang="ko-KR" sz="2400" b="1" dirty="0" smtClean="0"/>
              <a:t>.</a:t>
            </a:r>
            <a:endParaRPr lang="ko-KR" altLang="en-US" sz="2400" b="1" dirty="0"/>
          </a:p>
          <a:p>
            <a:pPr fontAlgn="base" latinLnBrk="0">
              <a:lnSpc>
                <a:spcPct val="120000"/>
              </a:lnSpc>
            </a:pP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[</a:t>
            </a:r>
            <a:r>
              <a:rPr lang="ko-KR" altLang="en-US" sz="2400" b="1" dirty="0">
                <a:solidFill>
                  <a:srgbClr val="0000FF"/>
                </a:solidFill>
              </a:rPr>
              <a:t>예시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 err="1">
                <a:solidFill>
                  <a:srgbClr val="0000FF"/>
                </a:solidFill>
              </a:rPr>
              <a:t>노비종모법은</a:t>
            </a:r>
            <a:r>
              <a:rPr lang="ko-KR" altLang="en-US" sz="2400" b="1" dirty="0">
                <a:solidFill>
                  <a:srgbClr val="0000FF"/>
                </a:solidFill>
              </a:rPr>
              <a:t> 노비 인구를 줄이고 상민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인구를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늘리려는 의도에서 시행되었다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904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828" y="2810311"/>
            <a:ext cx="3414387" cy="15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사회 제도와 생활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모습의 변화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699792" y="2954327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2173</TotalTime>
  <Words>391</Words>
  <Application>Microsoft Office PowerPoint</Application>
  <PresentationFormat>화면 슬라이드 쇼(4:3)</PresentationFormat>
  <Paragraphs>60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misuser</cp:lastModifiedBy>
  <cp:revision>955</cp:revision>
  <dcterms:created xsi:type="dcterms:W3CDTF">2013-03-25T12:51:11Z</dcterms:created>
  <dcterms:modified xsi:type="dcterms:W3CDTF">2013-12-02T06:48:14Z</dcterms:modified>
</cp:coreProperties>
</file>