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81" r:id="rId8"/>
    <p:sldId id="280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4. </a:t>
            </a:r>
            <a:r>
              <a:rPr lang="ko-KR" altLang="en-US" sz="2300" b="1" dirty="0" smtClean="0"/>
              <a:t>신분 질서와 생활 모습의 변화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양반 중심의 신분 질서 확립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111327" y="352077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35175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689902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277912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조선 초 양천제가 </a:t>
            </a:r>
            <a:r>
              <a:rPr lang="ko-KR" altLang="en-US" sz="2400" b="1" dirty="0" smtClean="0"/>
              <a:t>법제화되었음을 </a:t>
            </a:r>
            <a:r>
              <a:rPr lang="ko-KR" altLang="en-US" sz="2400" b="1" dirty="0"/>
              <a:t>알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39752" y="3573016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조선 시대 각 신분층의 </a:t>
            </a:r>
            <a:r>
              <a:rPr lang="ko-KR" altLang="en-US" sz="2400" b="1" dirty="0" smtClean="0"/>
              <a:t>사회적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지위를 </a:t>
            </a:r>
            <a:r>
              <a:rPr lang="ko-KR" altLang="en-US" sz="2400" b="1" dirty="0"/>
              <a:t>정리할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질서와 생활 모습의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양반 중심의 신분 질서 확립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35882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292080" y="5209455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▲노상알현도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김득신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, 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조선미술박물관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5564" y="1916832"/>
            <a:ext cx="4586916" cy="3238436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395536" y="1684654"/>
            <a:ext cx="4752528" cy="448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 </a:t>
            </a:r>
            <a:r>
              <a:rPr lang="ko-KR" altLang="en-US" sz="2400" b="1" dirty="0" smtClean="0"/>
              <a:t>하늘이 백성을 낳았는데 그 백성이 넷이다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그 중 </a:t>
            </a:r>
            <a:r>
              <a:rPr lang="ko-KR" altLang="en-US" sz="2400" b="1" dirty="0" smtClean="0"/>
              <a:t>가장 귀한 것이 선비인데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양반이라고 불리며 그 이익도 막대하다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농사짓지 않고 장사도 하지 않으며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문사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文史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를 대강 섭렵하면 크게는 문과에 급제하고 적어도 진사가 된다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                  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- </a:t>
            </a:r>
            <a:r>
              <a:rPr lang="ko-KR" altLang="en-US" sz="2400" b="1" dirty="0" smtClean="0"/>
              <a:t>박지원</a:t>
            </a:r>
            <a:r>
              <a:rPr lang="en-US" altLang="ko-KR" sz="2400" b="1" dirty="0" smtClean="0"/>
              <a:t>, “</a:t>
            </a:r>
            <a:r>
              <a:rPr lang="ko-KR" altLang="en-US" sz="2400" b="1" dirty="0" smtClean="0"/>
              <a:t>양반전</a:t>
            </a:r>
            <a:r>
              <a:rPr lang="en-US" altLang="ko-KR" sz="2400" b="1" dirty="0" smtClean="0"/>
              <a:t>” -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질서와 생활 모습의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양반 중심의 신분 질서 확립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435882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819238"/>
            <a:ext cx="3140529" cy="39568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1988840"/>
            <a:ext cx="540060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양천제의 법제화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모든 사회 구성원 → </a:t>
            </a:r>
            <a:r>
              <a:rPr lang="ko-KR" altLang="en-US" sz="2400" b="1" dirty="0" smtClean="0"/>
              <a:t>양천제로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법제화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ㆍ양인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조세와 국역의 의무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관직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진출 가능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ㆍ천인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천역</a:t>
            </a:r>
            <a:r>
              <a:rPr lang="ko-KR" altLang="en-US" sz="2400" b="1" dirty="0"/>
              <a:t> 담당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관직 </a:t>
            </a:r>
            <a:r>
              <a:rPr lang="ko-KR" altLang="en-US" sz="2400" b="1" dirty="0" smtClean="0"/>
              <a:t>진출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불가능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양인층의 분화 → 양반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중인</a:t>
            </a:r>
            <a:r>
              <a:rPr lang="en-US" altLang="ko-KR" sz="2400" b="1" dirty="0" smtClean="0"/>
              <a:t>,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상민으로 </a:t>
            </a:r>
            <a:r>
              <a:rPr lang="ko-KR" altLang="en-US" sz="2400" b="1" dirty="0"/>
              <a:t>분화</a:t>
            </a:r>
          </a:p>
        </p:txBody>
      </p:sp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70080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양반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문반과 무반의 </a:t>
            </a:r>
            <a:r>
              <a:rPr lang="ko-KR" altLang="en-US" sz="2400" b="1" dirty="0" err="1"/>
              <a:t>합칭</a:t>
            </a:r>
            <a:r>
              <a:rPr lang="ko-KR" altLang="en-US" sz="2400" b="1" dirty="0"/>
              <a:t> → 그 가족까지 확대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기득권 유지 노력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향리와 서리 → 중인으로 격하시킴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특권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군역 면제</a:t>
            </a:r>
            <a:r>
              <a:rPr lang="en-US" altLang="ko-KR" sz="2400" b="1" dirty="0"/>
              <a:t>, </a:t>
            </a:r>
            <a:r>
              <a:rPr lang="ko-KR" altLang="en-US" sz="2400" b="1" dirty="0" err="1" smtClean="0"/>
              <a:t>과거ㆍ음서ㆍ천거로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관직 독점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많은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토지와 노비 </a:t>
            </a:r>
            <a:r>
              <a:rPr lang="ko-KR" altLang="en-US" sz="2400" b="1" dirty="0"/>
              <a:t>소유 → 풍요로운 삶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질서와 생활 모습의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양반 중심의 신분 질서 확립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435882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6024" y="1772816"/>
            <a:ext cx="874846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중인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양반과 상민의 중간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넓은 의미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잡과로 </a:t>
            </a:r>
            <a:r>
              <a:rPr lang="ko-KR" altLang="en-US" sz="2400" b="1" dirty="0" smtClean="0"/>
              <a:t>선발된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기술관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좁은 의미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특징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직역 세습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같은 신분끼리 결혼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전문 </a:t>
            </a:r>
            <a:r>
              <a:rPr lang="ko-KR" altLang="en-US" sz="2400" b="1" dirty="0" err="1" smtClean="0"/>
              <a:t>기술ㆍ행정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담당</a:t>
            </a: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서얼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양반 첩의 자녀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문과 응시 금지 → 중인과 </a:t>
            </a:r>
            <a:r>
              <a:rPr lang="ko-KR" altLang="en-US" sz="2400" b="1" dirty="0" smtClean="0"/>
              <a:t>같은 처우</a:t>
            </a:r>
            <a:endParaRPr lang="ko-KR" altLang="en-US" sz="24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질서와 생활 모습의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양반 중심의 신분 질서 확립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35882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76644" y="1879313"/>
            <a:ext cx="797182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상민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상민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평민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양인</a:t>
            </a:r>
            <a:r>
              <a:rPr lang="en-US" altLang="ko-KR" sz="2400" b="1" dirty="0"/>
              <a:t>): </a:t>
            </a:r>
            <a:r>
              <a:rPr lang="ko-KR" altLang="en-US" sz="2400" b="1" dirty="0" err="1"/>
              <a:t>농민ㆍ수공업자ㆍ상인</a:t>
            </a:r>
            <a:r>
              <a:rPr lang="ko-KR" altLang="en-US" sz="2400" b="1" dirty="0"/>
              <a:t> 포함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과거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응시 </a:t>
            </a:r>
            <a:r>
              <a:rPr lang="ko-KR" altLang="en-US" sz="2400" b="1" dirty="0"/>
              <a:t>가능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농민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조세와 군역의 의무 부담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수공업자와 상인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농민보다 낮은 대우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 err="1"/>
              <a:t>신량역천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신분은 양인이나 </a:t>
            </a:r>
            <a:r>
              <a:rPr lang="ko-KR" altLang="en-US" sz="2400" b="1" dirty="0" err="1"/>
              <a:t>천역</a:t>
            </a:r>
            <a:r>
              <a:rPr lang="ko-KR" altLang="en-US" sz="2400" b="1" dirty="0"/>
              <a:t> 담당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질서와 생활 모습의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양반 중심의 신분 질서 확립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35882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206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(144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8388" y="1879313"/>
            <a:ext cx="842208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천민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천민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노비가 대부분</a:t>
            </a:r>
            <a:r>
              <a:rPr lang="en-US" altLang="ko-KR" sz="2400" b="1" dirty="0"/>
              <a:t>, </a:t>
            </a:r>
            <a:r>
              <a:rPr lang="ko-KR" altLang="en-US" sz="2400" b="1" dirty="0" err="1" smtClean="0"/>
              <a:t>백정ㆍ광대</a:t>
            </a:r>
            <a:r>
              <a:rPr lang="ko-KR" altLang="en-US" sz="2400" b="1" dirty="0" err="1"/>
              <a:t>ㆍ무당</a:t>
            </a:r>
            <a:r>
              <a:rPr lang="ko-KR" altLang="en-US" sz="2400" b="1" dirty="0"/>
              <a:t> 등도 천민 간주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노비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재산으로 취급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부모 중 한쪽이 노비면 그 </a:t>
            </a:r>
            <a:r>
              <a:rPr lang="ko-KR" altLang="en-US" sz="2400" b="1" dirty="0" smtClean="0"/>
              <a:t>자녀도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  노비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공노비ㆍ사노비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솔거 노비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외거</a:t>
            </a:r>
            <a:r>
              <a:rPr lang="ko-KR" altLang="en-US" sz="2400" b="1" dirty="0"/>
              <a:t> 노비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grpSp>
        <p:nvGrpSpPr>
          <p:cNvPr id="10" name="그룹 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질서와 생활 모습의 변화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양반 중심의 신분 질서 확립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35882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002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조선 후기 신분제의 동요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421</Words>
  <Application>Microsoft Office PowerPoint</Application>
  <PresentationFormat>화면 슬라이드 쇼(4:3)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938</cp:revision>
  <dcterms:created xsi:type="dcterms:W3CDTF">2013-03-25T12:51:11Z</dcterms:created>
  <dcterms:modified xsi:type="dcterms:W3CDTF">2013-12-02T06:35:08Z</dcterms:modified>
</cp:coreProperties>
</file>