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경제 정책과 경제 생활의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조선 후기 농업과 광공업의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4128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42493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민간 수공업의 발달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도시 인구 증가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대동법 실시 → 수공업 생산 </a:t>
            </a:r>
            <a:r>
              <a:rPr lang="ko-KR" altLang="en-US" sz="2400" b="1" dirty="0" smtClean="0"/>
              <a:t>촉진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관영 수공업 쇠퇴 → 민간 수공업 발전</a:t>
            </a:r>
            <a:r>
              <a:rPr lang="en-US" altLang="ko-KR" sz="2400" b="1" dirty="0"/>
              <a:t>(18</a:t>
            </a:r>
            <a:r>
              <a:rPr lang="ko-KR" altLang="en-US" sz="2400" b="1" dirty="0"/>
              <a:t>세기 </a:t>
            </a:r>
            <a:r>
              <a:rPr lang="ko-KR" altLang="en-US" sz="2400" b="1" dirty="0" smtClean="0"/>
              <a:t>말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장인 등록제 폐지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선대제</a:t>
            </a:r>
            <a:r>
              <a:rPr lang="ko-KR" altLang="en-US" sz="2400" b="1" dirty="0"/>
              <a:t> 수공업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상업 자본이 수공업자 지배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18</a:t>
            </a:r>
            <a:r>
              <a:rPr lang="ko-KR" altLang="en-US" sz="2400" b="1" dirty="0"/>
              <a:t>세기 후반 이후 독립 수공업자 등장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43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42493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광산 개발의 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민영 수공업 발달</a:t>
            </a:r>
            <a:r>
              <a:rPr lang="en-US" altLang="ko-KR" sz="2400" b="1" dirty="0"/>
              <a:t>, 17</a:t>
            </a:r>
            <a:r>
              <a:rPr lang="ko-KR" altLang="en-US" sz="2400" b="1" dirty="0"/>
              <a:t>세기 이후 </a:t>
            </a:r>
            <a:r>
              <a:rPr lang="ko-KR" altLang="en-US" sz="2400" b="1" dirty="0" err="1"/>
              <a:t>설점수세</a:t>
            </a:r>
            <a:r>
              <a:rPr lang="ko-KR" altLang="en-US" sz="2400" b="1" dirty="0"/>
              <a:t> 정책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청과의 </a:t>
            </a:r>
            <a:r>
              <a:rPr lang="ko-KR" altLang="en-US" sz="2400" b="1" dirty="0"/>
              <a:t>무역 성행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광산의 개발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은광 개발</a:t>
            </a:r>
            <a:r>
              <a:rPr lang="en-US" altLang="ko-KR" sz="2400" b="1" dirty="0"/>
              <a:t>(17</a:t>
            </a:r>
            <a:r>
              <a:rPr lang="ko-KR" altLang="en-US" sz="2400" b="1" dirty="0"/>
              <a:t>세기 이후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금광 </a:t>
            </a:r>
            <a:r>
              <a:rPr lang="ko-KR" altLang="en-US" sz="2400" b="1" dirty="0" smtClean="0"/>
              <a:t>개발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(</a:t>
            </a:r>
            <a:r>
              <a:rPr lang="en-US" altLang="ko-KR" sz="2400" b="1" dirty="0"/>
              <a:t>18</a:t>
            </a:r>
            <a:r>
              <a:rPr lang="ko-KR" altLang="en-US" sz="2400" b="1" dirty="0"/>
              <a:t>세기 이후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잠채 성행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광산 경영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분업과 협업 발달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자본주의적 생산 </a:t>
            </a:r>
            <a:r>
              <a:rPr lang="ko-KR" altLang="en-US" sz="2400" b="1" dirty="0" smtClean="0"/>
              <a:t>관계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등장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23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943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0" y="1973622"/>
            <a:ext cx="43204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▶ 조선 </a:t>
            </a:r>
            <a:r>
              <a:rPr lang="ko-KR" altLang="en-US" sz="2400" b="1" dirty="0"/>
              <a:t>후기에 은광 </a:t>
            </a:r>
            <a:r>
              <a:rPr lang="ko-KR" altLang="en-US" sz="2400" b="1" dirty="0" smtClean="0"/>
              <a:t>개발이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활기를 띠게 된 </a:t>
            </a:r>
            <a:r>
              <a:rPr lang="ko-KR" altLang="en-US" sz="2400" b="1" dirty="0" smtClean="0"/>
              <a:t>배경은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무엇일까</a:t>
            </a:r>
            <a:r>
              <a:rPr lang="en-US" altLang="ko-KR" sz="2400" b="1" dirty="0" smtClean="0"/>
              <a:t>?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청과의 무역 증대로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결제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수단인 은 수요가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증대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247" y="1412776"/>
            <a:ext cx="3886721" cy="45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6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상품 화폐 경제의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5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 모내기법의 확산이 가져 온 변화 내용을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후기 민간 수공업의 발달이 가져온 광업의 활성화에 대해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29454" y="564150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▲모내기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경직도 일부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37402"/>
            <a:ext cx="3689888" cy="395183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95536" y="1484784"/>
            <a:ext cx="518457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err="1" smtClean="0"/>
              <a:t>어라디야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저라디야</a:t>
            </a:r>
            <a:r>
              <a:rPr lang="ko-KR" altLang="en-US" sz="2400" b="1" dirty="0" smtClean="0"/>
              <a:t> 상사로세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이 농사 어서 지어 </a:t>
            </a:r>
            <a:r>
              <a:rPr lang="en-US" altLang="ko-KR" sz="2400" b="1" dirty="0" smtClean="0"/>
              <a:t>/ </a:t>
            </a:r>
            <a:r>
              <a:rPr lang="ko-KR" altLang="en-US" sz="2400" b="1" dirty="0" smtClean="0"/>
              <a:t>나라님 봉양을 하고 보세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앞산은 점점 멀어지고 </a:t>
            </a:r>
            <a:r>
              <a:rPr lang="en-US" altLang="ko-KR" sz="2400" b="1" dirty="0" smtClean="0"/>
              <a:t>/ </a:t>
            </a:r>
            <a:r>
              <a:rPr lang="ko-KR" altLang="en-US" sz="2400" b="1" dirty="0" smtClean="0"/>
              <a:t>뒷산은 점점 </a:t>
            </a:r>
            <a:r>
              <a:rPr lang="ko-KR" altLang="en-US" sz="2400" b="1" dirty="0" err="1" smtClean="0"/>
              <a:t>가까온다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이 배미 저 배미 다 심었으니 </a:t>
            </a:r>
            <a:r>
              <a:rPr lang="en-US" altLang="ko-KR" sz="2400" b="1" dirty="0" smtClean="0"/>
              <a:t>/ </a:t>
            </a:r>
            <a:r>
              <a:rPr lang="ko-KR" altLang="en-US" sz="2400" b="1" dirty="0" smtClean="0"/>
              <a:t>장구 배미로 넘어가세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다 되었네 다 되었어 </a:t>
            </a:r>
            <a:r>
              <a:rPr lang="en-US" altLang="ko-KR" sz="2400" b="1" dirty="0" smtClean="0"/>
              <a:t>/ </a:t>
            </a:r>
            <a:r>
              <a:rPr lang="ko-KR" altLang="en-US" sz="2400" b="1" dirty="0" smtClean="0"/>
              <a:t>상사 소리가 다 되었네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- </a:t>
            </a:r>
            <a:r>
              <a:rPr lang="ko-KR" altLang="en-US" sz="2400" b="1" dirty="0" smtClean="0"/>
              <a:t>진도 지산 농요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385472"/>
            <a:ext cx="576064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농업 생산력의 증대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개간 사업 장려 → </a:t>
            </a:r>
            <a:r>
              <a:rPr lang="ko-KR" altLang="en-US" sz="2400" b="1" dirty="0" smtClean="0"/>
              <a:t>경지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면적 </a:t>
            </a:r>
            <a:r>
              <a:rPr lang="ko-KR" altLang="en-US" sz="2400" b="1" dirty="0"/>
              <a:t>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농업 생산력 증대 노력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ㆍ모내기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확대 → 노동력 감소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수확량 </a:t>
            </a:r>
            <a:r>
              <a:rPr lang="ko-KR" altLang="en-US" sz="2400" b="1" dirty="0"/>
              <a:t>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이모작 가능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ㆍ농업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기술 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수리 시설 </a:t>
            </a:r>
            <a:r>
              <a:rPr lang="ko-KR" altLang="en-US" sz="2400" b="1" dirty="0" smtClean="0"/>
              <a:t>확충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보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퇴비 이용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농기구 개량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ㆍ공동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노동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두레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품앗이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ㆍ견종법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보급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밭농사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노동력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감소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수확량 증대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263" y="1809418"/>
            <a:ext cx="3626225" cy="37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700808"/>
            <a:ext cx="820891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농업 경영 방법의 변화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모내기 보급 → 노동력 감소 → </a:t>
            </a:r>
            <a:r>
              <a:rPr lang="ko-KR" altLang="en-US" sz="2400" b="1" dirty="0" err="1"/>
              <a:t>광작의</a:t>
            </a:r>
            <a:r>
              <a:rPr lang="ko-KR" altLang="en-US" sz="2400" b="1" dirty="0"/>
              <a:t> 유행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지주의 농업 경영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노비와 머슴 이용 → 직접 </a:t>
            </a:r>
            <a:r>
              <a:rPr lang="ko-KR" altLang="en-US" sz="2400" b="1" dirty="0" smtClean="0"/>
              <a:t>경영하는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토지 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농민층의 분화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일부는 부농으로 성장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다수는 </a:t>
            </a:r>
            <a:r>
              <a:rPr lang="ko-KR" altLang="en-US" sz="2400" b="1" dirty="0" smtClean="0"/>
              <a:t>영세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상인ㆍ임노동자화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상품 작물 재배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쌀의 상품화 활발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772816"/>
            <a:ext cx="8424936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지대 납부 방식의 변화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타조법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일반적 형태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지주와 작인이 수확을 </a:t>
            </a:r>
            <a:r>
              <a:rPr lang="ko-KR" altLang="en-US" sz="2400" b="1" dirty="0" smtClean="0"/>
              <a:t>절반씩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나누는 방식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도조법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일부 지방에 등장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일정 액수를 지대로 납부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지주와 작인의 관계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종속적 관계 → 계약적 관계로 전환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4978"/>
            <a:ext cx="9144000" cy="37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628800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</a:t>
            </a:r>
            <a:r>
              <a:rPr lang="ko-KR" altLang="en-US" sz="2400" b="1" dirty="0" err="1"/>
              <a:t>모내기법이</a:t>
            </a:r>
            <a:r>
              <a:rPr lang="ko-KR" altLang="en-US" sz="2400" b="1" dirty="0"/>
              <a:t> 확대 보급된 결과를 추론해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모내기법의 </a:t>
            </a:r>
            <a:r>
              <a:rPr lang="ko-KR" altLang="en-US" sz="2400" b="1" dirty="0">
                <a:solidFill>
                  <a:srgbClr val="0000FF"/>
                </a:solidFill>
              </a:rPr>
              <a:t>확대 보급으로 이모작이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가능해져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생산력이 </a:t>
            </a:r>
            <a:r>
              <a:rPr lang="ko-KR" altLang="en-US" sz="2400" b="1" dirty="0">
                <a:solidFill>
                  <a:srgbClr val="0000FF"/>
                </a:solidFill>
              </a:rPr>
              <a:t>크게 늘어났다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그 결과 일부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농민은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부농으로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성장하였다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한편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모내기법이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노동력을 절감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시키자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줄어든 </a:t>
            </a:r>
            <a:r>
              <a:rPr lang="ko-KR" altLang="en-US" sz="2400" b="1" dirty="0">
                <a:solidFill>
                  <a:srgbClr val="0000FF"/>
                </a:solidFill>
              </a:rPr>
              <a:t>노동력을 이용해 한 사람이 경작할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있는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경작지가 </a:t>
            </a:r>
            <a:r>
              <a:rPr lang="ko-KR" altLang="en-US" sz="2400" b="1" dirty="0">
                <a:solidFill>
                  <a:srgbClr val="0000FF"/>
                </a:solidFill>
              </a:rPr>
              <a:t>넓어지는 </a:t>
            </a:r>
            <a:r>
              <a:rPr lang="ko-KR" altLang="en-US" sz="2400" b="1" dirty="0" err="1">
                <a:solidFill>
                  <a:srgbClr val="0000FF"/>
                </a:solidFill>
              </a:rPr>
              <a:t>광작</a:t>
            </a:r>
            <a:r>
              <a:rPr lang="ko-KR" altLang="en-US" sz="2400" b="1" dirty="0">
                <a:solidFill>
                  <a:srgbClr val="0000FF"/>
                </a:solidFill>
              </a:rPr>
              <a:t> 현상이 나타났다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하지만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광작이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유행하면서 </a:t>
            </a:r>
            <a:r>
              <a:rPr lang="ko-KR" altLang="en-US" sz="2400" b="1" dirty="0">
                <a:solidFill>
                  <a:srgbClr val="0000FF"/>
                </a:solidFill>
              </a:rPr>
              <a:t>농지를 얻지 못하고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몰락하는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농민도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늘어났다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(136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생활의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조선 후기 농업과 광공업의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6358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628800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와 같은 작물 재배가 유행하게 된 </a:t>
            </a:r>
            <a:r>
              <a:rPr lang="ko-KR" altLang="en-US" sz="2400" b="1" dirty="0" smtClean="0"/>
              <a:t>배경을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말해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>
                <a:solidFill>
                  <a:srgbClr val="0000FF"/>
                </a:solidFill>
              </a:rPr>
              <a:t>광작의</a:t>
            </a:r>
            <a:r>
              <a:rPr lang="ko-KR" altLang="en-US" sz="2400" b="1" dirty="0">
                <a:solidFill>
                  <a:srgbClr val="0000FF"/>
                </a:solidFill>
              </a:rPr>
              <a:t> 유행으로 토지에서 밀려난 많은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농민이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일자리를 </a:t>
            </a:r>
            <a:r>
              <a:rPr lang="ko-KR" altLang="en-US" sz="2400" b="1" dirty="0">
                <a:solidFill>
                  <a:srgbClr val="0000FF"/>
                </a:solidFill>
              </a:rPr>
              <a:t>찾아 도시로 이주하면서 도시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인구가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증가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도시 인구가 증가하면서 농산물에 대한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수요가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늘어나 상품 작물의 재배가 확대되었다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7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712</Words>
  <Application>Microsoft Office PowerPoint</Application>
  <PresentationFormat>화면 슬라이드 쇼(4:3)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882</cp:revision>
  <dcterms:created xsi:type="dcterms:W3CDTF">2013-03-25T12:51:11Z</dcterms:created>
  <dcterms:modified xsi:type="dcterms:W3CDTF">2013-12-18T00:42:58Z</dcterms:modified>
</cp:coreProperties>
</file>