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경제 정책과 경제 생활의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조선 후기 수취 체제의 개편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111327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52565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균역법의 실시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5</a:t>
            </a:r>
            <a:r>
              <a:rPr lang="ko-KR" altLang="en-US" sz="2400" b="1" dirty="0"/>
              <a:t>군영 체제 성립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군포 </a:t>
            </a:r>
            <a:r>
              <a:rPr lang="ko-KR" altLang="en-US" sz="2400" b="1" dirty="0"/>
              <a:t>징수 확대</a:t>
            </a:r>
            <a:r>
              <a:rPr lang="en-US" altLang="ko-KR" sz="2400" b="1" dirty="0"/>
              <a:t>(1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필 원칙</a:t>
            </a:r>
            <a:r>
              <a:rPr lang="en-US" altLang="ko-KR" sz="2400" b="1" dirty="0" smtClean="0"/>
              <a:t>),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군적 미비와 징수 기관 </a:t>
            </a:r>
            <a:r>
              <a:rPr lang="ko-KR" altLang="en-US" sz="2400" b="1" dirty="0" smtClean="0"/>
              <a:t>난립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농민의 </a:t>
            </a:r>
            <a:r>
              <a:rPr lang="ko-KR" altLang="en-US" sz="2400" b="1" dirty="0"/>
              <a:t>군포 부담 증가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균역법 실시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군포 경감</a:t>
            </a:r>
            <a:r>
              <a:rPr lang="en-US" altLang="ko-KR" sz="2400" b="1" dirty="0"/>
              <a:t>(1</a:t>
            </a:r>
            <a:r>
              <a:rPr lang="ko-KR" altLang="en-US" sz="2400" b="1" dirty="0" smtClean="0"/>
              <a:t>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2</a:t>
            </a:r>
            <a:r>
              <a:rPr lang="ko-KR" altLang="en-US" sz="2400" b="1" dirty="0"/>
              <a:t>필 →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필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부족액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보충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/>
              <a:t>결작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선무군관포</a:t>
            </a:r>
            <a:r>
              <a:rPr lang="ko-KR" altLang="en-US" sz="2400" b="1" dirty="0"/>
              <a:t> 징수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어염세ㆍ선박세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국고 전환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54" y="1988840"/>
            <a:ext cx="3516826" cy="1858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923914"/>
            <a:ext cx="784887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균역법의 의의와 한계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농민의 군포 부담 일시 감소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결작이</a:t>
            </a:r>
            <a:r>
              <a:rPr lang="ko-KR" altLang="en-US" sz="2400" b="1" dirty="0"/>
              <a:t> 작인에게 전가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인징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· </a:t>
            </a:r>
            <a:r>
              <a:rPr lang="ko-KR" altLang="en-US" sz="2400" b="1" dirty="0" err="1" smtClean="0"/>
              <a:t>족징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백골징포 </a:t>
            </a:r>
            <a:r>
              <a:rPr lang="en-US" altLang="ko-KR" sz="2400" b="1" dirty="0" smtClean="0"/>
              <a:t>·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황구첨정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등의 폐단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384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142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83568" y="1700808"/>
            <a:ext cx="79208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▶ 위 자료를 읽고 균역법이 실시된 배경을 말해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군포 </a:t>
            </a:r>
            <a:r>
              <a:rPr lang="ko-KR" altLang="en-US" sz="2400" b="1" dirty="0">
                <a:solidFill>
                  <a:srgbClr val="0000FF"/>
                </a:solidFill>
              </a:rPr>
              <a:t>징수 과정의 폐단과 양반 인구 증가에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따른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군역 </a:t>
            </a:r>
            <a:r>
              <a:rPr lang="ko-KR" altLang="en-US" sz="2400" b="1" dirty="0">
                <a:solidFill>
                  <a:srgbClr val="0000FF"/>
                </a:solidFill>
              </a:rPr>
              <a:t>담당자의 감소로 늘어난 군포 부담을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줄이기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위한 </a:t>
            </a:r>
            <a:r>
              <a:rPr lang="ko-KR" altLang="en-US" sz="2400" b="1" dirty="0">
                <a:solidFill>
                  <a:srgbClr val="0000FF"/>
                </a:solidFill>
              </a:rPr>
              <a:t>다양한 개혁안이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논의 되었으나 </a:t>
            </a:r>
            <a:r>
              <a:rPr lang="ko-KR" altLang="en-US" sz="2400" b="1" dirty="0">
                <a:solidFill>
                  <a:srgbClr val="0000FF"/>
                </a:solidFill>
              </a:rPr>
              <a:t>군포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부담을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우려한 </a:t>
            </a:r>
            <a:r>
              <a:rPr lang="ko-KR" altLang="en-US" sz="2400" b="1" dirty="0">
                <a:solidFill>
                  <a:srgbClr val="0000FF"/>
                </a:solidFill>
              </a:rPr>
              <a:t>양반층의 반대로 결국 농민의 군포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부담을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절반으로 </a:t>
            </a:r>
            <a:r>
              <a:rPr lang="ko-KR" altLang="en-US" sz="2400" b="1" dirty="0">
                <a:solidFill>
                  <a:srgbClr val="0000FF"/>
                </a:solidFill>
              </a:rPr>
              <a:t>줄인 균역법이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실시되었다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0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전기의 경제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생활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양 난 이후 수취 체제를 개편하게 된 이유를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대동법과 균역법의 시행이 가져 온 영향과 한계를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95535" y="1772816"/>
            <a:ext cx="489654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선조 </a:t>
            </a:r>
            <a:r>
              <a:rPr lang="en-US" altLang="ko-KR" sz="2400" b="1" dirty="0" smtClean="0"/>
              <a:t>26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(1593) 10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국왕의 행차가 서울로 돌아왔으나 성안은 타다 남은 건물 잔해와 시체로 가득하였다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굶주림에 시달린 사람들은 인육을 먹기도 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외방에는 곳곳에서 도적들이 일어났다</a:t>
            </a:r>
            <a:r>
              <a:rPr lang="en-US" altLang="ko-KR" sz="2400" b="1" dirty="0" smtClean="0"/>
              <a:t>.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- </a:t>
            </a:r>
            <a:r>
              <a:rPr lang="ko-KR" altLang="en-US" sz="2400" b="1" dirty="0" smtClean="0"/>
              <a:t>유성룡</a:t>
            </a:r>
            <a:r>
              <a:rPr lang="en-US" altLang="ko-KR" sz="2400" b="1" dirty="0" smtClean="0"/>
              <a:t>, “</a:t>
            </a:r>
            <a:r>
              <a:rPr lang="ko-KR" altLang="en-US" sz="2400" b="1" dirty="0" err="1" smtClean="0"/>
              <a:t>서애집</a:t>
            </a:r>
            <a:r>
              <a:rPr lang="ko-KR" altLang="en-US" sz="2400" b="1" dirty="0" smtClean="0"/>
              <a:t>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564150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▲임진왜란 이후 토지의 감소</a:t>
            </a:r>
            <a:endParaRPr lang="ko-KR" altLang="en-US" sz="105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63647"/>
            <a:ext cx="3387578" cy="3725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916832"/>
            <a:ext cx="568863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풍흉에 관계없이 전세 징수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 난 이후 몰락 농민 </a:t>
            </a:r>
            <a:r>
              <a:rPr lang="ko-KR" altLang="en-US" sz="2400" b="1" dirty="0" smtClean="0"/>
              <a:t>증가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정부와 지배층에 항거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전분</a:t>
            </a:r>
            <a:r>
              <a:rPr lang="en-US" altLang="ko-KR" sz="2400" b="1" dirty="0"/>
              <a:t>6</a:t>
            </a:r>
            <a:r>
              <a:rPr lang="ko-KR" altLang="en-US" sz="2400" b="1" dirty="0" err="1" smtClean="0"/>
              <a:t>등법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연분</a:t>
            </a:r>
            <a:r>
              <a:rPr lang="en-US" altLang="ko-KR" sz="2400" b="1" dirty="0"/>
              <a:t>9</a:t>
            </a:r>
            <a:r>
              <a:rPr lang="ko-KR" altLang="en-US" sz="2400" b="1" dirty="0" err="1"/>
              <a:t>등법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시행의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어려움 </a:t>
            </a:r>
            <a:r>
              <a:rPr lang="ko-KR" altLang="en-US" sz="2400" b="1" dirty="0"/>
              <a:t>→ 최저 세율 적용이 </a:t>
            </a:r>
            <a:r>
              <a:rPr lang="ko-KR" altLang="en-US" sz="2400" b="1" dirty="0" smtClean="0"/>
              <a:t>관행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 err="1"/>
              <a:t>영정법</a:t>
            </a:r>
            <a:r>
              <a:rPr lang="en-US" altLang="ko-KR" sz="2400" b="1" dirty="0"/>
              <a:t>: 1</a:t>
            </a:r>
            <a:r>
              <a:rPr lang="ko-KR" altLang="en-US" sz="2400" b="1" dirty="0"/>
              <a:t>결당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∼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두 징수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전세율</a:t>
            </a:r>
            <a:r>
              <a:rPr lang="ko-KR" altLang="en-US" sz="2400" b="1" dirty="0"/>
              <a:t> 인하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없는 </a:t>
            </a:r>
            <a:r>
              <a:rPr lang="ko-KR" altLang="en-US" sz="2400" b="1" dirty="0" smtClean="0"/>
              <a:t>농민에게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불리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부가세 증가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34" y="1988841"/>
            <a:ext cx="3234607" cy="3117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628800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대동법</a:t>
            </a:r>
            <a:r>
              <a:rPr lang="en-US" altLang="ko-KR" sz="2400" b="1" dirty="0">
                <a:solidFill>
                  <a:srgbClr val="0070C0"/>
                </a:solidFill>
              </a:rPr>
              <a:t>, </a:t>
            </a:r>
            <a:r>
              <a:rPr lang="ko-KR" altLang="en-US" sz="2400" b="1" dirty="0">
                <a:solidFill>
                  <a:srgbClr val="0070C0"/>
                </a:solidFill>
              </a:rPr>
              <a:t>공납의 전세화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방납의 폐단 → 농민 </a:t>
            </a:r>
            <a:r>
              <a:rPr lang="ko-KR" altLang="en-US" sz="2400" b="1" dirty="0" smtClean="0"/>
              <a:t>부담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증가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수미법</a:t>
            </a:r>
            <a:r>
              <a:rPr lang="ko-KR" altLang="en-US" sz="2400" b="1" dirty="0"/>
              <a:t> 주장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유성룡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미실시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대동법 실시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토지 </a:t>
            </a:r>
            <a:r>
              <a:rPr lang="ko-KR" altLang="en-US" sz="2400" b="1" dirty="0" err="1"/>
              <a:t>결수에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따라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쌀</a:t>
            </a:r>
            <a:r>
              <a:rPr lang="en-US" altLang="ko-KR" sz="2400" b="1" dirty="0"/>
              <a:t>(1</a:t>
            </a:r>
            <a:r>
              <a:rPr lang="ko-KR" altLang="en-US" sz="2400" b="1" dirty="0"/>
              <a:t>결당 </a:t>
            </a:r>
            <a:r>
              <a:rPr lang="en-US" altLang="ko-KR" sz="2400" b="1" dirty="0"/>
              <a:t>12</a:t>
            </a:r>
            <a:r>
              <a:rPr lang="ko-KR" altLang="en-US" sz="2400" b="1" dirty="0"/>
              <a:t>두</a:t>
            </a:r>
            <a:r>
              <a:rPr lang="en-US" altLang="ko-KR" sz="2400" b="1" dirty="0" smtClean="0"/>
              <a:t>) · </a:t>
            </a:r>
            <a:r>
              <a:rPr lang="ko-KR" altLang="en-US" sz="2400" b="1" dirty="0" smtClean="0"/>
              <a:t>면포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삼베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동전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징수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경기도에 </a:t>
            </a:r>
            <a:r>
              <a:rPr lang="ko-KR" altLang="en-US" sz="2400" b="1" dirty="0"/>
              <a:t>시범 실시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이후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전국 확대 </a:t>
            </a:r>
            <a:r>
              <a:rPr lang="ko-KR" altLang="en-US" sz="2400" b="1" dirty="0"/>
              <a:t>→ 지주의 반대로 </a:t>
            </a:r>
            <a:r>
              <a:rPr lang="ko-KR" altLang="en-US" sz="2400" b="1" dirty="0" smtClean="0"/>
              <a:t>확대에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어려움</a:t>
            </a:r>
            <a:endParaRPr lang="ko-KR" altLang="en-US" sz="2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08" y="1268760"/>
            <a:ext cx="3178372" cy="5160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8424936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대동법의 의의와 한계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농민 부담 크게 감소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공인 등장 → 상품 </a:t>
            </a:r>
            <a:r>
              <a:rPr lang="ko-KR" altLang="en-US" sz="2400" b="1" dirty="0" smtClean="0"/>
              <a:t>화폐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발전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별공과</a:t>
            </a:r>
            <a:r>
              <a:rPr lang="ko-KR" altLang="en-US" sz="2400" b="1" dirty="0"/>
              <a:t> 진상 잔존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3214687"/>
            <a:ext cx="4643470" cy="32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13"/>
            <a:ext cx="9144000" cy="3730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1916832"/>
            <a:ext cx="8292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에서 대동법 실시에 반대하는 이유를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대동법에 따라 토지를 기준으로 세금을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부과하게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되면서 </a:t>
            </a:r>
            <a:r>
              <a:rPr lang="ko-KR" altLang="en-US" sz="2400" b="1" dirty="0">
                <a:solidFill>
                  <a:srgbClr val="0000FF"/>
                </a:solidFill>
              </a:rPr>
              <a:t>토지가 많은 지주의 세금 부담이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크게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늘어났기 </a:t>
            </a:r>
            <a:r>
              <a:rPr lang="ko-KR" altLang="en-US" sz="2400" b="1" dirty="0">
                <a:solidFill>
                  <a:srgbClr val="0000FF"/>
                </a:solidFill>
              </a:rPr>
              <a:t>때문이다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수취 체제의 개편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901614"/>
            <a:ext cx="850885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통해 대동법의 실시로 공납의 부과 </a:t>
            </a:r>
            <a:r>
              <a:rPr lang="ko-KR" altLang="en-US" sz="2400" b="1" dirty="0" smtClean="0"/>
              <a:t>기준과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징수 방법이 </a:t>
            </a:r>
            <a:r>
              <a:rPr lang="ko-KR" altLang="en-US" sz="2400" b="1" dirty="0"/>
              <a:t>어떻게 바뀌었는지 지적해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공납의 부과 기준은 가호에서 토지로 바뀌었다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징수 </a:t>
            </a:r>
            <a:r>
              <a:rPr lang="ko-KR" altLang="en-US" sz="2400" b="1" dirty="0">
                <a:solidFill>
                  <a:srgbClr val="0000FF"/>
                </a:solidFill>
              </a:rPr>
              <a:t>방법은 토산물을 현물로 징수하던 것을 쌀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면포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삼베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동전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등으로 </a:t>
            </a:r>
            <a:r>
              <a:rPr lang="ko-KR" altLang="en-US" sz="2400" b="1" dirty="0">
                <a:solidFill>
                  <a:srgbClr val="0000FF"/>
                </a:solidFill>
              </a:rPr>
              <a:t>징수하게 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679</Words>
  <Application>Microsoft Office PowerPoint</Application>
  <PresentationFormat>화면 슬라이드 쇼(4:3)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841</cp:revision>
  <dcterms:created xsi:type="dcterms:W3CDTF">2013-03-25T12:51:11Z</dcterms:created>
  <dcterms:modified xsi:type="dcterms:W3CDTF">2013-12-18T00:38:14Z</dcterms:modified>
</cp:coreProperties>
</file>