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3" r:id="rId3"/>
    <p:sldId id="260" r:id="rId4"/>
    <p:sldId id="257" r:id="rId5"/>
    <p:sldId id="273" r:id="rId6"/>
    <p:sldId id="272" r:id="rId7"/>
    <p:sldId id="264" r:id="rId8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/>
  </p:normalViewPr>
  <p:slideViewPr>
    <p:cSldViewPr>
      <p:cViewPr>
        <p:scale>
          <a:sx n="105" d="100"/>
          <a:sy n="105" d="100"/>
        </p:scale>
        <p:origin x="-150" y="-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2013-11-28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896100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2013-11-28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713168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2013-11-28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518225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2013-11-28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729209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2013-11-28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973590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2013-11-28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866260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2013-11-28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641804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2013-11-28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158112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2013-11-28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178261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2013-11-28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030955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2013-11-28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635352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BE023F-E1DC-4E18-88F1-E0F974871E8E}" type="datetimeFigureOut">
              <a:rPr lang="ko-KR" altLang="en-US" smtClean="0"/>
              <a:pPr/>
              <a:t>2013-11-28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691263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0"/>
            <a:ext cx="9144000" cy="685632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707904" y="3068960"/>
            <a:ext cx="5328592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altLang="ko-KR" sz="2300" b="1" dirty="0" smtClean="0"/>
              <a:t>3. </a:t>
            </a:r>
            <a:r>
              <a:rPr lang="ko-KR" altLang="en-US" sz="2300" b="1" dirty="0" smtClean="0"/>
              <a:t>경제 정책과 경제 생활의 변화</a:t>
            </a:r>
            <a:endParaRPr lang="en-US" altLang="ko-KR" sz="2300" b="1" dirty="0" smtClean="0"/>
          </a:p>
          <a:p>
            <a:pPr algn="r">
              <a:lnSpc>
                <a:spcPct val="120000"/>
              </a:lnSpc>
            </a:pPr>
            <a:r>
              <a:rPr lang="ko-KR" altLang="en-US" sz="1600" dirty="0" smtClean="0"/>
              <a:t>토지 제도와 수취 체제의 정비</a:t>
            </a:r>
            <a:endParaRPr lang="ko-KR" altLang="en-US" sz="1600" dirty="0"/>
          </a:p>
        </p:txBody>
      </p:sp>
      <p:grpSp>
        <p:nvGrpSpPr>
          <p:cNvPr id="11" name="그룹 10"/>
          <p:cNvGrpSpPr/>
          <p:nvPr/>
        </p:nvGrpSpPr>
        <p:grpSpPr>
          <a:xfrm>
            <a:off x="5868144" y="3520776"/>
            <a:ext cx="260873" cy="338554"/>
            <a:chOff x="6381669" y="3444431"/>
            <a:chExt cx="260873" cy="338554"/>
          </a:xfrm>
        </p:grpSpPr>
        <p:sp>
          <p:nvSpPr>
            <p:cNvPr id="12" name="TextBox 11"/>
            <p:cNvSpPr txBox="1"/>
            <p:nvPr/>
          </p:nvSpPr>
          <p:spPr>
            <a:xfrm>
              <a:off x="6381669" y="3444431"/>
              <a:ext cx="260873" cy="338554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600" dirty="0" smtClean="0">
                  <a:ln w="12700">
                    <a:noFill/>
                  </a:ln>
                </a:rPr>
                <a:t>1</a:t>
              </a:r>
              <a:endParaRPr lang="ko-KR" altLang="en-US" sz="1600" dirty="0">
                <a:ln w="12700">
                  <a:noFill/>
                </a:ln>
              </a:endParaRPr>
            </a:p>
          </p:txBody>
        </p:sp>
        <p:sp>
          <p:nvSpPr>
            <p:cNvPr id="13" name="직사각형 12"/>
            <p:cNvSpPr/>
            <p:nvPr/>
          </p:nvSpPr>
          <p:spPr>
            <a:xfrm>
              <a:off x="6399359" y="3501008"/>
              <a:ext cx="216024" cy="216024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="" xmlns:p14="http://schemas.microsoft.com/office/powerpoint/2010/main" val="1854753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80"/>
            <a:ext cx="9144000" cy="6856320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351753"/>
            <a:ext cx="531992" cy="352923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9471" y="3689902"/>
            <a:ext cx="530225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339753" y="2277912"/>
            <a:ext cx="5012623" cy="935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2400" b="1" dirty="0" smtClean="0">
                <a:latin typeface="+mn-ea"/>
              </a:rPr>
              <a:t> </a:t>
            </a:r>
            <a:r>
              <a:rPr lang="ko-KR" altLang="en-US" sz="2400" b="1" dirty="0">
                <a:latin typeface="+mn-ea"/>
              </a:rPr>
              <a:t>과전법과 직전법의 차이점을 설명할 수 있다</a:t>
            </a:r>
            <a:r>
              <a:rPr lang="en-US" altLang="ko-KR" sz="2400" b="1" dirty="0">
                <a:latin typeface="+mn-ea"/>
              </a:rPr>
              <a:t>.</a:t>
            </a:r>
            <a:endParaRPr lang="ko-KR" altLang="en-US" sz="2400" b="1" dirty="0">
              <a:latin typeface="+mn-e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339752" y="3573016"/>
            <a:ext cx="5012624" cy="1378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2400" b="1" dirty="0" smtClean="0">
                <a:latin typeface="+mn-ea"/>
              </a:rPr>
              <a:t> </a:t>
            </a:r>
            <a:r>
              <a:rPr lang="ko-KR" altLang="en-US" sz="2400" b="1" dirty="0">
                <a:latin typeface="+mn-ea"/>
              </a:rPr>
              <a:t>수취 체제의 정비 내용과 </a:t>
            </a:r>
            <a:r>
              <a:rPr lang="en-US" altLang="ko-KR" sz="2400" b="1" dirty="0">
                <a:latin typeface="+mn-ea"/>
              </a:rPr>
              <a:t>16</a:t>
            </a:r>
            <a:r>
              <a:rPr lang="ko-KR" altLang="en-US" sz="2400" b="1" dirty="0">
                <a:latin typeface="+mn-ea"/>
              </a:rPr>
              <a:t>세기 </a:t>
            </a:r>
            <a:r>
              <a:rPr lang="ko-KR" altLang="en-US" sz="2400" b="1" dirty="0" smtClean="0">
                <a:latin typeface="+mn-ea"/>
              </a:rPr>
              <a:t> 수취 </a:t>
            </a:r>
            <a:r>
              <a:rPr lang="ko-KR" altLang="en-US" sz="2400" b="1" dirty="0">
                <a:latin typeface="+mn-ea"/>
              </a:rPr>
              <a:t>체제의 문란상을 파악할 </a:t>
            </a:r>
            <a:r>
              <a:rPr lang="ko-KR" altLang="en-US" sz="2400" b="1" dirty="0" smtClean="0">
                <a:latin typeface="+mn-ea"/>
              </a:rPr>
              <a:t>수</a:t>
            </a:r>
            <a:endParaRPr lang="en-US" altLang="ko-KR" sz="2400" b="1" dirty="0" smtClean="0">
              <a:latin typeface="+mn-ea"/>
            </a:endParaRP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>
                <a:latin typeface="+mn-ea"/>
              </a:rPr>
              <a:t>있다</a:t>
            </a:r>
            <a:r>
              <a:rPr lang="en-US" altLang="ko-KR" sz="2400" b="1" dirty="0">
                <a:latin typeface="+mn-ea"/>
              </a:rPr>
              <a:t>.</a:t>
            </a:r>
            <a:endParaRPr lang="ko-KR" altLang="en-US" sz="2400" b="1" dirty="0">
              <a:latin typeface="+mn-e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95644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8"/>
            <a:ext cx="9144000" cy="68563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35696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(128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grpSp>
        <p:nvGrpSpPr>
          <p:cNvPr id="16" name="그룹 15"/>
          <p:cNvGrpSpPr/>
          <p:nvPr/>
        </p:nvGrpSpPr>
        <p:grpSpPr>
          <a:xfrm>
            <a:off x="3131840" y="77723"/>
            <a:ext cx="5904656" cy="830997"/>
            <a:chOff x="3059832" y="131728"/>
            <a:chExt cx="5904656" cy="830997"/>
          </a:xfrm>
        </p:grpSpPr>
        <p:sp>
          <p:nvSpPr>
            <p:cNvPr id="17" name="TextBox 16"/>
            <p:cNvSpPr txBox="1"/>
            <p:nvPr/>
          </p:nvSpPr>
          <p:spPr>
            <a:xfrm>
              <a:off x="3059832" y="131728"/>
              <a:ext cx="59046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3.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경제 정책과 경제 생활의 변화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토지 제도와 수취 체제의 정비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8" name="모서리가 둥근 직사각형 17"/>
            <p:cNvSpPr/>
            <p:nvPr/>
          </p:nvSpPr>
          <p:spPr bwMode="auto">
            <a:xfrm>
              <a:off x="3998788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1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sp>
        <p:nvSpPr>
          <p:cNvPr id="12" name="직사각형 11"/>
          <p:cNvSpPr/>
          <p:nvPr/>
        </p:nvSpPr>
        <p:spPr>
          <a:xfrm>
            <a:off x="323527" y="1556792"/>
            <a:ext cx="5270313" cy="49675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atinLnBrk="0">
              <a:lnSpc>
                <a:spcPct val="120000"/>
              </a:lnSpc>
            </a:pPr>
            <a:r>
              <a:rPr lang="ko-KR" altLang="en-US" sz="2400" b="1" dirty="0"/>
              <a:t> </a:t>
            </a:r>
            <a:r>
              <a:rPr lang="ko-KR" altLang="en-US" sz="2400" b="1" dirty="0" smtClean="0"/>
              <a:t>근년에 이르러 겸병이 더욱 심해져 간흉한 무리가 주군</a:t>
            </a:r>
            <a:r>
              <a:rPr lang="en-US" altLang="ko-KR" sz="2400" b="1" dirty="0" smtClean="0"/>
              <a:t>(</a:t>
            </a:r>
            <a:r>
              <a:rPr lang="ko-KR" altLang="en-US" sz="2400" b="1" dirty="0" smtClean="0"/>
              <a:t>州郡</a:t>
            </a:r>
            <a:r>
              <a:rPr lang="en-US" altLang="ko-KR" sz="2400" b="1" dirty="0" smtClean="0"/>
              <a:t>)</a:t>
            </a:r>
            <a:r>
              <a:rPr lang="ko-KR" altLang="en-US" sz="2400" b="1" dirty="0" smtClean="0"/>
              <a:t>에 걸쳐 토지를 차지하고 산천을 경계로</a:t>
            </a:r>
            <a:endParaRPr lang="en-US" altLang="ko-KR" sz="2400" b="1" dirty="0" smtClean="0"/>
          </a:p>
          <a:p>
            <a:pPr fontAlgn="base" latinLnBrk="0">
              <a:lnSpc>
                <a:spcPct val="120000"/>
              </a:lnSpc>
            </a:pPr>
            <a:r>
              <a:rPr lang="ko-KR" altLang="en-US" sz="2400" b="1" dirty="0" smtClean="0"/>
              <a:t>삼아 그 땅을 </a:t>
            </a:r>
            <a:r>
              <a:rPr lang="ko-KR" altLang="en-US" sz="2400" b="1" dirty="0" err="1" smtClean="0"/>
              <a:t>조업전</a:t>
            </a:r>
            <a:r>
              <a:rPr lang="en-US" altLang="ko-KR" sz="2400" b="1" dirty="0" smtClean="0"/>
              <a:t>(</a:t>
            </a:r>
            <a:r>
              <a:rPr lang="ko-KR" altLang="en-US" sz="2400" b="1" dirty="0" err="1" smtClean="0"/>
              <a:t>祖業田</a:t>
            </a:r>
            <a:r>
              <a:rPr lang="en-US" altLang="ko-KR" sz="2400" b="1" dirty="0" smtClean="0"/>
              <a:t>)</a:t>
            </a:r>
            <a:r>
              <a:rPr lang="ko-KR" altLang="en-US" sz="2400" b="1" dirty="0" smtClean="0"/>
              <a:t>이라</a:t>
            </a:r>
            <a:endParaRPr lang="en-US" altLang="ko-KR" sz="2400" b="1" dirty="0" smtClean="0"/>
          </a:p>
          <a:p>
            <a:pPr fontAlgn="base" latinLnBrk="0">
              <a:lnSpc>
                <a:spcPct val="120000"/>
              </a:lnSpc>
            </a:pPr>
            <a:r>
              <a:rPr lang="ko-KR" altLang="en-US" sz="2400" b="1" dirty="0" smtClean="0"/>
              <a:t>부르며 서로 빼앗으니</a:t>
            </a:r>
            <a:r>
              <a:rPr lang="en-US" altLang="ko-KR" sz="2400" b="1" dirty="0" smtClean="0"/>
              <a:t>, </a:t>
            </a:r>
            <a:r>
              <a:rPr lang="ko-KR" altLang="en-US" sz="2400" b="1" dirty="0" smtClean="0"/>
              <a:t>한 땅에 주인이 대여섯 명이 넘고 </a:t>
            </a:r>
            <a:r>
              <a:rPr lang="en-US" altLang="ko-KR" sz="2400" b="1" dirty="0" smtClean="0"/>
              <a:t>1</a:t>
            </a:r>
            <a:r>
              <a:rPr lang="ko-KR" altLang="en-US" sz="2400" b="1" dirty="0" smtClean="0"/>
              <a:t>년에 세금을 여덟</a:t>
            </a:r>
            <a:r>
              <a:rPr lang="en-US" altLang="ko-KR" sz="2400" b="1" dirty="0" smtClean="0"/>
              <a:t>, </a:t>
            </a:r>
            <a:r>
              <a:rPr lang="ko-KR" altLang="en-US" sz="2400" b="1" dirty="0" smtClean="0"/>
              <a:t>아홉 차례나 거두어</a:t>
            </a:r>
            <a:endParaRPr lang="en-US" altLang="ko-KR" sz="2400" b="1" dirty="0" smtClean="0"/>
          </a:p>
          <a:p>
            <a:pPr fontAlgn="base" latinLnBrk="0">
              <a:lnSpc>
                <a:spcPct val="120000"/>
              </a:lnSpc>
            </a:pPr>
            <a:r>
              <a:rPr lang="ko-KR" altLang="en-US" sz="2400" b="1" dirty="0" smtClean="0"/>
              <a:t>간다</a:t>
            </a:r>
            <a:r>
              <a:rPr lang="en-US" altLang="ko-KR" sz="2400" b="1" dirty="0" smtClean="0"/>
              <a:t>. …… </a:t>
            </a:r>
            <a:r>
              <a:rPr lang="ko-KR" altLang="en-US" sz="2400" b="1" dirty="0" smtClean="0"/>
              <a:t>심지어 남이 대대로 심어 놓은 뽕나무와 집까지 모두 빼앗는다</a:t>
            </a:r>
            <a:r>
              <a:rPr lang="en-US" altLang="ko-KR" sz="2400" b="1" dirty="0" smtClean="0"/>
              <a:t>.</a:t>
            </a:r>
          </a:p>
          <a:p>
            <a:pPr fontAlgn="base" latinLnBrk="0">
              <a:lnSpc>
                <a:spcPct val="120000"/>
              </a:lnSpc>
            </a:pPr>
            <a:r>
              <a:rPr lang="en-US" altLang="ko-KR" sz="2400" b="1" dirty="0" smtClean="0"/>
              <a:t>                       </a:t>
            </a:r>
          </a:p>
          <a:p>
            <a:pPr fontAlgn="base" latinLnBrk="0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                          - “</a:t>
            </a:r>
            <a:r>
              <a:rPr lang="ko-KR" altLang="en-US" sz="2400" b="1" dirty="0" smtClean="0"/>
              <a:t>고려사” </a:t>
            </a:r>
            <a:r>
              <a:rPr lang="en-US" altLang="ko-KR" sz="2400" b="1" dirty="0" smtClean="0"/>
              <a:t>-</a:t>
            </a:r>
            <a:endParaRPr lang="ko-KR" altLang="en-US" sz="24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5796136" y="5208417"/>
            <a:ext cx="30963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 smtClean="0">
                <a:latin typeface="나눔고딕 ExtraBold"/>
                <a:ea typeface="나눔고딕 ExtraBold"/>
              </a:rPr>
              <a:t>▲조선 시대 양안</a:t>
            </a:r>
            <a:r>
              <a:rPr lang="en-US" altLang="ko-KR" sz="1400" b="1" dirty="0" smtClean="0">
                <a:latin typeface="나눔고딕 ExtraBold"/>
                <a:ea typeface="나눔고딕 ExtraBold"/>
              </a:rPr>
              <a:t>(</a:t>
            </a:r>
            <a:r>
              <a:rPr lang="ko-KR" altLang="en-US" sz="1400" b="1" dirty="0" smtClean="0">
                <a:latin typeface="나눔고딕 ExtraBold"/>
                <a:ea typeface="나눔고딕 ExtraBold"/>
              </a:rPr>
              <a:t>토지박물관</a:t>
            </a:r>
            <a:r>
              <a:rPr lang="en-US" altLang="ko-KR" sz="1400" b="1" dirty="0" smtClean="0">
                <a:latin typeface="나눔고딕 ExtraBold"/>
                <a:ea typeface="나눔고딕 ExtraBold"/>
              </a:rPr>
              <a:t>)</a:t>
            </a:r>
            <a:endParaRPr lang="ko-KR" altLang="en-US" sz="1050" dirty="0"/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79" y="2068938"/>
            <a:ext cx="3661797" cy="303535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0258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9592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(128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95536" y="1916832"/>
            <a:ext cx="5400600" cy="363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70C0"/>
                </a:solidFill>
              </a:rPr>
              <a:t>1. </a:t>
            </a:r>
            <a:r>
              <a:rPr lang="ko-KR" altLang="en-US" sz="2400" b="1" dirty="0">
                <a:solidFill>
                  <a:srgbClr val="0070C0"/>
                </a:solidFill>
              </a:rPr>
              <a:t>과전법에서 </a:t>
            </a:r>
            <a:r>
              <a:rPr lang="ko-KR" altLang="en-US" sz="2400" b="1" dirty="0" err="1">
                <a:solidFill>
                  <a:srgbClr val="0070C0"/>
                </a:solidFill>
              </a:rPr>
              <a:t>직전법으로</a:t>
            </a:r>
            <a:endParaRPr lang="ko-KR" altLang="en-US" sz="2400" dirty="0">
              <a:solidFill>
                <a:srgbClr val="0070C0"/>
              </a:solidFill>
            </a:endParaRPr>
          </a:p>
          <a:p>
            <a:pPr fontAlgn="base" latinLnBrk="0">
              <a:lnSpc>
                <a:spcPct val="120000"/>
              </a:lnSpc>
            </a:pPr>
            <a:r>
              <a:rPr lang="ko-KR" altLang="en-US" sz="2400" b="1" dirty="0" smtClean="0">
                <a:latin typeface="+mn-ea"/>
              </a:rPr>
              <a:t> ① </a:t>
            </a:r>
            <a:r>
              <a:rPr lang="ko-KR" altLang="en-US" sz="2400" b="1" dirty="0">
                <a:latin typeface="+mn-ea"/>
              </a:rPr>
              <a:t>과전법</a:t>
            </a:r>
            <a:r>
              <a:rPr lang="en-US" altLang="ko-KR" sz="2400" b="1" dirty="0">
                <a:latin typeface="+mn-ea"/>
              </a:rPr>
              <a:t>: </a:t>
            </a:r>
            <a:r>
              <a:rPr lang="ko-KR" altLang="en-US" sz="2400" b="1" dirty="0">
                <a:latin typeface="+mn-ea"/>
              </a:rPr>
              <a:t>경기 지방의 </a:t>
            </a:r>
            <a:r>
              <a:rPr lang="ko-KR" altLang="en-US" sz="2400" b="1" dirty="0" smtClean="0">
                <a:latin typeface="+mn-ea"/>
              </a:rPr>
              <a:t>토지를</a:t>
            </a:r>
            <a:endParaRPr lang="en-US" altLang="ko-KR" sz="2400" b="1" dirty="0" smtClean="0">
              <a:latin typeface="+mn-ea"/>
            </a:endParaRPr>
          </a:p>
          <a:p>
            <a:pPr fontAlgn="base" latinLnBrk="0">
              <a:lnSpc>
                <a:spcPct val="120000"/>
              </a:lnSpc>
            </a:pPr>
            <a:r>
              <a:rPr lang="ko-KR" altLang="en-US" sz="2400" b="1" dirty="0" smtClean="0">
                <a:latin typeface="+mn-ea"/>
              </a:rPr>
              <a:t>    </a:t>
            </a:r>
            <a:r>
              <a:rPr lang="ko-KR" altLang="en-US" sz="2400" b="1" dirty="0" err="1" smtClean="0">
                <a:latin typeface="+mn-ea"/>
              </a:rPr>
              <a:t>전ㆍ현직</a:t>
            </a:r>
            <a:r>
              <a:rPr lang="ko-KR" altLang="en-US" sz="2400" b="1" dirty="0" smtClean="0">
                <a:latin typeface="+mn-ea"/>
              </a:rPr>
              <a:t> </a:t>
            </a:r>
            <a:r>
              <a:rPr lang="ko-KR" altLang="en-US" sz="2400" b="1" dirty="0">
                <a:latin typeface="+mn-ea"/>
              </a:rPr>
              <a:t>관리에게 </a:t>
            </a:r>
            <a:r>
              <a:rPr lang="ko-KR" altLang="en-US" sz="2400" b="1" dirty="0" err="1">
                <a:latin typeface="+mn-ea"/>
              </a:rPr>
              <a:t>수조권</a:t>
            </a:r>
            <a:r>
              <a:rPr lang="ko-KR" altLang="en-US" sz="2400" b="1" dirty="0">
                <a:latin typeface="+mn-ea"/>
              </a:rPr>
              <a:t> 지급</a:t>
            </a:r>
          </a:p>
          <a:p>
            <a:pPr fontAlgn="base" latinLnBrk="0">
              <a:lnSpc>
                <a:spcPct val="120000"/>
              </a:lnSpc>
            </a:pPr>
            <a:r>
              <a:rPr lang="ko-KR" altLang="en-US" sz="2400" b="1" dirty="0" smtClean="0">
                <a:latin typeface="+mn-ea"/>
              </a:rPr>
              <a:t> ② </a:t>
            </a:r>
            <a:r>
              <a:rPr lang="ko-KR" altLang="en-US" sz="2400" b="1" dirty="0" err="1">
                <a:latin typeface="+mn-ea"/>
              </a:rPr>
              <a:t>직전법</a:t>
            </a:r>
            <a:r>
              <a:rPr lang="en-US" altLang="ko-KR" sz="2400" b="1" dirty="0">
                <a:latin typeface="+mn-ea"/>
              </a:rPr>
              <a:t>: </a:t>
            </a:r>
            <a:r>
              <a:rPr lang="ko-KR" altLang="en-US" sz="2400" b="1" dirty="0">
                <a:latin typeface="+mn-ea"/>
              </a:rPr>
              <a:t>세습 토지 </a:t>
            </a:r>
            <a:r>
              <a:rPr lang="ko-KR" altLang="en-US" sz="2400" b="1" dirty="0" smtClean="0">
                <a:latin typeface="+mn-ea"/>
              </a:rPr>
              <a:t>증가 </a:t>
            </a:r>
            <a:endParaRPr lang="en-US" altLang="ko-KR" sz="2400" b="1" dirty="0" smtClean="0">
              <a:latin typeface="+mn-ea"/>
            </a:endParaRPr>
          </a:p>
          <a:p>
            <a:pPr fontAlgn="base" latinLnBrk="0">
              <a:lnSpc>
                <a:spcPct val="120000"/>
              </a:lnSpc>
            </a:pPr>
            <a:r>
              <a:rPr lang="ko-KR" altLang="en-US" sz="2400" b="1" dirty="0" smtClean="0">
                <a:latin typeface="+mn-ea"/>
              </a:rPr>
              <a:t>    → </a:t>
            </a:r>
            <a:r>
              <a:rPr lang="ko-KR" altLang="en-US" sz="2400" b="1" dirty="0">
                <a:latin typeface="+mn-ea"/>
              </a:rPr>
              <a:t>현직 </a:t>
            </a:r>
            <a:r>
              <a:rPr lang="ko-KR" altLang="en-US" sz="2400" b="1" dirty="0" smtClean="0">
                <a:latin typeface="+mn-ea"/>
              </a:rPr>
              <a:t>관리에게만 </a:t>
            </a:r>
            <a:r>
              <a:rPr lang="ko-KR" altLang="en-US" sz="2400" b="1" dirty="0" err="1">
                <a:latin typeface="+mn-ea"/>
              </a:rPr>
              <a:t>수조권</a:t>
            </a:r>
            <a:r>
              <a:rPr lang="ko-KR" altLang="en-US" sz="2400" b="1" dirty="0">
                <a:latin typeface="+mn-ea"/>
              </a:rPr>
              <a:t> </a:t>
            </a:r>
            <a:r>
              <a:rPr lang="ko-KR" altLang="en-US" sz="2400" b="1" dirty="0" smtClean="0">
                <a:latin typeface="+mn-ea"/>
              </a:rPr>
              <a:t>지급</a:t>
            </a:r>
            <a:endParaRPr lang="en-US" altLang="ko-KR" sz="2400" b="1" dirty="0" smtClean="0">
              <a:latin typeface="+mn-ea"/>
            </a:endParaRPr>
          </a:p>
          <a:p>
            <a:pPr fontAlgn="base" latinLnBrk="0">
              <a:lnSpc>
                <a:spcPct val="120000"/>
              </a:lnSpc>
            </a:pPr>
            <a:r>
              <a:rPr lang="en-US" altLang="ko-KR" sz="2400" b="1" dirty="0">
                <a:latin typeface="+mn-ea"/>
              </a:rPr>
              <a:t> </a:t>
            </a:r>
            <a:r>
              <a:rPr lang="ko-KR" altLang="en-US" sz="2400" b="1" dirty="0" smtClean="0">
                <a:latin typeface="+mn-ea"/>
              </a:rPr>
              <a:t>③ </a:t>
            </a:r>
            <a:r>
              <a:rPr lang="ko-KR" altLang="en-US" sz="2400" b="1" dirty="0" err="1">
                <a:latin typeface="+mn-ea"/>
              </a:rPr>
              <a:t>관수관급제</a:t>
            </a:r>
            <a:r>
              <a:rPr lang="ko-KR" altLang="en-US" sz="2400" b="1" dirty="0">
                <a:latin typeface="+mn-ea"/>
              </a:rPr>
              <a:t> 시행</a:t>
            </a:r>
            <a:r>
              <a:rPr lang="en-US" altLang="ko-KR" sz="2400" b="1" dirty="0">
                <a:latin typeface="+mn-ea"/>
              </a:rPr>
              <a:t>: </a:t>
            </a:r>
            <a:r>
              <a:rPr lang="ko-KR" altLang="en-US" sz="2400" b="1" dirty="0" err="1">
                <a:latin typeface="+mn-ea"/>
              </a:rPr>
              <a:t>수조권</a:t>
            </a:r>
            <a:r>
              <a:rPr lang="ko-KR" altLang="en-US" sz="2400" b="1" dirty="0">
                <a:latin typeface="+mn-ea"/>
              </a:rPr>
              <a:t> </a:t>
            </a:r>
            <a:r>
              <a:rPr lang="ko-KR" altLang="en-US" sz="2400" b="1" dirty="0" smtClean="0">
                <a:latin typeface="+mn-ea"/>
              </a:rPr>
              <a:t>남용</a:t>
            </a:r>
            <a:endParaRPr lang="en-US" altLang="ko-KR" sz="2400" b="1" dirty="0" smtClean="0">
              <a:latin typeface="+mn-ea"/>
            </a:endParaRPr>
          </a:p>
          <a:p>
            <a:pPr fontAlgn="base" latinLnBrk="0">
              <a:lnSpc>
                <a:spcPct val="120000"/>
              </a:lnSpc>
            </a:pPr>
            <a:r>
              <a:rPr lang="en-US" altLang="ko-KR" sz="2400" b="1" dirty="0">
                <a:latin typeface="+mn-ea"/>
              </a:rPr>
              <a:t> </a:t>
            </a:r>
            <a:r>
              <a:rPr lang="en-US" altLang="ko-KR" sz="2400" b="1" dirty="0" smtClean="0">
                <a:latin typeface="+mn-ea"/>
              </a:rPr>
              <a:t>  </a:t>
            </a:r>
            <a:r>
              <a:rPr lang="ko-KR" altLang="en-US" sz="2400" b="1" dirty="0" smtClean="0">
                <a:latin typeface="+mn-ea"/>
              </a:rPr>
              <a:t> </a:t>
            </a:r>
            <a:r>
              <a:rPr lang="ko-KR" altLang="en-US" sz="2400" b="1" dirty="0">
                <a:latin typeface="+mn-ea"/>
              </a:rPr>
              <a:t>방지 목적</a:t>
            </a:r>
          </a:p>
          <a:p>
            <a:pPr fontAlgn="base" latinLnBrk="0">
              <a:lnSpc>
                <a:spcPct val="120000"/>
              </a:lnSpc>
            </a:pPr>
            <a:r>
              <a:rPr lang="ko-KR" altLang="en-US" sz="2400" b="1" dirty="0" smtClean="0">
                <a:latin typeface="+mn-ea"/>
              </a:rPr>
              <a:t> ④ </a:t>
            </a:r>
            <a:r>
              <a:rPr lang="ko-KR" altLang="en-US" sz="2400" b="1" dirty="0" err="1">
                <a:latin typeface="+mn-ea"/>
              </a:rPr>
              <a:t>직전법</a:t>
            </a:r>
            <a:r>
              <a:rPr lang="ko-KR" altLang="en-US" sz="2400" b="1" dirty="0">
                <a:latin typeface="+mn-ea"/>
              </a:rPr>
              <a:t> 폐지</a:t>
            </a:r>
            <a:r>
              <a:rPr lang="en-US" altLang="ko-KR" sz="2400" b="1" dirty="0">
                <a:latin typeface="+mn-ea"/>
              </a:rPr>
              <a:t>: </a:t>
            </a:r>
            <a:r>
              <a:rPr lang="ko-KR" altLang="en-US" sz="2400" b="1" dirty="0">
                <a:latin typeface="+mn-ea"/>
              </a:rPr>
              <a:t>녹봉만 </a:t>
            </a:r>
            <a:r>
              <a:rPr lang="ko-KR" altLang="en-US" sz="2400" b="1" dirty="0" smtClean="0">
                <a:latin typeface="+mn-ea"/>
              </a:rPr>
              <a:t>지급</a:t>
            </a:r>
            <a:endParaRPr lang="ko-KR" altLang="en-US" sz="2400" b="1" dirty="0">
              <a:latin typeface="+mn-ea"/>
            </a:endParaRPr>
          </a:p>
        </p:txBody>
      </p:sp>
      <p:grpSp>
        <p:nvGrpSpPr>
          <p:cNvPr id="20" name="그룹 19"/>
          <p:cNvGrpSpPr/>
          <p:nvPr/>
        </p:nvGrpSpPr>
        <p:grpSpPr>
          <a:xfrm>
            <a:off x="3131840" y="77723"/>
            <a:ext cx="5904656" cy="830997"/>
            <a:chOff x="3059832" y="131728"/>
            <a:chExt cx="5904656" cy="830997"/>
          </a:xfrm>
        </p:grpSpPr>
        <p:sp>
          <p:nvSpPr>
            <p:cNvPr id="21" name="TextBox 20"/>
            <p:cNvSpPr txBox="1"/>
            <p:nvPr/>
          </p:nvSpPr>
          <p:spPr>
            <a:xfrm>
              <a:off x="3059832" y="131728"/>
              <a:ext cx="59046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3.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경제 정책과 경제 생활의 변화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토지 제도와 수취 체제의 정비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2" name="모서리가 둥근 직사각형 21"/>
            <p:cNvSpPr/>
            <p:nvPr/>
          </p:nvSpPr>
          <p:spPr bwMode="auto">
            <a:xfrm>
              <a:off x="3998788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1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pic>
        <p:nvPicPr>
          <p:cNvPr id="3" name="그림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197" y="2273374"/>
            <a:ext cx="3322299" cy="278751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30992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9592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(128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95536" y="2079080"/>
            <a:ext cx="8424936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latinLnBrk="0">
              <a:lnSpc>
                <a:spcPct val="120000"/>
              </a:lnSpc>
            </a:pPr>
            <a:r>
              <a:rPr lang="en-US" altLang="ko-KR" sz="2400" b="1" dirty="0">
                <a:solidFill>
                  <a:srgbClr val="0070C0"/>
                </a:solidFill>
              </a:rPr>
              <a:t>2. </a:t>
            </a:r>
            <a:r>
              <a:rPr lang="ko-KR" altLang="en-US" sz="2400" b="1" dirty="0">
                <a:solidFill>
                  <a:srgbClr val="0070C0"/>
                </a:solidFill>
              </a:rPr>
              <a:t>지주제의 확대</a:t>
            </a:r>
            <a:endParaRPr lang="ko-KR" altLang="en-US" sz="2400" dirty="0">
              <a:solidFill>
                <a:srgbClr val="0070C0"/>
              </a:solidFill>
            </a:endParaRPr>
          </a:p>
          <a:p>
            <a:pPr fontAlgn="base" latinLnBrk="0">
              <a:lnSpc>
                <a:spcPct val="120000"/>
              </a:lnSpc>
            </a:pPr>
            <a:r>
              <a:rPr lang="ko-KR" altLang="en-US" sz="2400" b="1" dirty="0" smtClean="0">
                <a:latin typeface="+mn-ea"/>
              </a:rPr>
              <a:t> ① </a:t>
            </a:r>
            <a:r>
              <a:rPr lang="ko-KR" altLang="en-US" sz="2400" b="1" dirty="0">
                <a:latin typeface="+mn-ea"/>
              </a:rPr>
              <a:t>사적 소유지 확대</a:t>
            </a:r>
            <a:r>
              <a:rPr lang="en-US" altLang="ko-KR" sz="2400" b="1" dirty="0">
                <a:latin typeface="+mn-ea"/>
              </a:rPr>
              <a:t>: </a:t>
            </a:r>
            <a:r>
              <a:rPr lang="ko-KR" altLang="en-US" sz="2400" b="1" dirty="0">
                <a:latin typeface="+mn-ea"/>
              </a:rPr>
              <a:t>매매</a:t>
            </a:r>
            <a:r>
              <a:rPr lang="en-US" altLang="ko-KR" sz="2400" b="1" dirty="0">
                <a:latin typeface="+mn-ea"/>
              </a:rPr>
              <a:t>, </a:t>
            </a:r>
            <a:r>
              <a:rPr lang="ko-KR" altLang="en-US" sz="2400" b="1" dirty="0">
                <a:latin typeface="+mn-ea"/>
              </a:rPr>
              <a:t>겸병</a:t>
            </a:r>
            <a:r>
              <a:rPr lang="en-US" altLang="ko-KR" sz="2400" b="1" dirty="0">
                <a:latin typeface="+mn-ea"/>
              </a:rPr>
              <a:t>, </a:t>
            </a:r>
            <a:r>
              <a:rPr lang="ko-KR" altLang="en-US" sz="2400" b="1" dirty="0">
                <a:latin typeface="+mn-ea"/>
              </a:rPr>
              <a:t>개간을 통해 확대</a:t>
            </a:r>
          </a:p>
          <a:p>
            <a:pPr fontAlgn="base" latinLnBrk="0">
              <a:lnSpc>
                <a:spcPct val="120000"/>
              </a:lnSpc>
            </a:pPr>
            <a:r>
              <a:rPr lang="ko-KR" altLang="en-US" sz="2400" b="1" dirty="0" smtClean="0">
                <a:latin typeface="+mn-ea"/>
              </a:rPr>
              <a:t> ② </a:t>
            </a:r>
            <a:r>
              <a:rPr lang="ko-KR" altLang="en-US" sz="2400" b="1" dirty="0">
                <a:latin typeface="+mn-ea"/>
              </a:rPr>
              <a:t>지주제 확대</a:t>
            </a:r>
            <a:r>
              <a:rPr lang="en-US" altLang="ko-KR" sz="2400" b="1" dirty="0">
                <a:latin typeface="+mn-ea"/>
              </a:rPr>
              <a:t>: </a:t>
            </a:r>
            <a:r>
              <a:rPr lang="ko-KR" altLang="en-US" sz="2400" b="1" dirty="0" err="1">
                <a:latin typeface="+mn-ea"/>
              </a:rPr>
              <a:t>병작반수로</a:t>
            </a:r>
            <a:r>
              <a:rPr lang="ko-KR" altLang="en-US" sz="2400" b="1" dirty="0">
                <a:latin typeface="+mn-ea"/>
              </a:rPr>
              <a:t> 운영 → </a:t>
            </a:r>
            <a:r>
              <a:rPr lang="ko-KR" altLang="en-US" sz="2400" b="1" dirty="0" err="1">
                <a:latin typeface="+mn-ea"/>
              </a:rPr>
              <a:t>직전법</a:t>
            </a:r>
            <a:r>
              <a:rPr lang="ko-KR" altLang="en-US" sz="2400" b="1" dirty="0">
                <a:latin typeface="+mn-ea"/>
              </a:rPr>
              <a:t> 폐지 이후 확산</a:t>
            </a:r>
          </a:p>
        </p:txBody>
      </p:sp>
      <p:grpSp>
        <p:nvGrpSpPr>
          <p:cNvPr id="21" name="그룹 20"/>
          <p:cNvGrpSpPr/>
          <p:nvPr/>
        </p:nvGrpSpPr>
        <p:grpSpPr>
          <a:xfrm>
            <a:off x="3131840" y="77723"/>
            <a:ext cx="5904656" cy="830997"/>
            <a:chOff x="3059832" y="131728"/>
            <a:chExt cx="5904656" cy="830997"/>
          </a:xfrm>
        </p:grpSpPr>
        <p:sp>
          <p:nvSpPr>
            <p:cNvPr id="22" name="TextBox 21"/>
            <p:cNvSpPr txBox="1"/>
            <p:nvPr/>
          </p:nvSpPr>
          <p:spPr>
            <a:xfrm>
              <a:off x="3059832" y="131728"/>
              <a:ext cx="59046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3.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경제 정책과 경제 생활의 변화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토지 제도와 수취 체제의 정비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3" name="모서리가 둥근 직사각형 22"/>
            <p:cNvSpPr/>
            <p:nvPr/>
          </p:nvSpPr>
          <p:spPr bwMode="auto">
            <a:xfrm>
              <a:off x="3998788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1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593219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9592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(129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grpSp>
        <p:nvGrpSpPr>
          <p:cNvPr id="21" name="그룹 20"/>
          <p:cNvGrpSpPr/>
          <p:nvPr/>
        </p:nvGrpSpPr>
        <p:grpSpPr>
          <a:xfrm>
            <a:off x="3131840" y="77723"/>
            <a:ext cx="5904656" cy="830997"/>
            <a:chOff x="3059832" y="131728"/>
            <a:chExt cx="5904656" cy="830997"/>
          </a:xfrm>
        </p:grpSpPr>
        <p:sp>
          <p:nvSpPr>
            <p:cNvPr id="22" name="TextBox 21"/>
            <p:cNvSpPr txBox="1"/>
            <p:nvPr/>
          </p:nvSpPr>
          <p:spPr>
            <a:xfrm>
              <a:off x="3059832" y="131728"/>
              <a:ext cx="59046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3.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경제 정책과 경제 생활의 변화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토지 제도와 수취 체제의 정비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3" name="모서리가 둥근 직사각형 22"/>
            <p:cNvSpPr/>
            <p:nvPr/>
          </p:nvSpPr>
          <p:spPr bwMode="auto">
            <a:xfrm>
              <a:off x="3998788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1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pic>
        <p:nvPicPr>
          <p:cNvPr id="4" name="그림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2299" y="1265837"/>
            <a:ext cx="2686165" cy="5230953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51520" y="1340768"/>
            <a:ext cx="5760640" cy="5410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latinLnBrk="0">
              <a:lnSpc>
                <a:spcPct val="120000"/>
              </a:lnSpc>
            </a:pPr>
            <a:r>
              <a:rPr lang="en-US" altLang="ko-KR" sz="2400" b="1" dirty="0">
                <a:solidFill>
                  <a:srgbClr val="0070C0"/>
                </a:solidFill>
              </a:rPr>
              <a:t>3. </a:t>
            </a:r>
            <a:r>
              <a:rPr lang="ko-KR" altLang="en-US" sz="2400" b="1" dirty="0">
                <a:solidFill>
                  <a:srgbClr val="0070C0"/>
                </a:solidFill>
              </a:rPr>
              <a:t>수취 체제의 정비</a:t>
            </a:r>
            <a:endParaRPr lang="ko-KR" altLang="en-US" sz="2400" dirty="0">
              <a:solidFill>
                <a:srgbClr val="0070C0"/>
              </a:solidFill>
            </a:endParaRPr>
          </a:p>
          <a:p>
            <a:pPr fontAlgn="base" latinLnBrk="0">
              <a:lnSpc>
                <a:spcPct val="120000"/>
              </a:lnSpc>
            </a:pPr>
            <a:r>
              <a:rPr lang="ko-KR" altLang="en-US" sz="2400" b="1" dirty="0" smtClean="0">
                <a:latin typeface="+mn-ea"/>
              </a:rPr>
              <a:t> ① </a:t>
            </a:r>
            <a:r>
              <a:rPr lang="ko-KR" altLang="en-US" sz="2400" b="1" dirty="0">
                <a:latin typeface="+mn-ea"/>
              </a:rPr>
              <a:t>전세</a:t>
            </a:r>
            <a:r>
              <a:rPr lang="en-US" altLang="ko-KR" sz="2400" b="1" dirty="0">
                <a:latin typeface="+mn-ea"/>
              </a:rPr>
              <a:t>: 1</a:t>
            </a:r>
            <a:r>
              <a:rPr lang="ko-KR" altLang="en-US" sz="2400" b="1" dirty="0">
                <a:latin typeface="+mn-ea"/>
              </a:rPr>
              <a:t>결당 </a:t>
            </a:r>
            <a:r>
              <a:rPr lang="en-US" altLang="ko-KR" sz="2400" b="1" dirty="0">
                <a:latin typeface="+mn-ea"/>
              </a:rPr>
              <a:t>30</a:t>
            </a:r>
            <a:r>
              <a:rPr lang="ko-KR" altLang="en-US" sz="2400" b="1" dirty="0">
                <a:latin typeface="+mn-ea"/>
              </a:rPr>
              <a:t>두 → 전분</a:t>
            </a:r>
            <a:r>
              <a:rPr lang="en-US" altLang="ko-KR" sz="2400" b="1" dirty="0">
                <a:latin typeface="+mn-ea"/>
              </a:rPr>
              <a:t>6</a:t>
            </a:r>
            <a:r>
              <a:rPr lang="ko-KR" altLang="en-US" sz="2400" b="1" dirty="0" err="1" smtClean="0">
                <a:latin typeface="+mn-ea"/>
              </a:rPr>
              <a:t>등법</a:t>
            </a:r>
            <a:endParaRPr lang="en-US" altLang="ko-KR" sz="2400" b="1" dirty="0" smtClean="0">
              <a:latin typeface="+mn-ea"/>
            </a:endParaRPr>
          </a:p>
          <a:p>
            <a:pPr fontAlgn="base" latinLnBrk="0">
              <a:lnSpc>
                <a:spcPct val="120000"/>
              </a:lnSpc>
            </a:pPr>
            <a:r>
              <a:rPr lang="ko-KR" altLang="en-US" sz="2400" b="1" dirty="0" smtClean="0">
                <a:latin typeface="+mn-ea"/>
              </a:rPr>
              <a:t>   </a:t>
            </a:r>
            <a:r>
              <a:rPr lang="ko-KR" altLang="en-US" sz="2400" b="1" dirty="0" err="1" smtClean="0">
                <a:latin typeface="+mn-ea"/>
              </a:rPr>
              <a:t>ㆍ연분</a:t>
            </a:r>
            <a:r>
              <a:rPr lang="en-US" altLang="ko-KR" sz="2400" b="1" dirty="0">
                <a:latin typeface="+mn-ea"/>
              </a:rPr>
              <a:t>9</a:t>
            </a:r>
            <a:r>
              <a:rPr lang="ko-KR" altLang="en-US" sz="2400" b="1" dirty="0" err="1">
                <a:latin typeface="+mn-ea"/>
              </a:rPr>
              <a:t>등법</a:t>
            </a:r>
            <a:r>
              <a:rPr lang="en-US" altLang="ko-KR" sz="2400" b="1" dirty="0">
                <a:latin typeface="+mn-ea"/>
              </a:rPr>
              <a:t>(</a:t>
            </a:r>
            <a:r>
              <a:rPr lang="ko-KR" altLang="en-US" sz="2400" b="1" dirty="0">
                <a:latin typeface="+mn-ea"/>
              </a:rPr>
              <a:t>세종</a:t>
            </a:r>
            <a:r>
              <a:rPr lang="en-US" altLang="ko-KR" sz="2400" b="1" dirty="0">
                <a:latin typeface="+mn-ea"/>
              </a:rPr>
              <a:t>)</a:t>
            </a:r>
            <a:endParaRPr lang="ko-KR" altLang="en-US" sz="2400" b="1" dirty="0">
              <a:latin typeface="+mn-ea"/>
            </a:endParaRPr>
          </a:p>
          <a:p>
            <a:pPr fontAlgn="base" latinLnBrk="0">
              <a:lnSpc>
                <a:spcPct val="120000"/>
              </a:lnSpc>
            </a:pPr>
            <a:r>
              <a:rPr lang="ko-KR" altLang="en-US" sz="2400" b="1" dirty="0" smtClean="0">
                <a:latin typeface="+mn-ea"/>
              </a:rPr>
              <a:t> ② </a:t>
            </a:r>
            <a:r>
              <a:rPr lang="ko-KR" altLang="en-US" sz="2400" b="1" dirty="0">
                <a:latin typeface="+mn-ea"/>
              </a:rPr>
              <a:t>공납</a:t>
            </a:r>
            <a:r>
              <a:rPr lang="en-US" altLang="ko-KR" sz="2400" b="1" dirty="0">
                <a:latin typeface="+mn-ea"/>
              </a:rPr>
              <a:t>: </a:t>
            </a:r>
            <a:r>
              <a:rPr lang="ko-KR" altLang="en-US" sz="2400" b="1" dirty="0">
                <a:latin typeface="+mn-ea"/>
              </a:rPr>
              <a:t>지역 토산물 징수</a:t>
            </a:r>
          </a:p>
          <a:p>
            <a:pPr fontAlgn="base" latinLnBrk="0">
              <a:lnSpc>
                <a:spcPct val="120000"/>
              </a:lnSpc>
            </a:pPr>
            <a:r>
              <a:rPr lang="ko-KR" altLang="en-US" sz="2400" b="1" dirty="0" smtClean="0">
                <a:latin typeface="+mn-ea"/>
              </a:rPr>
              <a:t> ③ </a:t>
            </a:r>
            <a:r>
              <a:rPr lang="ko-KR" altLang="en-US" sz="2400" b="1" dirty="0">
                <a:latin typeface="+mn-ea"/>
              </a:rPr>
              <a:t>역</a:t>
            </a:r>
            <a:r>
              <a:rPr lang="en-US" altLang="ko-KR" sz="2400" b="1" dirty="0">
                <a:latin typeface="+mn-ea"/>
              </a:rPr>
              <a:t>: 16</a:t>
            </a:r>
            <a:r>
              <a:rPr lang="ko-KR" altLang="en-US" sz="2400" b="1" dirty="0">
                <a:latin typeface="+mn-ea"/>
              </a:rPr>
              <a:t>세 </a:t>
            </a:r>
            <a:r>
              <a:rPr lang="ko-KR" altLang="en-US" sz="2400" b="1" dirty="0" smtClean="0">
                <a:latin typeface="+mn-ea"/>
              </a:rPr>
              <a:t>이상</a:t>
            </a:r>
            <a:r>
              <a:rPr lang="en-US" altLang="ko-KR" sz="2400" b="1" dirty="0" smtClean="0">
                <a:latin typeface="+mn-ea"/>
              </a:rPr>
              <a:t>~60</a:t>
            </a:r>
            <a:r>
              <a:rPr lang="ko-KR" altLang="en-US" sz="2400" b="1" dirty="0" smtClean="0">
                <a:latin typeface="+mn-ea"/>
              </a:rPr>
              <a:t>세 미만 정남 대상</a:t>
            </a:r>
            <a:r>
              <a:rPr lang="en-US" altLang="ko-KR" sz="2400" b="1" dirty="0" smtClean="0">
                <a:latin typeface="+mn-ea"/>
              </a:rPr>
              <a:t>,               </a:t>
            </a:r>
          </a:p>
          <a:p>
            <a:pPr fontAlgn="base" latinLnBrk="0">
              <a:lnSpc>
                <a:spcPct val="120000"/>
              </a:lnSpc>
            </a:pPr>
            <a:r>
              <a:rPr lang="en-US" altLang="ko-KR" sz="2400" b="1" dirty="0" smtClean="0">
                <a:latin typeface="+mn-ea"/>
              </a:rPr>
              <a:t> </a:t>
            </a:r>
            <a:r>
              <a:rPr lang="en-US" altLang="ko-KR" sz="2400" b="1" dirty="0" smtClean="0">
                <a:latin typeface="+mn-ea"/>
              </a:rPr>
              <a:t>   </a:t>
            </a:r>
            <a:r>
              <a:rPr lang="ko-KR" altLang="en-US" sz="2400" b="1" dirty="0" smtClean="0">
                <a:latin typeface="+mn-ea"/>
              </a:rPr>
              <a:t>군역과 </a:t>
            </a:r>
            <a:r>
              <a:rPr lang="ko-KR" altLang="en-US" sz="2400" b="1" dirty="0" err="1">
                <a:latin typeface="+mn-ea"/>
              </a:rPr>
              <a:t>요역</a:t>
            </a:r>
            <a:endParaRPr lang="ko-KR" altLang="en-US" sz="2400" b="1" dirty="0">
              <a:latin typeface="+mn-ea"/>
            </a:endParaRPr>
          </a:p>
          <a:p>
            <a:pPr fontAlgn="base" latinLnBrk="0">
              <a:lnSpc>
                <a:spcPct val="120000"/>
              </a:lnSpc>
            </a:pPr>
            <a:r>
              <a:rPr lang="ko-KR" altLang="en-US" sz="2400" b="1" dirty="0" smtClean="0">
                <a:latin typeface="+mn-ea"/>
              </a:rPr>
              <a:t> ④ </a:t>
            </a:r>
            <a:r>
              <a:rPr lang="en-US" altLang="ko-KR" sz="2400" b="1" dirty="0">
                <a:latin typeface="+mn-ea"/>
              </a:rPr>
              <a:t>16</a:t>
            </a:r>
            <a:r>
              <a:rPr lang="ko-KR" altLang="en-US" sz="2400" b="1" dirty="0">
                <a:latin typeface="+mn-ea"/>
              </a:rPr>
              <a:t>세기 수취 체제 문란 → 유민 증가</a:t>
            </a:r>
            <a:r>
              <a:rPr lang="en-US" altLang="ko-KR" sz="2400" b="1" dirty="0" smtClean="0">
                <a:latin typeface="+mn-ea"/>
              </a:rPr>
              <a:t>,</a:t>
            </a:r>
          </a:p>
          <a:p>
            <a:pPr fontAlgn="base" latinLnBrk="0">
              <a:lnSpc>
                <a:spcPct val="120000"/>
              </a:lnSpc>
            </a:pPr>
            <a:r>
              <a:rPr lang="en-US" altLang="ko-KR" sz="2400" b="1" dirty="0">
                <a:latin typeface="+mn-ea"/>
              </a:rPr>
              <a:t> </a:t>
            </a:r>
            <a:r>
              <a:rPr lang="en-US" altLang="ko-KR" sz="2400" b="1" dirty="0" smtClean="0">
                <a:latin typeface="+mn-ea"/>
              </a:rPr>
              <a:t>   </a:t>
            </a:r>
            <a:r>
              <a:rPr lang="ko-KR" altLang="en-US" sz="2400" b="1" dirty="0" smtClean="0">
                <a:latin typeface="+mn-ea"/>
              </a:rPr>
              <a:t>도적 </a:t>
            </a:r>
            <a:r>
              <a:rPr lang="ko-KR" altLang="en-US" sz="2400" b="1" dirty="0">
                <a:latin typeface="+mn-ea"/>
              </a:rPr>
              <a:t>발생</a:t>
            </a:r>
          </a:p>
          <a:p>
            <a:pPr fontAlgn="base" latinLnBrk="0">
              <a:lnSpc>
                <a:spcPct val="120000"/>
              </a:lnSpc>
            </a:pPr>
            <a:r>
              <a:rPr lang="ko-KR" altLang="en-US" sz="2400" b="1" dirty="0" smtClean="0">
                <a:latin typeface="+mn-ea"/>
              </a:rPr>
              <a:t>   </a:t>
            </a:r>
            <a:r>
              <a:rPr lang="ko-KR" altLang="en-US" sz="2400" b="1" dirty="0" err="1" smtClean="0">
                <a:latin typeface="+mn-ea"/>
              </a:rPr>
              <a:t>ㆍ전세</a:t>
            </a:r>
            <a:r>
              <a:rPr lang="en-US" altLang="ko-KR" sz="2400" b="1" dirty="0">
                <a:latin typeface="+mn-ea"/>
              </a:rPr>
              <a:t>: </a:t>
            </a:r>
            <a:r>
              <a:rPr lang="ko-KR" altLang="en-US" sz="2400" b="1" dirty="0">
                <a:latin typeface="+mn-ea"/>
              </a:rPr>
              <a:t>지주가 작인에게 전가</a:t>
            </a:r>
          </a:p>
          <a:p>
            <a:pPr fontAlgn="base" latinLnBrk="0">
              <a:lnSpc>
                <a:spcPct val="120000"/>
              </a:lnSpc>
            </a:pPr>
            <a:r>
              <a:rPr lang="ko-KR" altLang="en-US" sz="2400" b="1" dirty="0" smtClean="0">
                <a:latin typeface="+mn-ea"/>
              </a:rPr>
              <a:t>   </a:t>
            </a:r>
            <a:r>
              <a:rPr lang="ko-KR" altLang="en-US" sz="2400" b="1" dirty="0" err="1" smtClean="0">
                <a:latin typeface="+mn-ea"/>
              </a:rPr>
              <a:t>ㆍ공납</a:t>
            </a:r>
            <a:r>
              <a:rPr lang="en-US" altLang="ko-KR" sz="2400" b="1" dirty="0">
                <a:latin typeface="+mn-ea"/>
              </a:rPr>
              <a:t>: </a:t>
            </a:r>
            <a:r>
              <a:rPr lang="ko-KR" altLang="en-US" sz="2400" b="1" dirty="0">
                <a:latin typeface="+mn-ea"/>
              </a:rPr>
              <a:t>방납의 폐단</a:t>
            </a:r>
          </a:p>
          <a:p>
            <a:pPr fontAlgn="base" latinLnBrk="0">
              <a:lnSpc>
                <a:spcPct val="120000"/>
              </a:lnSpc>
            </a:pPr>
            <a:r>
              <a:rPr lang="ko-KR" altLang="en-US" sz="2400" b="1" dirty="0" smtClean="0">
                <a:latin typeface="+mn-ea"/>
              </a:rPr>
              <a:t>   </a:t>
            </a:r>
            <a:r>
              <a:rPr lang="ko-KR" altLang="en-US" sz="2400" b="1" dirty="0" err="1" smtClean="0">
                <a:latin typeface="+mn-ea"/>
              </a:rPr>
              <a:t>ㆍ역</a:t>
            </a:r>
            <a:r>
              <a:rPr lang="en-US" altLang="ko-KR" sz="2400" b="1" dirty="0">
                <a:latin typeface="+mn-ea"/>
              </a:rPr>
              <a:t>: </a:t>
            </a:r>
            <a:r>
              <a:rPr lang="ko-KR" altLang="en-US" sz="2400" b="1" dirty="0" err="1" smtClean="0">
                <a:latin typeface="+mn-ea"/>
              </a:rPr>
              <a:t>대립ㆍ방군수포</a:t>
            </a:r>
            <a:r>
              <a:rPr lang="ko-KR" altLang="en-US" sz="2400" b="1" dirty="0" smtClean="0">
                <a:latin typeface="+mn-ea"/>
              </a:rPr>
              <a:t> </a:t>
            </a:r>
            <a:r>
              <a:rPr lang="ko-KR" altLang="en-US" sz="2400" b="1" dirty="0">
                <a:latin typeface="+mn-ea"/>
              </a:rPr>
              <a:t>성행</a:t>
            </a:r>
          </a:p>
          <a:p>
            <a:pPr fontAlgn="base" latinLnBrk="0">
              <a:lnSpc>
                <a:spcPct val="120000"/>
              </a:lnSpc>
            </a:pPr>
            <a:r>
              <a:rPr lang="ko-KR" altLang="en-US" sz="2400" b="1" dirty="0" smtClean="0">
                <a:latin typeface="+mn-ea"/>
              </a:rPr>
              <a:t>   </a:t>
            </a:r>
            <a:r>
              <a:rPr lang="ko-KR" altLang="en-US" sz="2400" b="1" dirty="0" err="1" smtClean="0">
                <a:latin typeface="+mn-ea"/>
              </a:rPr>
              <a:t>ㆍ환곡</a:t>
            </a:r>
            <a:r>
              <a:rPr lang="en-US" altLang="ko-KR" sz="2400" b="1" dirty="0">
                <a:latin typeface="+mn-ea"/>
              </a:rPr>
              <a:t>: </a:t>
            </a:r>
            <a:r>
              <a:rPr lang="ko-KR" altLang="en-US" sz="2400" b="1" dirty="0" err="1">
                <a:latin typeface="+mn-ea"/>
              </a:rPr>
              <a:t>고리대</a:t>
            </a:r>
            <a:r>
              <a:rPr lang="ko-KR" altLang="en-US" sz="2400" b="1" dirty="0">
                <a:latin typeface="+mn-ea"/>
              </a:rPr>
              <a:t> 수단으로 </a:t>
            </a:r>
            <a:r>
              <a:rPr lang="ko-KR" altLang="en-US" sz="2400" b="1" dirty="0" smtClean="0">
                <a:latin typeface="+mn-ea"/>
              </a:rPr>
              <a:t>변질 </a:t>
            </a:r>
            <a:endParaRPr lang="ko-KR" altLang="en-US" sz="2400" b="1" dirty="0">
              <a:latin typeface="+mn-e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46289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0"/>
            <a:ext cx="9144000" cy="68571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01828" y="2810311"/>
            <a:ext cx="3414387" cy="15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2800" b="1" dirty="0" smtClean="0">
                <a:solidFill>
                  <a:schemeClr val="accent3">
                    <a:lumMod val="50000"/>
                  </a:schemeClr>
                </a:solidFill>
              </a:rPr>
              <a:t>조선 후기 수취 체제의 개편</a:t>
            </a:r>
            <a:endParaRPr lang="en-US" altLang="ko-KR" sz="28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ko-KR" sz="2800" b="1" dirty="0" smtClean="0">
                <a:solidFill>
                  <a:schemeClr val="accent3">
                    <a:lumMod val="50000"/>
                  </a:schemeClr>
                </a:solidFill>
              </a:rPr>
              <a:t>                   </a:t>
            </a:r>
            <a:r>
              <a:rPr lang="ko-KR" altLang="en-US" sz="2000" b="1" dirty="0" smtClean="0"/>
              <a:t>입니다</a:t>
            </a:r>
            <a:r>
              <a:rPr lang="en-US" altLang="ko-KR" sz="2000" b="1" dirty="0" smtClean="0"/>
              <a:t>.</a:t>
            </a:r>
            <a:endParaRPr lang="ko-KR" altLang="en-US" sz="2000" b="1" dirty="0"/>
          </a:p>
        </p:txBody>
      </p:sp>
      <p:sp>
        <p:nvSpPr>
          <p:cNvPr id="5" name="모서리가 둥근 직사각형 4"/>
          <p:cNvSpPr/>
          <p:nvPr/>
        </p:nvSpPr>
        <p:spPr bwMode="auto">
          <a:xfrm>
            <a:off x="2699792" y="2954327"/>
            <a:ext cx="357188" cy="357188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2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83287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1951</TotalTime>
  <Words>342</Words>
  <Application>Microsoft Office PowerPoint</Application>
  <PresentationFormat>화면 슬라이드 쇼(4:3)</PresentationFormat>
  <Paragraphs>55</Paragraphs>
  <Slides>7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7</vt:i4>
      </vt:variant>
    </vt:vector>
  </HeadingPairs>
  <TitlesOfParts>
    <vt:vector size="8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kweni</dc:creator>
  <cp:lastModifiedBy>misuser</cp:lastModifiedBy>
  <cp:revision>796</cp:revision>
  <dcterms:created xsi:type="dcterms:W3CDTF">2013-03-25T12:51:11Z</dcterms:created>
  <dcterms:modified xsi:type="dcterms:W3CDTF">2013-11-28T08:37:36Z</dcterms:modified>
</cp:coreProperties>
</file>