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6" r:id="rId9"/>
    <p:sldId id="277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양 난과 조선 후기의 정치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세도 정치의 폐단과 농민 봉기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868144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토지 제도와 수취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체제의 정비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2721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779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48880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세도 정치가 </a:t>
            </a:r>
            <a:r>
              <a:rPr lang="ko-KR" altLang="en-US" sz="2400" b="1" dirty="0" err="1" smtClean="0">
                <a:latin typeface="+mn-ea"/>
              </a:rPr>
              <a:t>삼정의</a:t>
            </a:r>
            <a:r>
              <a:rPr lang="ko-KR" altLang="en-US" sz="2400" b="1" dirty="0" smtClean="0">
                <a:latin typeface="+mn-ea"/>
              </a:rPr>
              <a:t> 문란을 초래하게 된 이유를 설명할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879280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19</a:t>
            </a:r>
            <a:r>
              <a:rPr lang="ko-KR" altLang="en-US" sz="2400" b="1" dirty="0" smtClean="0">
                <a:latin typeface="+mn-ea"/>
              </a:rPr>
              <a:t>세기에 농민 봉기가 일어난 원인을 제시한다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3851920" y="1480247"/>
            <a:ext cx="511256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/>
              <a:t> </a:t>
            </a:r>
            <a:r>
              <a:rPr lang="ko-KR" altLang="en-US" sz="2300" b="1" dirty="0" smtClean="0"/>
              <a:t>평서대원수는 급히 격문을 </a:t>
            </a:r>
            <a:r>
              <a:rPr lang="ko-KR" altLang="en-US" sz="2300" b="1" dirty="0" err="1" smtClean="0"/>
              <a:t>띄우노니</a:t>
            </a:r>
            <a:r>
              <a:rPr lang="ko-KR" altLang="en-US" sz="2300" b="1" dirty="0" smtClean="0"/>
              <a:t> 관서 사람들은 모두 이 격문을 들으라</a:t>
            </a:r>
            <a:r>
              <a:rPr lang="en-US" altLang="ko-KR" sz="2300" b="1" dirty="0" smtClean="0"/>
              <a:t>. ……</a:t>
            </a:r>
            <a:r>
              <a:rPr lang="ko-KR" altLang="en-US" sz="2300" b="1" dirty="0" smtClean="0"/>
              <a:t> 조정에서는 관서를 버림이 분토</a:t>
            </a:r>
            <a:r>
              <a:rPr lang="en-US" altLang="ko-KR" sz="2300" b="1" dirty="0" smtClean="0"/>
              <a:t>(</a:t>
            </a:r>
            <a:r>
              <a:rPr lang="ko-KR" altLang="en-US" sz="2300" b="1" dirty="0"/>
              <a:t>糞</a:t>
            </a:r>
            <a:r>
              <a:rPr lang="ko-KR" altLang="en-US" sz="2300" b="1" dirty="0" smtClean="0"/>
              <a:t>土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와 다름없다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심지어 권세 있는 집의 노비들도 관서 사람을 보면 반드시 </a:t>
            </a:r>
            <a:r>
              <a:rPr lang="en-US" altLang="ko-KR" sz="2300" b="1" dirty="0" smtClean="0"/>
              <a:t>‘</a:t>
            </a:r>
            <a:r>
              <a:rPr lang="ko-KR" altLang="en-US" sz="2300" b="1" dirty="0" smtClean="0"/>
              <a:t>평안도 놈</a:t>
            </a:r>
            <a:r>
              <a:rPr lang="en-US" altLang="ko-KR" sz="2300" b="1" dirty="0" smtClean="0"/>
              <a:t>’</a:t>
            </a:r>
            <a:r>
              <a:rPr lang="ko-KR" altLang="en-US" sz="2300" b="1" dirty="0" smtClean="0"/>
              <a:t>이라고 말한다</a:t>
            </a:r>
            <a:r>
              <a:rPr lang="en-US" altLang="ko-KR" sz="2300" b="1" dirty="0" smtClean="0"/>
              <a:t>. …… </a:t>
            </a:r>
            <a:r>
              <a:rPr lang="ko-KR" altLang="en-US" sz="2300" b="1" dirty="0" smtClean="0"/>
              <a:t>지금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임금이 나이가 어려 권세 있는 간신배가 그 세를 날로 떨치고</a:t>
            </a:r>
            <a:r>
              <a:rPr lang="en-US" altLang="ko-KR" sz="2300" b="1" dirty="0" smtClean="0"/>
              <a:t>, </a:t>
            </a:r>
            <a:r>
              <a:rPr lang="ko-KR" altLang="en-US" sz="2300" b="1" dirty="0" err="1" smtClean="0"/>
              <a:t>김조순ㆍ박종경의</a:t>
            </a:r>
            <a:r>
              <a:rPr lang="ko-KR" altLang="en-US" sz="2300" b="1" dirty="0" smtClean="0"/>
              <a:t> 무리가 국가 권력을 갖고 노니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어진 하늘이 재앙을 내린다</a:t>
            </a:r>
            <a:r>
              <a:rPr lang="en-US" altLang="ko-KR" sz="2300" b="1" dirty="0" smtClean="0"/>
              <a:t>.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                         - “</a:t>
            </a:r>
            <a:r>
              <a:rPr lang="ko-KR" altLang="en-US" sz="2300" b="1" dirty="0" err="1" smtClean="0"/>
              <a:t>패림</a:t>
            </a:r>
            <a:r>
              <a:rPr lang="ko-KR" altLang="en-US" sz="2300" b="1" dirty="0" smtClean="0"/>
              <a:t>” </a:t>
            </a:r>
            <a:r>
              <a:rPr lang="en-US" altLang="ko-KR" sz="2300" b="1" dirty="0" smtClean="0"/>
              <a:t>-</a:t>
            </a:r>
            <a:endParaRPr lang="ko-KR" altLang="en-US" sz="23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303714" cy="4492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023329"/>
            <a:ext cx="5400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외척의 권력 독점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외척의 집권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정조 사후 탕평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정치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붕괴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세도 정치의 전개</a:t>
            </a:r>
            <a:r>
              <a:rPr lang="en-US" altLang="ko-KR" sz="2400" b="1" dirty="0" smtClean="0"/>
              <a:t>: 3</a:t>
            </a:r>
            <a:r>
              <a:rPr lang="ko-KR" altLang="en-US" sz="2400" b="1" dirty="0" smtClean="0"/>
              <a:t>대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순조ㆍ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헌종ㆍ철종</a:t>
            </a:r>
            <a:r>
              <a:rPr lang="en-US" altLang="ko-KR" sz="2400" b="1" dirty="0" smtClean="0"/>
              <a:t>) 60</a:t>
            </a:r>
            <a:r>
              <a:rPr lang="ko-KR" altLang="en-US" sz="2400" b="1" dirty="0" smtClean="0"/>
              <a:t>여 년 동안 몇몇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가문이 권력 독점 → 비변사 독점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군영 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왕권 약화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지배 체제 붕괴</a:t>
            </a:r>
            <a:endParaRPr lang="en-US" altLang="ko-KR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155758" cy="4185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8407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삼정의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문란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정치 기강 문란 → </a:t>
            </a:r>
            <a:r>
              <a:rPr lang="ko-KR" altLang="en-US" sz="2400" b="1" dirty="0" err="1" smtClean="0"/>
              <a:t>수령ㆍ아전의</a:t>
            </a:r>
            <a:r>
              <a:rPr lang="ko-KR" altLang="en-US" sz="2400" b="1" dirty="0" smtClean="0"/>
              <a:t> 수탈 확대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공동납제</a:t>
            </a:r>
            <a:r>
              <a:rPr lang="ko-KR" altLang="en-US" sz="2400" b="1" dirty="0" smtClean="0"/>
              <a:t> 확대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삼정의</a:t>
            </a:r>
            <a:r>
              <a:rPr lang="ko-KR" altLang="en-US" sz="2400" b="1" dirty="0" smtClean="0"/>
              <a:t> 문란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전정ㆍ군정ㆍ환정의</a:t>
            </a:r>
            <a:r>
              <a:rPr lang="ko-KR" altLang="en-US" sz="2400" b="1" dirty="0" smtClean="0"/>
              <a:t> 문란 → 농민 부담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증</a:t>
            </a:r>
            <a:r>
              <a:rPr lang="ko-KR" altLang="en-US" sz="2400" b="1" dirty="0" smtClean="0"/>
              <a:t>가</a:t>
            </a:r>
            <a:endParaRPr lang="en-US" altLang="ko-KR" sz="2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9552" y="1840756"/>
            <a:ext cx="842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사회 불안의 고조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경제 파탄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지배층의 수탈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대지주ㆍ대상인의</a:t>
            </a:r>
            <a:r>
              <a:rPr lang="ko-KR" altLang="en-US" sz="2400" b="1" dirty="0" smtClean="0"/>
              <a:t> 횡포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자연재해ㆍ질병</a:t>
            </a:r>
            <a:r>
              <a:rPr lang="ko-KR" altLang="en-US" sz="2400" b="1" dirty="0" smtClean="0"/>
              <a:t> 만연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유민ㆍ도적</a:t>
            </a:r>
            <a:r>
              <a:rPr lang="ko-KR" altLang="en-US" sz="2400" b="1" dirty="0" smtClean="0"/>
              <a:t> 출현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이양선 출몰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위기의식 고조</a:t>
            </a:r>
            <a:endParaRPr lang="en-US" altLang="ko-K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1700808"/>
            <a:ext cx="539174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농민의 저항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① </a:t>
            </a:r>
            <a:r>
              <a:rPr lang="ko-KR" altLang="en-US" sz="2400" b="1" dirty="0">
                <a:latin typeface="+mn-ea"/>
              </a:rPr>
              <a:t>지배층의 수탈에 저항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 err="1" smtClean="0">
                <a:latin typeface="+mn-ea"/>
              </a:rPr>
              <a:t>벽서ㆍ소청</a:t>
            </a:r>
            <a:r>
              <a:rPr lang="en-US" altLang="ko-KR" sz="2400" b="1" dirty="0" smtClean="0">
                <a:latin typeface="+mn-ea"/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항조ㆍ거세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→ </a:t>
            </a:r>
            <a:r>
              <a:rPr lang="ko-KR" altLang="en-US" sz="2400" b="1" dirty="0">
                <a:latin typeface="+mn-ea"/>
              </a:rPr>
              <a:t>농민 봉기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② </a:t>
            </a:r>
            <a:r>
              <a:rPr lang="ko-KR" altLang="en-US" sz="2400" b="1" dirty="0">
                <a:latin typeface="+mn-ea"/>
              </a:rPr>
              <a:t>홍경래의 난</a:t>
            </a:r>
            <a:r>
              <a:rPr lang="en-US" altLang="ko-KR" sz="2400" b="1" dirty="0">
                <a:latin typeface="+mn-ea"/>
              </a:rPr>
              <a:t>(1811): </a:t>
            </a:r>
            <a:r>
              <a:rPr lang="ko-KR" altLang="en-US" sz="2400" b="1" dirty="0">
                <a:latin typeface="+mn-ea"/>
              </a:rPr>
              <a:t>평안도 </a:t>
            </a:r>
            <a:r>
              <a:rPr lang="ko-KR" altLang="en-US" sz="2400" b="1" dirty="0" smtClean="0">
                <a:latin typeface="+mn-ea"/>
              </a:rPr>
              <a:t>지역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  차별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지배층 수탈에 항거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③ </a:t>
            </a:r>
            <a:r>
              <a:rPr lang="ko-KR" altLang="en-US" sz="2400" b="1" dirty="0">
                <a:latin typeface="+mn-ea"/>
              </a:rPr>
              <a:t>임술 농민 봉기</a:t>
            </a:r>
            <a:r>
              <a:rPr lang="en-US" altLang="ko-KR" sz="2400" b="1" dirty="0">
                <a:latin typeface="+mn-ea"/>
              </a:rPr>
              <a:t>(1862): </a:t>
            </a:r>
            <a:r>
              <a:rPr lang="ko-KR" altLang="en-US" sz="2400" b="1" dirty="0">
                <a:latin typeface="+mn-ea"/>
              </a:rPr>
              <a:t>단성 </a:t>
            </a:r>
            <a:r>
              <a:rPr lang="ko-KR" altLang="en-US" sz="2400" b="1" dirty="0" smtClean="0">
                <a:latin typeface="+mn-ea"/>
              </a:rPr>
              <a:t>농민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  봉기</a:t>
            </a:r>
            <a:r>
              <a:rPr lang="en-US" altLang="ko-KR" sz="2400" b="1" dirty="0">
                <a:latin typeface="+mn-ea"/>
              </a:rPr>
              <a:t>, </a:t>
            </a:r>
            <a:r>
              <a:rPr lang="ko-KR" altLang="en-US" sz="2400" b="1" dirty="0">
                <a:latin typeface="+mn-ea"/>
              </a:rPr>
              <a:t>진주 농민 봉기 → 전국 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④ </a:t>
            </a:r>
            <a:r>
              <a:rPr lang="ko-KR" altLang="en-US" sz="2400" b="1" dirty="0">
                <a:latin typeface="+mn-ea"/>
              </a:rPr>
              <a:t>정부의 정책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암행어사 파견</a:t>
            </a:r>
            <a:r>
              <a:rPr lang="en-US" altLang="ko-KR" sz="2400" b="1" dirty="0" smtClean="0">
                <a:latin typeface="+mn-ea"/>
              </a:rPr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err="1" smtClean="0">
                <a:latin typeface="+mn-ea"/>
              </a:rPr>
              <a:t>삼정이정청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설치 → 미봉책에 불과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57" y="1320637"/>
            <a:ext cx="3283331" cy="5020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607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(00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056780"/>
            <a:ext cx="8724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① </a:t>
            </a:r>
            <a:r>
              <a:rPr lang="en-US" altLang="ko-KR" sz="2400" b="1" dirty="0">
                <a:latin typeface="+mn-ea"/>
              </a:rPr>
              <a:t>[</a:t>
            </a:r>
            <a:r>
              <a:rPr lang="ko-KR" altLang="en-US" sz="2400" b="1" dirty="0">
                <a:latin typeface="+mn-ea"/>
              </a:rPr>
              <a:t>자료</a:t>
            </a:r>
            <a:r>
              <a:rPr lang="en-US" altLang="ko-KR" sz="2400" b="1" dirty="0">
                <a:latin typeface="+mn-ea"/>
              </a:rPr>
              <a:t>]</a:t>
            </a:r>
            <a:r>
              <a:rPr lang="ko-KR" altLang="en-US" sz="2400" b="1" dirty="0">
                <a:latin typeface="+mn-ea"/>
              </a:rPr>
              <a:t>에 나타난 농민의 요구를 토대로 임술 농민 </a:t>
            </a:r>
            <a:r>
              <a:rPr lang="ko-KR" altLang="en-US" sz="2400" b="1" dirty="0" smtClean="0">
                <a:latin typeface="+mn-ea"/>
              </a:rPr>
              <a:t>봉기가</a:t>
            </a:r>
            <a:endParaRPr lang="en-US" altLang="ko-KR" sz="2400" b="1" dirty="0" smtClean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일어난 원인을 설명해 </a:t>
            </a:r>
            <a:r>
              <a:rPr lang="ko-KR" altLang="en-US" sz="2400" b="1" dirty="0" smtClean="0">
                <a:latin typeface="+mn-ea"/>
              </a:rPr>
              <a:t>보자</a:t>
            </a:r>
            <a:r>
              <a:rPr lang="en-US" altLang="ko-KR" sz="2400" b="1" dirty="0" smtClean="0">
                <a:latin typeface="+mn-ea"/>
              </a:rPr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  <a:latin typeface="+mn-ea"/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  <a:latin typeface="+mn-ea"/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  <a:latin typeface="+mn-ea"/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  <a:latin typeface="+mn-ea"/>
              </a:rPr>
              <a:t>임술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농민 봉기는 지방관의 수탈로 인한 </a:t>
            </a:r>
            <a:r>
              <a:rPr lang="ko-KR" altLang="en-US" sz="2400" b="1" dirty="0" err="1">
                <a:solidFill>
                  <a:srgbClr val="0000FF"/>
                </a:solidFill>
                <a:latin typeface="+mn-ea"/>
              </a:rPr>
              <a:t>삼정의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  <a:latin typeface="+mn-ea"/>
              </a:rPr>
              <a:t>문란이</a:t>
            </a:r>
            <a:endParaRPr lang="en-US" altLang="ko-KR" sz="2400" b="1" dirty="0" smtClean="0">
              <a:solidFill>
                <a:srgbClr val="0000FF"/>
              </a:solidFill>
              <a:latin typeface="+mn-ea"/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  <a:latin typeface="+mn-ea"/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  <a:latin typeface="+mn-ea"/>
              </a:rPr>
              <a:t>   심했기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때문에 </a:t>
            </a:r>
            <a:r>
              <a:rPr lang="ko-KR" altLang="en-US" sz="2400" b="1" dirty="0" smtClean="0">
                <a:solidFill>
                  <a:srgbClr val="0000FF"/>
                </a:solidFill>
                <a:latin typeface="+mn-ea"/>
              </a:rPr>
              <a:t>일어났다</a:t>
            </a:r>
            <a:r>
              <a:rPr lang="en-US" altLang="ko-KR" sz="2400" b="1" dirty="0" smtClean="0">
                <a:solidFill>
                  <a:srgbClr val="0000FF"/>
                </a:solidFill>
                <a:latin typeface="+mn-ea"/>
              </a:rPr>
              <a:t>.</a:t>
            </a:r>
            <a:endParaRPr lang="ko-KR" altLang="en-US" sz="2400" b="1" dirty="0">
              <a:solidFill>
                <a:srgbClr val="0000FF"/>
              </a:solidFill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세도 정치의 폐단과 농민 봉기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76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446</Words>
  <Application>Microsoft Office PowerPoint</Application>
  <PresentationFormat>화면 슬라이드 쇼(4:3)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776</cp:revision>
  <dcterms:created xsi:type="dcterms:W3CDTF">2013-03-25T12:51:11Z</dcterms:created>
  <dcterms:modified xsi:type="dcterms:W3CDTF">2013-12-18T00:35:27Z</dcterms:modified>
</cp:coreProperties>
</file>