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64" r:id="rId8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50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2013-11-28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48518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조선의 건국과 통치 체제의 정비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사림 세력의 등장과 붕당의 출현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724128" y="3500334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3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452104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71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78263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훈구 세력과 사림 세력의 차이점을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사림이 동인과 서인으로 나뉘어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붕당을 형성하였음을 알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사림 세력의 등장과 붕당의 출현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7107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23528" y="1263648"/>
            <a:ext cx="5184576" cy="5373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 아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이곳은 </a:t>
            </a:r>
            <a:r>
              <a:rPr lang="ko-KR" altLang="en-US" sz="2200" b="1" dirty="0" err="1" smtClean="0"/>
              <a:t>정암</a:t>
            </a:r>
            <a:r>
              <a:rPr lang="ko-KR" altLang="en-US" sz="2200" b="1" dirty="0" smtClean="0"/>
              <a:t> 조 선생</a:t>
            </a:r>
            <a:r>
              <a:rPr lang="en-US" altLang="ko-KR" sz="2200" b="1" dirty="0" smtClean="0"/>
              <a:t>(</a:t>
            </a:r>
            <a:r>
              <a:rPr lang="ko-KR" altLang="en-US" sz="2200" b="1" dirty="0" smtClean="0"/>
              <a:t>조광조</a:t>
            </a:r>
            <a:r>
              <a:rPr lang="en-US" altLang="ko-KR" sz="2200" b="1" dirty="0" smtClean="0"/>
              <a:t>)</a:t>
            </a:r>
            <a:r>
              <a:rPr lang="ko-KR" altLang="en-US" sz="2200" b="1" dirty="0" smtClean="0"/>
              <a:t>이 귀양살이를 하던 집이고 또 생을 마친 곳이다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아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지난 기묘년은 지금으로부터 </a:t>
            </a:r>
            <a:r>
              <a:rPr lang="en-US" altLang="ko-KR" sz="2200" b="1" dirty="0" smtClean="0"/>
              <a:t>149</a:t>
            </a:r>
            <a:r>
              <a:rPr lang="ko-KR" altLang="en-US" sz="2200" b="1" dirty="0" smtClean="0"/>
              <a:t>년이나 되는데</a:t>
            </a:r>
            <a:r>
              <a:rPr lang="en-US" altLang="ko-KR" sz="2200" b="1" dirty="0" smtClean="0"/>
              <a:t>, </a:t>
            </a:r>
            <a:r>
              <a:rPr lang="ko-KR" altLang="en-US" sz="2200" b="1" dirty="0"/>
              <a:t>학사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學士</a:t>
            </a:r>
            <a:r>
              <a:rPr lang="en-US" altLang="ko-KR" sz="2200" b="1" dirty="0" smtClean="0"/>
              <a:t>)</a:t>
            </a:r>
            <a:r>
              <a:rPr lang="ko-KR" altLang="en-US" sz="2200" b="1" dirty="0"/>
              <a:t> </a:t>
            </a:r>
            <a:r>
              <a:rPr lang="ko-KR" altLang="en-US" sz="2200" b="1" dirty="0" err="1"/>
              <a:t>ㆍ</a:t>
            </a:r>
            <a:r>
              <a:rPr lang="en-US" altLang="ko-KR" sz="2200" b="1" dirty="0" smtClean="0"/>
              <a:t> </a:t>
            </a:r>
            <a:r>
              <a:rPr lang="ko-KR" altLang="en-US" sz="2200" b="1" dirty="0"/>
              <a:t>대부</a:t>
            </a:r>
            <a:r>
              <a:rPr lang="en-US" altLang="ko-KR" sz="2200" b="1" dirty="0"/>
              <a:t>(</a:t>
            </a:r>
            <a:r>
              <a:rPr lang="ko-KR" altLang="en-US" sz="2200" b="1" dirty="0"/>
              <a:t>大夫</a:t>
            </a:r>
            <a:r>
              <a:rPr lang="en-US" altLang="ko-KR" sz="2200" b="1" dirty="0"/>
              <a:t>) </a:t>
            </a:r>
            <a:r>
              <a:rPr lang="ko-KR" altLang="en-US" sz="2200" b="1" dirty="0" smtClean="0"/>
              <a:t>는 그 학문을 사모하고 백성은 그 혜택을 생각하되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세월이 오랠수록 더욱 잊지 못하고</a:t>
            </a:r>
            <a:r>
              <a:rPr lang="en-US" altLang="ko-KR" sz="2200" b="1" dirty="0" smtClean="0"/>
              <a:t>…… </a:t>
            </a:r>
            <a:r>
              <a:rPr lang="ko-KR" altLang="en-US" sz="2200" b="1" dirty="0" smtClean="0"/>
              <a:t>이곳을 지나는 사람마다 숙연히 공경하지 않는 이가 없으니</a:t>
            </a:r>
            <a:r>
              <a:rPr lang="en-US" altLang="ko-KR" sz="2200" b="1" dirty="0" smtClean="0"/>
              <a:t>. </a:t>
            </a:r>
            <a:r>
              <a:rPr lang="ko-KR" altLang="en-US" sz="2200" b="1" dirty="0" smtClean="0"/>
              <a:t>아</a:t>
            </a:r>
            <a:r>
              <a:rPr lang="en-US" altLang="ko-KR" sz="2200" b="1" dirty="0" smtClean="0"/>
              <a:t>, </a:t>
            </a:r>
            <a:r>
              <a:rPr lang="ko-KR" altLang="en-US" sz="2200" b="1" dirty="0" smtClean="0"/>
              <a:t>이는 누가 시켜서 그런 것이겠는가</a:t>
            </a:r>
            <a:r>
              <a:rPr lang="en-US" altLang="ko-KR" sz="2200" b="1" dirty="0" smtClean="0"/>
              <a:t>. </a:t>
            </a:r>
          </a:p>
          <a:p>
            <a:pPr fontAlgn="base" latinLnBrk="0">
              <a:lnSpc>
                <a:spcPct val="120000"/>
              </a:lnSpc>
            </a:pPr>
            <a:r>
              <a:rPr lang="ko-KR" altLang="en-US" sz="2200" b="1" dirty="0" smtClean="0"/>
              <a:t>그 타고난 떳떳한 마음에서 저절로 그렇게 된 것이다</a:t>
            </a:r>
            <a:r>
              <a:rPr lang="en-US" altLang="ko-KR" sz="2200" b="1" dirty="0" smtClean="0"/>
              <a:t>.      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200" b="1" dirty="0"/>
              <a:t> </a:t>
            </a:r>
            <a:r>
              <a:rPr lang="en-US" altLang="ko-KR" sz="2200" b="1" dirty="0" smtClean="0"/>
              <a:t>                             - “</a:t>
            </a:r>
            <a:r>
              <a:rPr lang="ko-KR" altLang="en-US" sz="2200" b="1" dirty="0" err="1" smtClean="0"/>
              <a:t>송자대전</a:t>
            </a:r>
            <a:r>
              <a:rPr lang="ko-KR" altLang="en-US" sz="2200" b="1" dirty="0" smtClean="0"/>
              <a:t>” </a:t>
            </a:r>
            <a:r>
              <a:rPr lang="en-US" altLang="ko-KR" sz="2200" b="1" dirty="0" smtClean="0"/>
              <a:t>-</a:t>
            </a:r>
            <a:endParaRPr lang="ko-KR" altLang="en-US" sz="2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508104" y="6289575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▲조광조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적려유허비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전남 화순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292560"/>
            <a:ext cx="3338214" cy="500732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86687" y="1412776"/>
            <a:ext cx="83529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사림의 성장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사림과 훈구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② 사림의 중앙 정계 진출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성종 때 </a:t>
            </a:r>
            <a:r>
              <a:rPr lang="ko-KR" altLang="en-US" sz="2400" b="1" dirty="0" err="1" smtClean="0"/>
              <a:t>김종직</a:t>
            </a:r>
            <a:r>
              <a:rPr lang="ko-KR" altLang="en-US" sz="2400" b="1" dirty="0" smtClean="0"/>
              <a:t> 등이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사 </a:t>
            </a:r>
            <a:r>
              <a:rPr lang="ko-KR" altLang="en-US" sz="2400" b="1" dirty="0" err="1" smtClean="0"/>
              <a:t>언관직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에 등용 → 훈구 세력의 비리 비판</a:t>
            </a:r>
            <a:endParaRPr lang="en-US" altLang="ko-KR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사림 세력의 등장과 붕당의 출현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7107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537582"/>
            <a:ext cx="7451002" cy="175551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(112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340768"/>
            <a:ext cx="83529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사화와 사림의 집권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연산군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무오사화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갑자사화 → </a:t>
            </a:r>
            <a:r>
              <a:rPr lang="ko-KR" altLang="en-US" sz="2400" b="1" dirty="0" smtClean="0"/>
              <a:t>사림이 </a:t>
            </a:r>
            <a:r>
              <a:rPr lang="ko-KR" altLang="en-US" sz="2400" b="1" dirty="0" smtClean="0"/>
              <a:t>큰 피해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중종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반정으로 집권 → 훈구 공신의 권력 강화 →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조광조 등 사림 등용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조광조의 개혁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현량과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언론 활성화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소격서 폐지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“</a:t>
            </a:r>
            <a:r>
              <a:rPr lang="ko-KR" altLang="en-US" sz="2400" b="1" dirty="0" smtClean="0"/>
              <a:t>소학</a:t>
            </a:r>
            <a:r>
              <a:rPr lang="en-US" altLang="ko-KR" sz="2400" b="1" dirty="0" smtClean="0"/>
              <a:t>”</a:t>
            </a:r>
            <a:r>
              <a:rPr lang="ko-KR" altLang="en-US" sz="2400" b="1" dirty="0" smtClean="0"/>
              <a:t>보급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공납 제도 개선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위훈 삭제 주장 → 기묘사화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로 실패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명종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을사사화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⑤ 사림의 집권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서원ㆍ향약을</a:t>
            </a:r>
            <a:r>
              <a:rPr lang="ko-KR" altLang="en-US" sz="2400" b="1" dirty="0" smtClean="0"/>
              <a:t> 기반으로 세력 확대 →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선조 때 정권 장악</a:t>
            </a:r>
            <a:endParaRPr lang="en-US" altLang="ko-KR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사림 세력의 등장과 붕당의 출현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7107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(113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51520" y="1916832"/>
            <a:ext cx="518457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동인과 서인의 붕당 형성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원인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외척 정치의 잔재 청산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이조 </a:t>
            </a:r>
            <a:r>
              <a:rPr lang="ko-KR" altLang="en-US" sz="2400" b="1" dirty="0" err="1" smtClean="0"/>
              <a:t>전랑</a:t>
            </a:r>
            <a:r>
              <a:rPr lang="ko-KR" altLang="en-US" sz="2400" b="1" dirty="0" smtClean="0"/>
              <a:t> 임명 문제 → 붕당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발생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동인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신진 사림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이황ㆍ조식의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학문 계승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서인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기성 사림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이이ㆍ성혼의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학문 계승</a:t>
            </a:r>
            <a:endParaRPr lang="en-US" altLang="ko-KR" sz="2400" b="1" dirty="0" smtClean="0"/>
          </a:p>
        </p:txBody>
      </p:sp>
      <p:grpSp>
        <p:nvGrpSpPr>
          <p:cNvPr id="21" name="그룹 20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2" name="TextBox 21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사림 세력의 등장과 붕당의 출현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3710756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3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596677"/>
            <a:ext cx="3730674" cy="460987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5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조선 초기의 대외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관계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4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1714</TotalTime>
  <Words>353</Words>
  <Application>Microsoft Office PowerPoint</Application>
  <PresentationFormat>화면 슬라이드 쇼(4:3)</PresentationFormat>
  <Paragraphs>57</Paragraphs>
  <Slides>7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8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misuser</cp:lastModifiedBy>
  <cp:revision>620</cp:revision>
  <dcterms:created xsi:type="dcterms:W3CDTF">2013-03-25T12:51:11Z</dcterms:created>
  <dcterms:modified xsi:type="dcterms:W3CDTF">2013-11-28T06:25:55Z</dcterms:modified>
</cp:coreProperties>
</file>