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57" r:id="rId5"/>
    <p:sldId id="273" r:id="rId6"/>
    <p:sldId id="272" r:id="rId7"/>
    <p:sldId id="278" r:id="rId8"/>
    <p:sldId id="279" r:id="rId9"/>
    <p:sldId id="280" r:id="rId10"/>
    <p:sldId id="285" r:id="rId11"/>
    <p:sldId id="281" r:id="rId12"/>
    <p:sldId id="282" r:id="rId13"/>
    <p:sldId id="283" r:id="rId14"/>
    <p:sldId id="284" r:id="rId15"/>
    <p:sldId id="264" r:id="rId16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06896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1. </a:t>
            </a:r>
            <a:r>
              <a:rPr lang="ko-KR" altLang="en-US" sz="2300" b="1" dirty="0" smtClean="0"/>
              <a:t>조선의 건국과 통치 체제의 정비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통치 체제의 정비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7047431" y="352077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2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11615" y="2060848"/>
            <a:ext cx="872488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의 제도가 추구하는 목표가 무엇인지 본문에서</a:t>
            </a: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   </a:t>
            </a:r>
            <a:r>
              <a:rPr lang="ko-KR" altLang="en-US" sz="2400" b="1" dirty="0"/>
              <a:t>찾아 써보자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/>
          </a:p>
          <a:p>
            <a:pPr fontAlgn="base">
              <a:lnSpc>
                <a:spcPct val="120000"/>
              </a:lnSpc>
            </a:pPr>
            <a:r>
              <a:rPr lang="ko-KR" altLang="en-US" sz="2400" dirty="0"/>
              <a:t>  </a:t>
            </a:r>
            <a:r>
              <a:rPr lang="en-US" altLang="ko-KR" sz="2400" b="1" dirty="0">
                <a:solidFill>
                  <a:srgbClr val="0000FF"/>
                </a:solidFill>
              </a:rPr>
              <a:t>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의정부 </a:t>
            </a:r>
            <a:r>
              <a:rPr lang="ko-KR" altLang="en-US" sz="2400" b="1" dirty="0" err="1">
                <a:solidFill>
                  <a:srgbClr val="0000FF"/>
                </a:solidFill>
              </a:rPr>
              <a:t>서사제는</a:t>
            </a:r>
            <a:r>
              <a:rPr lang="ko-KR" altLang="en-US" sz="2400" b="1" dirty="0">
                <a:solidFill>
                  <a:srgbClr val="0000FF"/>
                </a:solidFill>
              </a:rPr>
              <a:t> 훌륭한 재상을 등용해 정치를 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맡기면서도 </a:t>
            </a:r>
            <a:r>
              <a:rPr lang="ko-KR" altLang="en-US" sz="2400" b="1" dirty="0">
                <a:solidFill>
                  <a:srgbClr val="0000FF"/>
                </a:solidFill>
              </a:rPr>
              <a:t>국왕이 인사와 군사에 관한 일을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직접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주관함으로써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왕권과 </a:t>
            </a:r>
            <a:r>
              <a:rPr lang="ko-KR" altLang="en-US" sz="2400" b="1" dirty="0">
                <a:solidFill>
                  <a:srgbClr val="0000FF"/>
                </a:solidFill>
              </a:rPr>
              <a:t>신권의 조화를 추구하였다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2863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12775"/>
            <a:ext cx="3164696" cy="5003011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1628800"/>
            <a:ext cx="5472608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중앙 집권 체제의 강화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지방 행정</a:t>
            </a:r>
            <a:r>
              <a:rPr lang="en-US" altLang="ko-KR" sz="2400" b="1" dirty="0" smtClean="0"/>
              <a:t>: 8</a:t>
            </a:r>
            <a:r>
              <a:rPr lang="ko-KR" altLang="en-US" sz="2400" b="1" dirty="0" smtClean="0"/>
              <a:t>도 </a:t>
            </a:r>
            <a:r>
              <a:rPr lang="en-US" altLang="ko-KR" sz="2400" b="1" dirty="0" smtClean="0"/>
              <a:t>– </a:t>
            </a:r>
            <a:r>
              <a:rPr lang="ko-KR" altLang="en-US" sz="2400" b="1" dirty="0" err="1" smtClean="0"/>
              <a:t>부ㆍ목ㆍ군</a:t>
            </a:r>
            <a:r>
              <a:rPr lang="ko-KR" altLang="en-US" sz="2400" b="1" dirty="0" smtClean="0"/>
              <a:t> </a:t>
            </a:r>
            <a:r>
              <a:rPr lang="ko-KR" altLang="en-US" sz="2400" b="1" dirty="0" err="1" smtClean="0"/>
              <a:t>ㆍ현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면리제</a:t>
            </a:r>
            <a:r>
              <a:rPr lang="ko-KR" altLang="en-US" sz="2400" b="1" dirty="0" smtClean="0"/>
              <a:t> 실시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지방관 파견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관찰사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수령 감찰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수령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모든 군현에 파견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행정ㆍ사법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err="1" smtClean="0"/>
              <a:t>ㆍ군사권</a:t>
            </a:r>
            <a:r>
              <a:rPr lang="ko-KR" altLang="en-US" sz="2400" b="1" dirty="0" smtClean="0"/>
              <a:t> 행사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향리</a:t>
            </a:r>
            <a:r>
              <a:rPr lang="en-US" altLang="ko-KR" sz="2400" b="1" dirty="0" smtClean="0"/>
              <a:t>: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세습적인 아전으로 격하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유향소와 </a:t>
            </a:r>
            <a:r>
              <a:rPr lang="ko-KR" altLang="en-US" sz="2400" b="1" dirty="0" err="1" smtClean="0"/>
              <a:t>경재소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향촌 자치의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부분적 허용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400741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(110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3528" y="2117638"/>
            <a:ext cx="864096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5.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군사 제도의 정비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군역</a:t>
            </a:r>
            <a:r>
              <a:rPr lang="en-US" altLang="ko-KR" sz="2400" b="1" dirty="0" smtClean="0"/>
              <a:t>: </a:t>
            </a:r>
            <a:r>
              <a:rPr lang="en-US" altLang="ko-KR" sz="2400" b="1" dirty="0" smtClean="0"/>
              <a:t>16</a:t>
            </a:r>
            <a:r>
              <a:rPr lang="ko-KR" altLang="en-US" sz="2400" b="1" dirty="0" smtClean="0"/>
              <a:t>세 이상</a:t>
            </a:r>
            <a:r>
              <a:rPr lang="en-US" altLang="ko-KR" sz="2400" b="1" dirty="0" smtClean="0"/>
              <a:t>~60</a:t>
            </a:r>
            <a:r>
              <a:rPr lang="ko-KR" altLang="en-US" sz="2400" b="1" dirty="0" smtClean="0"/>
              <a:t>세 미만의 </a:t>
            </a:r>
            <a:r>
              <a:rPr lang="ko-KR" altLang="en-US" sz="2400" b="1" dirty="0" smtClean="0"/>
              <a:t>양인 남자 → 정군이나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en-US" altLang="ko-KR" sz="2400" b="1" dirty="0" smtClean="0"/>
              <a:t>    </a:t>
            </a:r>
            <a:r>
              <a:rPr lang="ko-KR" altLang="en-US" sz="2400" b="1" dirty="0" err="1" smtClean="0"/>
              <a:t>보인으로</a:t>
            </a:r>
            <a:r>
              <a:rPr lang="ko-KR" altLang="en-US" sz="2400" b="1" dirty="0" smtClean="0"/>
              <a:t> </a:t>
            </a:r>
            <a:r>
              <a:rPr lang="ko-KR" altLang="en-US" sz="2400" b="1" dirty="0" smtClean="0"/>
              <a:t>편성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현직 </a:t>
            </a:r>
            <a:r>
              <a:rPr lang="ko-KR" altLang="en-US" sz="2400" b="1" dirty="0" err="1" smtClean="0"/>
              <a:t>관리ㆍ학생ㆍ향리는</a:t>
            </a:r>
            <a:r>
              <a:rPr lang="ko-KR" altLang="en-US" sz="2400" b="1" dirty="0" smtClean="0"/>
              <a:t> 면제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군사 조직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중앙군</a:t>
            </a:r>
            <a:r>
              <a:rPr lang="en-US" altLang="ko-KR" sz="2400" b="1" dirty="0" smtClean="0"/>
              <a:t>(5</a:t>
            </a:r>
            <a:r>
              <a:rPr lang="ko-KR" altLang="en-US" sz="2400" b="1" dirty="0" smtClean="0"/>
              <a:t>위 → 궁궐과 한성 방어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지방군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육군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과 수군으로 편성 → 병마절도사와 수군절도사가 지휘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err="1" smtClean="0"/>
              <a:t>잡색군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일종의 예비군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417472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382" y="3828908"/>
            <a:ext cx="4296858" cy="291246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23528" y="1109526"/>
            <a:ext cx="864096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6.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능력에 따른 관리 선발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과거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문과ㆍ무과ㆍ잡과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천인이 아니면 응시 가능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천거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추천에 의한 등용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대부분 기존 관리 대상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음서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대상 축소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고관 승진 어려움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인사 관리 제도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상피제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권력의 집중과 부정 방지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서경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인사의 공정성 확보</a:t>
            </a:r>
            <a:r>
              <a:rPr lang="en-US" altLang="ko-KR" sz="2400" b="1" dirty="0" smtClean="0"/>
              <a:t>)</a:t>
            </a:r>
          </a:p>
        </p:txBody>
      </p:sp>
    </p:spTree>
    <p:extLst>
      <p:ext uri="{BB962C8B-B14F-4D97-AF65-F5344CB8AC3E}">
        <p14:creationId xmlns="" xmlns:p14="http://schemas.microsoft.com/office/powerpoint/2010/main" val="259494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(111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52936"/>
            <a:ext cx="6098815" cy="38380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59632" y="1340768"/>
            <a:ext cx="7920880" cy="1865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7.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통신</a:t>
            </a:r>
            <a:r>
              <a:rPr lang="en-US" altLang="ko-KR" sz="2400" b="1" dirty="0" smtClean="0">
                <a:solidFill>
                  <a:srgbClr val="0070C0"/>
                </a:solidFill>
              </a:rPr>
              <a:t>,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교통 제도의 정비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봉수제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군사적 위급 사태의 전달 목적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역참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공문 전달과 공물 수송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</a:t>
            </a:r>
            <a:r>
              <a:rPr lang="ko-KR" altLang="en-US" sz="2400" b="1" dirty="0" err="1" smtClean="0"/>
              <a:t>조운제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세금 운송</a:t>
            </a:r>
            <a:endParaRPr lang="en-US" altLang="ko-KR" sz="2400" b="1" dirty="0" smtClean="0"/>
          </a:p>
        </p:txBody>
      </p:sp>
    </p:spTree>
    <p:extLst>
      <p:ext uri="{BB962C8B-B14F-4D97-AF65-F5344CB8AC3E}">
        <p14:creationId xmlns="" xmlns:p14="http://schemas.microsoft.com/office/powerpoint/2010/main" val="354964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사림 세력의 등장과 붕당의 출현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3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80096"/>
            <a:ext cx="531992" cy="352923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671670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339753" y="2306255"/>
            <a:ext cx="5012623" cy="935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</a:t>
            </a:r>
            <a:r>
              <a:rPr lang="en-US" altLang="ko-KR" sz="2400" b="1" dirty="0" smtClean="0">
                <a:latin typeface="+mn-ea"/>
              </a:rPr>
              <a:t>6</a:t>
            </a:r>
            <a:r>
              <a:rPr lang="ko-KR" altLang="en-US" sz="2400" b="1" dirty="0" smtClean="0">
                <a:latin typeface="+mn-ea"/>
              </a:rPr>
              <a:t>조 직계제와 의정부 서사제의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차이점을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39752" y="3573016"/>
            <a:ext cx="5012624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조선이 고려에 비해 중앙 집권 체제가 강화된 사회였다는 근거를</a:t>
            </a:r>
            <a:endParaRPr lang="en-US" altLang="ko-KR" sz="2400" b="1" dirty="0" smtClean="0">
              <a:latin typeface="+mn-ea"/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제시할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23528" y="1484784"/>
            <a:ext cx="4896544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임금의 자질에는 어리석은 자질도 있고 현명한 자질도 있으며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강력한 자질도 있고 유약한 자질도 있어서 한결같지 않으니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재상은 임금의 좋은 점은 따르고 나쁜 점은 바로잡으며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옳은 일은 받들고 옳지 않은 일은 막아서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임금으로 하여금 가장 올바른 경지에 들게 해야 한다</a:t>
            </a:r>
            <a:r>
              <a:rPr lang="en-US" altLang="ko-KR" sz="2400" b="1" dirty="0" smtClean="0"/>
              <a:t>.</a:t>
            </a:r>
          </a:p>
          <a:p>
            <a:pPr fontAlgn="base" latinLnBrk="0">
              <a:lnSpc>
                <a:spcPct val="120000"/>
              </a:lnSpc>
            </a:pPr>
            <a:endParaRPr lang="en-US" altLang="ko-KR" sz="2400" b="1" dirty="0"/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 smtClean="0"/>
              <a:t>            - </a:t>
            </a:r>
            <a:r>
              <a:rPr lang="ko-KR" altLang="en-US" sz="2400" b="1" dirty="0" err="1" smtClean="0"/>
              <a:t>정도전</a:t>
            </a:r>
            <a:r>
              <a:rPr lang="en-US" altLang="ko-KR" sz="2400" b="1" dirty="0" smtClean="0"/>
              <a:t>, “</a:t>
            </a:r>
            <a:r>
              <a:rPr lang="ko-KR" altLang="en-US" sz="2400" b="1" dirty="0" err="1" smtClean="0"/>
              <a:t>조선경국전</a:t>
            </a:r>
            <a:r>
              <a:rPr lang="ko-KR" altLang="en-US" sz="2400" b="1" dirty="0" smtClean="0"/>
              <a:t>” 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148064" y="6021288"/>
            <a:ext cx="30963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정도전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 영정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경기 평택 </a:t>
            </a:r>
            <a:r>
              <a:rPr lang="ko-KR" altLang="en-US" sz="1400" b="1" dirty="0" err="1" smtClean="0">
                <a:latin typeface="나눔고딕 ExtraBold"/>
                <a:ea typeface="나눔고딕 ExtraBold"/>
              </a:rPr>
              <a:t>문헌사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291" y="1607574"/>
            <a:ext cx="3684374" cy="44082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2178495"/>
            <a:ext cx="5833668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AutoNum type="arabicPeriod"/>
            </a:pPr>
            <a:r>
              <a:rPr lang="ko-KR" altLang="en-US" sz="2400" b="1" dirty="0" smtClean="0">
                <a:solidFill>
                  <a:srgbClr val="0070C0"/>
                </a:solidFill>
              </a:rPr>
              <a:t>왕권을 강화한 태종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태조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정도전의</a:t>
            </a:r>
            <a:r>
              <a:rPr lang="ko-KR" altLang="en-US" sz="2400" b="1" dirty="0" smtClean="0"/>
              <a:t> 활약 → 재상 중심의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정치 추구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성리학적 통치 이념 확립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태종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국왕 중심의 정치 구현 →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직계제 채택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종친과 외척의 정치 참여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 제한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사병 혁파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호패법</a:t>
            </a:r>
            <a:r>
              <a:rPr lang="ko-KR" altLang="en-US" sz="2400" b="1" dirty="0" smtClean="0"/>
              <a:t>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err="1" smtClean="0"/>
              <a:t>양전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사업 단행</a:t>
            </a:r>
            <a:endParaRPr lang="en-US" altLang="ko-KR" sz="2400" b="1" dirty="0"/>
          </a:p>
        </p:txBody>
      </p:sp>
      <p:grpSp>
        <p:nvGrpSpPr>
          <p:cNvPr id="14" name="그룹 13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5" name="TextBox 14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6" name="모서리가 둥근 직사각형 15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5" name="그림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212" y="1090278"/>
            <a:ext cx="2067034" cy="541462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1" y="1923914"/>
            <a:ext cx="8136905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유교 정치의 구현 노력</a:t>
            </a:r>
            <a:r>
              <a:rPr lang="ko-KR" altLang="en-US" sz="2400" b="1" dirty="0" smtClean="0"/>
              <a:t>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세종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유교 정치의 이상 추구 → 집현전 설치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경연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활성화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의정부 </a:t>
            </a:r>
            <a:r>
              <a:rPr lang="ko-KR" altLang="en-US" sz="2400" b="1" dirty="0" err="1" smtClean="0"/>
              <a:t>서사제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단종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재상의 실권 장악 → 왕권 약화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세조</a:t>
            </a:r>
            <a:r>
              <a:rPr lang="en-US" altLang="ko-KR" sz="2400" b="1" dirty="0" smtClean="0"/>
              <a:t>: 6</a:t>
            </a:r>
            <a:r>
              <a:rPr lang="ko-KR" altLang="en-US" sz="2400" b="1" dirty="0" smtClean="0"/>
              <a:t>조 직계제 실시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종친 등용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집현전과 경연 폐지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④ 성종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통치 체제 완성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홍문관 설치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집현전 계승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경연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활성화</a:t>
            </a:r>
            <a:r>
              <a:rPr lang="en-US" altLang="ko-KR" sz="2400" b="1" dirty="0" smtClean="0"/>
              <a:t>, “</a:t>
            </a:r>
            <a:r>
              <a:rPr lang="ko-KR" altLang="en-US" sz="2400" b="1" dirty="0" smtClean="0"/>
              <a:t>경국대전</a:t>
            </a:r>
            <a:r>
              <a:rPr lang="en-US" altLang="ko-KR" sz="2400" b="1" dirty="0" smtClean="0"/>
              <a:t>” </a:t>
            </a:r>
            <a:r>
              <a:rPr lang="ko-KR" altLang="en-US" sz="2400" b="1" dirty="0" smtClean="0"/>
              <a:t>완성</a:t>
            </a:r>
            <a:endParaRPr lang="en-US" altLang="ko-KR" sz="2400" b="1" dirty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25932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23528" y="1628800"/>
            <a:ext cx="468052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중앙 통치 체제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의정부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재상의 합의로 운영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최고 정무 기구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</a:t>
            </a:r>
            <a:r>
              <a:rPr lang="en-US" altLang="ko-KR" sz="2400" b="1" dirty="0" smtClean="0"/>
              <a:t>6</a:t>
            </a:r>
            <a:r>
              <a:rPr lang="ko-KR" altLang="en-US" sz="2400" b="1" dirty="0" smtClean="0"/>
              <a:t>조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주요 행정 담당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아래에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여러 관청을 두고 업무 분담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행정의 전문성과 효율성을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 높임</a:t>
            </a:r>
            <a:endParaRPr lang="en-US" altLang="ko-KR" sz="2400" b="1" dirty="0" smtClean="0"/>
          </a:p>
        </p:txBody>
      </p:sp>
      <p:grpSp>
        <p:nvGrpSpPr>
          <p:cNvPr id="16" name="그룹 15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8" name="TextBox 17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700808"/>
            <a:ext cx="3762893" cy="41598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46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67544" y="1652139"/>
            <a:ext cx="828092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/>
              <a:t>③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사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언론 기구로 사헌부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관리 감찰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사간원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정치 비판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홍문관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경연 주관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권력의 독점과 부정 방지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④ 승정원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비서 기관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의금부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국왕 직속 사법 기구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</a:t>
            </a:r>
            <a:r>
              <a:rPr lang="ko-KR" altLang="en-US" sz="2400" b="1" dirty="0" smtClean="0"/>
              <a:t>→ 왕권 유지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강화 역할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⑤ 한성부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수도 행정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춘추관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역사서 편찬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보관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성균관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(</a:t>
            </a:r>
            <a:r>
              <a:rPr lang="ko-KR" altLang="en-US" sz="2400" b="1" dirty="0" smtClean="0"/>
              <a:t>최고 교육 기관</a:t>
            </a:r>
            <a:r>
              <a:rPr lang="en-US" altLang="ko-KR" sz="2400" b="1" dirty="0" smtClean="0"/>
              <a:t>)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9468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0768"/>
            <a:ext cx="9139936" cy="46905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708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8050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(109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5" name="그룹 14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6" name="TextBox 15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r">
                <a:buAutoNum type="arabicPeriod"/>
              </a:pP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조선의 건국과 통치 체제의 정비</a:t>
              </a:r>
              <a:endParaRPr lang="en-US" altLang="ko-KR" sz="2600" b="1" dirty="0">
                <a:solidFill>
                  <a:schemeClr val="tx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통치체제의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8" name="모서리가 둥근 직사각형 17"/>
            <p:cNvSpPr/>
            <p:nvPr/>
          </p:nvSpPr>
          <p:spPr bwMode="auto">
            <a:xfrm>
              <a:off x="5940152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2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23528" y="2117638"/>
            <a:ext cx="872488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의 제도를 실시한 목적을 당시 정치 상황과 연관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지어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ko-KR" altLang="en-US" sz="2400" dirty="0"/>
              <a:t> </a:t>
            </a:r>
            <a:r>
              <a:rPr lang="ko-KR" altLang="en-US" sz="2400" dirty="0" smtClean="0"/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[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예시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]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태종은 두 차례 왕자의 난을 통해 즉위한 후 국왕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중심의 정치를 추구하면서 왕권을 강화하기 위해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   6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조</a:t>
            </a: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직계제를 실시하였다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6866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771</Words>
  <Application>Microsoft Office PowerPoint</Application>
  <PresentationFormat>화면 슬라이드 쇼(4:3)</PresentationFormat>
  <Paragraphs>126</Paragraphs>
  <Slides>15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16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608</cp:revision>
  <dcterms:created xsi:type="dcterms:W3CDTF">2013-03-25T12:51:11Z</dcterms:created>
  <dcterms:modified xsi:type="dcterms:W3CDTF">2013-12-18T00:32:33Z</dcterms:modified>
</cp:coreProperties>
</file>