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8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48518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조선의 건국과 통치 체제의 정비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동아시아 국제 관계의 변동과 조선의 건국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815183" y="3500334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597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04864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동아시아 국제 정세의 변화 속에 새로운 정치 세력이 성장했음을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861048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위화도 회군에서 조선 건국까지의 과정을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2051720" y="77723"/>
            <a:ext cx="6984776" cy="784830"/>
            <a:chOff x="1979712" y="131728"/>
            <a:chExt cx="6984776" cy="784830"/>
          </a:xfrm>
        </p:grpSpPr>
        <p:sp>
          <p:nvSpPr>
            <p:cNvPr id="9" name="TextBox 8"/>
            <p:cNvSpPr txBox="1"/>
            <p:nvPr/>
          </p:nvSpPr>
          <p:spPr>
            <a:xfrm>
              <a:off x="1979712" y="131728"/>
              <a:ext cx="69847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동아시아 국제 관계의 변동과 조선의 건국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95536" y="1391631"/>
            <a:ext cx="455881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100" b="1" dirty="0" err="1" smtClean="0"/>
              <a:t>배극렴</a:t>
            </a:r>
            <a:r>
              <a:rPr lang="ko-KR" altLang="en-US" sz="2100" b="1" dirty="0" smtClean="0"/>
              <a:t> 등이 여러 신하와 함께 왕위에 오르기를 권고하자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태조는 </a:t>
            </a:r>
            <a:r>
              <a:rPr lang="en-US" altLang="ko-KR" sz="2100" b="1" dirty="0" smtClean="0"/>
              <a:t>“</a:t>
            </a:r>
            <a:r>
              <a:rPr lang="ko-KR" altLang="en-US" sz="2100" b="1" dirty="0" smtClean="0"/>
              <a:t>예로부터 제왕은 천명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天命</a:t>
            </a:r>
            <a:r>
              <a:rPr lang="en-US" altLang="ko-KR" sz="2100" b="1" dirty="0" smtClean="0"/>
              <a:t>)</a:t>
            </a:r>
            <a:r>
              <a:rPr lang="ko-KR" altLang="en-US" sz="2100" b="1" dirty="0" smtClean="0"/>
              <a:t>이 있지 않으면 되지 않는다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나는 실로 덕이 없는 사람인데 어찌 감히 이를 감당하겠는가</a:t>
            </a:r>
            <a:r>
              <a:rPr lang="en-US" altLang="ko-KR" sz="2100" b="1" dirty="0" smtClean="0"/>
              <a:t>?”</a:t>
            </a:r>
            <a:r>
              <a:rPr lang="ko-KR" altLang="en-US" sz="2100" b="1" dirty="0" smtClean="0"/>
              <a:t>라며 거절하였다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신하들이 물러가지 않고 왕위에 오르기를 거듭 권고하니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마침내 태조가 마지못하여</a:t>
            </a:r>
            <a:r>
              <a:rPr lang="en-US" altLang="ko-KR" sz="2100" b="1" dirty="0" smtClean="0"/>
              <a:t>.… </a:t>
            </a:r>
            <a:r>
              <a:rPr lang="ko-KR" altLang="en-US" sz="2100" b="1" dirty="0" smtClean="0"/>
              <a:t>대전에 들어가 왕위에 오르는데</a:t>
            </a:r>
            <a:r>
              <a:rPr lang="en-US" altLang="ko-KR" sz="2100" b="1" dirty="0" smtClean="0"/>
              <a:t>, </a:t>
            </a:r>
            <a:r>
              <a:rPr lang="ko-KR" altLang="en-US" sz="2100" b="1" dirty="0" err="1" smtClean="0"/>
              <a:t>어좌를</a:t>
            </a:r>
            <a:r>
              <a:rPr lang="ko-KR" altLang="en-US" sz="2100" b="1" dirty="0" smtClean="0"/>
              <a:t> 피하고 기둥 안에 서서 여러 신하의 축하 인사를 받았다</a:t>
            </a:r>
            <a:r>
              <a:rPr lang="en-US" altLang="ko-KR" sz="2100" b="1" dirty="0" smtClean="0"/>
              <a:t>.</a:t>
            </a:r>
            <a:endParaRPr lang="en-US" altLang="ko-KR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</a:t>
            </a:r>
            <a:r>
              <a:rPr lang="en-US" altLang="ko-KR" sz="2100" b="1" dirty="0"/>
              <a:t> </a:t>
            </a:r>
            <a:r>
              <a:rPr lang="en-US" altLang="ko-KR" sz="2100" b="1" dirty="0" smtClean="0"/>
              <a:t>      - “</a:t>
            </a:r>
            <a:r>
              <a:rPr lang="ko-KR" altLang="en-US" sz="2100" b="1" dirty="0" smtClean="0"/>
              <a:t>태조실록” </a:t>
            </a:r>
            <a:r>
              <a:rPr lang="en-US" altLang="ko-KR" sz="2100" b="1" dirty="0" smtClean="0"/>
              <a:t>-</a:t>
            </a:r>
            <a:endParaRPr lang="ko-KR" altLang="en-US" sz="2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616530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▲태조 어진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전북 전주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경기전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743" y="1490687"/>
            <a:ext cx="3621385" cy="46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24147"/>
            <a:ext cx="53285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새로운 정치 세력의 성장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명 중심의 동아시아 세계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재편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사회 모순 심화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홍건적과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왜구의 침입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신진 사대부의 성장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성리학 수용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→ 권문세족의 횡포와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불교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폐해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비판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신흥 무인 세력의 성장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홍건적과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왜구 격퇴 → 최영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이성계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성장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051720" y="77723"/>
            <a:ext cx="6984776" cy="784830"/>
            <a:chOff x="1979712" y="131728"/>
            <a:chExt cx="6984776" cy="784830"/>
          </a:xfrm>
        </p:grpSpPr>
        <p:sp>
          <p:nvSpPr>
            <p:cNvPr id="14" name="TextBox 13"/>
            <p:cNvSpPr txBox="1"/>
            <p:nvPr/>
          </p:nvSpPr>
          <p:spPr>
            <a:xfrm>
              <a:off x="1979712" y="131728"/>
              <a:ext cx="69847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동아시아 국제 관계의 변동과 조선의 건국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442" y="2060849"/>
            <a:ext cx="2985497" cy="29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1923914"/>
            <a:ext cx="360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위화도 회군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명의 </a:t>
            </a:r>
            <a:r>
              <a:rPr lang="ko-KR" altLang="en-US" sz="2400" b="1" dirty="0" err="1" smtClean="0"/>
              <a:t>철령</a:t>
            </a:r>
            <a:r>
              <a:rPr lang="ko-KR" altLang="en-US" sz="2400" b="1" dirty="0" smtClean="0"/>
              <a:t> 이북 땅 요구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 smtClean="0"/>
              <a:t>최영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요동 정벌 단행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 smtClean="0"/>
              <a:t>위화도 회군</a:t>
            </a:r>
            <a:r>
              <a:rPr lang="en-US" altLang="ko-KR" sz="2400" b="1" dirty="0" smtClean="0"/>
              <a:t>(1388)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③ </a:t>
            </a:r>
            <a:r>
              <a:rPr lang="ko-KR" altLang="en-US" sz="2400" b="1" dirty="0" smtClean="0"/>
              <a:t>이성계의 권력 장악</a:t>
            </a:r>
            <a:endParaRPr lang="en-US" altLang="ko-KR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799" y="1628800"/>
            <a:ext cx="3965838" cy="4281701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51720" y="77723"/>
            <a:ext cx="6984776" cy="784830"/>
            <a:chOff x="1979712" y="131728"/>
            <a:chExt cx="698477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1979712" y="131728"/>
              <a:ext cx="69847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동아시아 국제 관계의 변동과 조선의 건국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1341806"/>
            <a:ext cx="85689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과전법의 시행과 조선 건국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신진 사대부의 분화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과전법 시행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ㆍ내용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권문세족의 토지 몰수 → 신진 사대부에게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재분배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권문세족 몰락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신진 관리의 경제 기반 마련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재정 </a:t>
            </a:r>
            <a:r>
              <a:rPr lang="ko-KR" altLang="en-US" sz="2400" b="1" dirty="0" smtClean="0"/>
              <a:t>확충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조선 건국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이성계와 급진 개혁파가 정몽주 제거 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조선 </a:t>
            </a:r>
            <a:r>
              <a:rPr lang="ko-KR" altLang="en-US" sz="2400" b="1" dirty="0" smtClean="0"/>
              <a:t>건국 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395" y="2432038"/>
            <a:ext cx="7658053" cy="955215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51720" y="77723"/>
            <a:ext cx="6984776" cy="784830"/>
            <a:chOff x="1979712" y="131728"/>
            <a:chExt cx="698477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1979712" y="131728"/>
              <a:ext cx="69847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동아시아 국제 관계의 변동과 조선의 건국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652139"/>
            <a:ext cx="828092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국호 제정과 한양 천도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국호 제정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조선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고조선 계승 의미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한양 천도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중앙에 위치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지리적 이점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교통 </a:t>
            </a:r>
            <a:r>
              <a:rPr lang="ko-KR" altLang="en-US" sz="2400" b="1" dirty="0" err="1" smtClean="0"/>
              <a:t>편리ㆍ물자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풍부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한강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방어 유리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2051720" y="77723"/>
            <a:ext cx="6984776" cy="784830"/>
            <a:chOff x="1979712" y="131728"/>
            <a:chExt cx="6984776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1979712" y="131728"/>
              <a:ext cx="69847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동아시아 국제 관계의 변동과 조선의 건국</a:t>
              </a:r>
              <a:endParaRPr lang="ko-KR" alt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6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통치 체제의 정비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379</Words>
  <Application>Microsoft Office PowerPoint</Application>
  <PresentationFormat>화면 슬라이드 쇼(4:3)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546</cp:revision>
  <dcterms:created xsi:type="dcterms:W3CDTF">2013-03-25T12:51:11Z</dcterms:created>
  <dcterms:modified xsi:type="dcterms:W3CDTF">2013-11-28T05:37:58Z</dcterms:modified>
</cp:coreProperties>
</file>