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3" r:id="rId3"/>
    <p:sldId id="260" r:id="rId4"/>
    <p:sldId id="257" r:id="rId5"/>
    <p:sldId id="273" r:id="rId6"/>
    <p:sldId id="272" r:id="rId7"/>
    <p:sldId id="278" r:id="rId8"/>
    <p:sldId id="279" r:id="rId9"/>
    <p:sldId id="280" r:id="rId10"/>
    <p:sldId id="264" r:id="rId11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660"/>
  </p:normalViewPr>
  <p:slideViewPr>
    <p:cSldViewPr>
      <p:cViewPr>
        <p:scale>
          <a:sx n="105" d="100"/>
          <a:sy n="105" d="100"/>
        </p:scale>
        <p:origin x="-144" y="-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896100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713168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518225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729209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973590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866260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641804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158112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178261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030955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635352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691263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840"/>
            <a:ext cx="9144000" cy="685632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707904" y="3121200"/>
            <a:ext cx="5328592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altLang="ko-KR" sz="2300" b="1" dirty="0" smtClean="0"/>
              <a:t>4. </a:t>
            </a:r>
            <a:r>
              <a:rPr lang="ko-KR" altLang="en-US" sz="2300" b="1" dirty="0" smtClean="0"/>
              <a:t>다양한 사상과 귀족 문화의 발달</a:t>
            </a:r>
            <a:endParaRPr lang="en-US" altLang="ko-KR" sz="2300" b="1" dirty="0" smtClean="0"/>
          </a:p>
          <a:p>
            <a:pPr algn="r">
              <a:lnSpc>
                <a:spcPct val="120000"/>
              </a:lnSpc>
            </a:pPr>
            <a:r>
              <a:rPr lang="ko-KR" altLang="en-US" sz="1600" dirty="0" smtClean="0"/>
              <a:t>귀족 문화의 발달</a:t>
            </a:r>
            <a:endParaRPr lang="ko-KR" altLang="en-US" sz="1600" dirty="0"/>
          </a:p>
        </p:txBody>
      </p:sp>
      <p:grpSp>
        <p:nvGrpSpPr>
          <p:cNvPr id="11" name="그룹 10"/>
          <p:cNvGrpSpPr/>
          <p:nvPr/>
        </p:nvGrpSpPr>
        <p:grpSpPr>
          <a:xfrm>
            <a:off x="7092280" y="3573016"/>
            <a:ext cx="260873" cy="338554"/>
            <a:chOff x="6381669" y="3444431"/>
            <a:chExt cx="260873" cy="338554"/>
          </a:xfrm>
        </p:grpSpPr>
        <p:sp>
          <p:nvSpPr>
            <p:cNvPr id="12" name="TextBox 11"/>
            <p:cNvSpPr txBox="1"/>
            <p:nvPr/>
          </p:nvSpPr>
          <p:spPr>
            <a:xfrm>
              <a:off x="6381669" y="3444431"/>
              <a:ext cx="260873" cy="338554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600" dirty="0" smtClean="0">
                  <a:ln w="12700">
                    <a:noFill/>
                  </a:ln>
                </a:rPr>
                <a:t>4</a:t>
              </a:r>
              <a:endParaRPr lang="ko-KR" altLang="en-US" sz="1600" dirty="0">
                <a:ln w="12700">
                  <a:noFill/>
                </a:ln>
              </a:endParaRPr>
            </a:p>
          </p:txBody>
        </p:sp>
        <p:sp>
          <p:nvSpPr>
            <p:cNvPr id="13" name="직사각형 12"/>
            <p:cNvSpPr/>
            <p:nvPr/>
          </p:nvSpPr>
          <p:spPr>
            <a:xfrm>
              <a:off x="6399359" y="3501008"/>
              <a:ext cx="216024" cy="216024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1854753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20"/>
            <a:ext cx="9144000" cy="68571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01828" y="2636912"/>
            <a:ext cx="3414387" cy="1643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2800" b="1" dirty="0" smtClean="0">
                <a:solidFill>
                  <a:schemeClr val="accent3">
                    <a:lumMod val="50000"/>
                  </a:schemeClr>
                </a:solidFill>
              </a:rPr>
              <a:t>조선 건국과 통치</a:t>
            </a:r>
            <a:endParaRPr lang="en-US" altLang="ko-KR" sz="28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ko-KR" altLang="en-US" sz="2800" b="1" dirty="0" smtClean="0">
                <a:solidFill>
                  <a:schemeClr val="accent3">
                    <a:lumMod val="50000"/>
                  </a:schemeClr>
                </a:solidFill>
              </a:rPr>
              <a:t>체제의 정비</a:t>
            </a:r>
            <a:endParaRPr lang="en-US" altLang="ko-KR" sz="2800" b="1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ko-KR" sz="2800" b="1" dirty="0" smtClean="0">
                <a:solidFill>
                  <a:schemeClr val="accent3">
                    <a:lumMod val="50000"/>
                  </a:schemeClr>
                </a:solidFill>
              </a:rPr>
              <a:t>                   </a:t>
            </a:r>
            <a:r>
              <a:rPr lang="ko-KR" altLang="en-US" sz="2000" b="1" dirty="0" smtClean="0"/>
              <a:t>입니다</a:t>
            </a:r>
            <a:r>
              <a:rPr lang="en-US" altLang="ko-KR" sz="2000" b="1" dirty="0" smtClean="0"/>
              <a:t>.</a:t>
            </a:r>
            <a:endParaRPr lang="ko-KR" altLang="en-US" sz="2000" b="1" dirty="0"/>
          </a:p>
        </p:txBody>
      </p:sp>
      <p:sp>
        <p:nvSpPr>
          <p:cNvPr id="5" name="모서리가 둥근 직사각형 4"/>
          <p:cNvSpPr/>
          <p:nvPr/>
        </p:nvSpPr>
        <p:spPr bwMode="auto">
          <a:xfrm>
            <a:off x="2699792" y="2780928"/>
            <a:ext cx="357188" cy="357188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1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3287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680"/>
            <a:ext cx="9144000" cy="6856320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07704" y="2350713"/>
            <a:ext cx="531992" cy="352923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9471" y="3887694"/>
            <a:ext cx="530225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339753" y="2276872"/>
            <a:ext cx="5012623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2400" b="1" dirty="0" smtClean="0">
                <a:latin typeface="+mn-ea"/>
              </a:rPr>
              <a:t> 청자와</a:t>
            </a:r>
            <a:r>
              <a:rPr lang="en-US" altLang="ko-KR" sz="2400" b="1" dirty="0" smtClean="0">
                <a:latin typeface="+mn-ea"/>
              </a:rPr>
              <a:t> </a:t>
            </a:r>
            <a:r>
              <a:rPr lang="ko-KR" altLang="en-US" sz="2400" b="1" dirty="0" smtClean="0">
                <a:latin typeface="+mn-ea"/>
              </a:rPr>
              <a:t>공예</a:t>
            </a:r>
            <a:r>
              <a:rPr lang="en-US" altLang="ko-KR" sz="2400" b="1" dirty="0" smtClean="0">
                <a:latin typeface="+mn-ea"/>
              </a:rPr>
              <a:t>, </a:t>
            </a:r>
            <a:r>
              <a:rPr lang="ko-KR" altLang="en-US" sz="2400" b="1" dirty="0" smtClean="0">
                <a:latin typeface="+mn-ea"/>
              </a:rPr>
              <a:t>불상 등 귀족 문화가 융성하였음을 설명할 수 있다</a:t>
            </a:r>
            <a:r>
              <a:rPr lang="en-US" altLang="ko-KR" sz="2400" b="1" dirty="0" smtClean="0">
                <a:latin typeface="+mn-ea"/>
              </a:rPr>
              <a:t>.</a:t>
            </a:r>
            <a:endParaRPr lang="ko-KR" altLang="en-US" sz="2400" b="1" dirty="0">
              <a:latin typeface="+mn-e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339752" y="3789040"/>
            <a:ext cx="5012624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2400" b="1" dirty="0" smtClean="0">
                <a:latin typeface="+mn-ea"/>
              </a:rPr>
              <a:t> 고려 시대 건축과 석탑의 특징을 파악할 수 있다</a:t>
            </a:r>
            <a:r>
              <a:rPr lang="en-US" altLang="ko-KR" sz="2400" b="1" dirty="0" smtClean="0">
                <a:latin typeface="+mn-ea"/>
              </a:rPr>
              <a:t>.</a:t>
            </a:r>
            <a:endParaRPr lang="en-US" altLang="ko-KR" sz="2400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95644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208"/>
            <a:ext cx="9144000" cy="68563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35696" y="456927"/>
            <a:ext cx="7008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(98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grpSp>
        <p:nvGrpSpPr>
          <p:cNvPr id="7" name="그룹 6"/>
          <p:cNvGrpSpPr/>
          <p:nvPr/>
        </p:nvGrpSpPr>
        <p:grpSpPr>
          <a:xfrm>
            <a:off x="3131840" y="77723"/>
            <a:ext cx="5904656" cy="830997"/>
            <a:chOff x="3059832" y="131728"/>
            <a:chExt cx="5904656" cy="830997"/>
          </a:xfrm>
        </p:grpSpPr>
        <p:sp>
          <p:nvSpPr>
            <p:cNvPr id="9" name="TextBox 8"/>
            <p:cNvSpPr txBox="1"/>
            <p:nvPr/>
          </p:nvSpPr>
          <p:spPr>
            <a:xfrm>
              <a:off x="3059832" y="131728"/>
              <a:ext cx="59046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4.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다양한 사상과 귀족 문화의 발달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귀족 문화의 발달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6" name="모서리가 둥근 직사각형 5"/>
            <p:cNvSpPr/>
            <p:nvPr/>
          </p:nvSpPr>
          <p:spPr bwMode="auto">
            <a:xfrm>
              <a:off x="5868144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4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pic>
        <p:nvPicPr>
          <p:cNvPr id="16" name="그림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8186" y="1156396"/>
            <a:ext cx="7510238" cy="515292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979712" y="6289575"/>
            <a:ext cx="58784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 smtClean="0">
                <a:latin typeface="나눔고딕 ExtraBold"/>
                <a:ea typeface="나눔고딕 ExtraBold"/>
              </a:rPr>
              <a:t>▲청자 가마터</a:t>
            </a:r>
            <a:r>
              <a:rPr lang="en-US" altLang="ko-KR" sz="1400" b="1" dirty="0" smtClean="0">
                <a:latin typeface="나눔고딕 ExtraBold"/>
                <a:ea typeface="나눔고딕 ExtraBold"/>
              </a:rPr>
              <a:t>(</a:t>
            </a:r>
            <a:r>
              <a:rPr lang="ko-KR" altLang="en-US" sz="1400" b="1" dirty="0" smtClean="0">
                <a:latin typeface="나눔고딕 ExtraBold"/>
                <a:ea typeface="나눔고딕 ExtraBold"/>
              </a:rPr>
              <a:t>강진 청자박물관</a:t>
            </a:r>
            <a:r>
              <a:rPr lang="en-US" altLang="ko-KR" sz="1400" b="1" dirty="0" smtClean="0">
                <a:latin typeface="나눔고딕 ExtraBold"/>
                <a:ea typeface="나눔고딕 ExtraBold"/>
              </a:rPr>
              <a:t>)</a:t>
            </a:r>
            <a:r>
              <a:rPr lang="ko-KR" altLang="en-US" sz="1400" b="1" dirty="0" smtClean="0">
                <a:latin typeface="나눔고딕 ExtraBold"/>
                <a:ea typeface="나눔고딕 ExtraBold"/>
              </a:rPr>
              <a:t>와 청자 칠보 투각 향료</a:t>
            </a:r>
            <a:r>
              <a:rPr lang="en-US" altLang="ko-KR" sz="1400" b="1" dirty="0" smtClean="0">
                <a:latin typeface="나눔고딕 ExtraBold"/>
                <a:ea typeface="나눔고딕 ExtraBold"/>
              </a:rPr>
              <a:t>(</a:t>
            </a:r>
            <a:r>
              <a:rPr lang="ko-KR" altLang="en-US" sz="1400" b="1" dirty="0" smtClean="0">
                <a:latin typeface="나눔고딕 ExtraBold"/>
                <a:ea typeface="나눔고딕 ExtraBold"/>
              </a:rPr>
              <a:t>국립중앙박물관</a:t>
            </a:r>
            <a:r>
              <a:rPr lang="en-US" altLang="ko-KR" sz="1400" b="1" dirty="0" smtClean="0">
                <a:latin typeface="나눔고딕 ExtraBold"/>
                <a:ea typeface="나눔고딕 ExtraBold"/>
              </a:rPr>
              <a:t>)</a:t>
            </a:r>
            <a:endParaRPr lang="ko-KR" altLang="en-US" sz="1050" dirty="0"/>
          </a:p>
        </p:txBody>
      </p:sp>
    </p:spTree>
    <p:extLst>
      <p:ext uri="{BB962C8B-B14F-4D97-AF65-F5344CB8AC3E}">
        <p14:creationId xmlns:p14="http://schemas.microsoft.com/office/powerpoint/2010/main" xmlns="" val="330258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9592" y="456927"/>
            <a:ext cx="7008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(98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grpSp>
        <p:nvGrpSpPr>
          <p:cNvPr id="20" name="그룹 19"/>
          <p:cNvGrpSpPr/>
          <p:nvPr/>
        </p:nvGrpSpPr>
        <p:grpSpPr>
          <a:xfrm>
            <a:off x="3131840" y="77723"/>
            <a:ext cx="5904656" cy="830997"/>
            <a:chOff x="3059832" y="131728"/>
            <a:chExt cx="5904656" cy="830997"/>
          </a:xfrm>
        </p:grpSpPr>
        <p:sp>
          <p:nvSpPr>
            <p:cNvPr id="21" name="TextBox 20"/>
            <p:cNvSpPr txBox="1"/>
            <p:nvPr/>
          </p:nvSpPr>
          <p:spPr>
            <a:xfrm>
              <a:off x="3059832" y="131728"/>
              <a:ext cx="59046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4.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다양한 사상과 귀족 문화의 발달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귀족 문화의 발달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2" name="모서리가 둥근 직사각형 21"/>
            <p:cNvSpPr/>
            <p:nvPr/>
          </p:nvSpPr>
          <p:spPr bwMode="auto">
            <a:xfrm>
              <a:off x="5868144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4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pic>
        <p:nvPicPr>
          <p:cNvPr id="4" name="그림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63688" y="3568219"/>
            <a:ext cx="5930021" cy="310114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39551" y="1109526"/>
            <a:ext cx="8280921" cy="2751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20000"/>
              </a:lnSpc>
              <a:buAutoNum type="arabicPeriod"/>
            </a:pPr>
            <a:r>
              <a:rPr lang="ko-KR" altLang="en-US" sz="2400" b="1" dirty="0" smtClean="0">
                <a:solidFill>
                  <a:srgbClr val="0070C0"/>
                </a:solidFill>
              </a:rPr>
              <a:t>청자와 공예</a:t>
            </a:r>
            <a:endParaRPr lang="en-US" altLang="ko-KR" sz="2400" b="1" dirty="0" smtClean="0">
              <a:solidFill>
                <a:srgbClr val="0070C0"/>
              </a:solidFill>
            </a:endParaRPr>
          </a:p>
          <a:p>
            <a:pPr>
              <a:lnSpc>
                <a:spcPct val="120000"/>
              </a:lnSpc>
            </a:pPr>
            <a:r>
              <a:rPr lang="ko-KR" altLang="en-US" sz="2400" b="1" dirty="0" smtClean="0"/>
              <a:t> ① 자기의 발달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ko-KR" altLang="en-US" sz="2400" b="1" dirty="0" smtClean="0"/>
              <a:t>   </a:t>
            </a:r>
            <a:r>
              <a:rPr lang="ko-KR" altLang="en-US" sz="2400" b="1" dirty="0" err="1" smtClean="0"/>
              <a:t>ㆍ</a:t>
            </a:r>
            <a:r>
              <a:rPr lang="en-US" altLang="ko-KR" sz="2400" b="1" dirty="0" smtClean="0"/>
              <a:t>11</a:t>
            </a:r>
            <a:r>
              <a:rPr lang="ko-KR" altLang="en-US" sz="2400" b="1" dirty="0" smtClean="0"/>
              <a:t>세기</a:t>
            </a:r>
            <a:r>
              <a:rPr lang="en-US" altLang="ko-KR" sz="2400" b="1" dirty="0" smtClean="0"/>
              <a:t>: </a:t>
            </a:r>
            <a:r>
              <a:rPr lang="ko-KR" altLang="en-US" sz="2400" b="1" dirty="0" smtClean="0"/>
              <a:t>순수 청자 발달</a:t>
            </a:r>
            <a:r>
              <a:rPr lang="en-US" altLang="ko-KR" sz="2400" b="1" dirty="0" smtClean="0"/>
              <a:t>(</a:t>
            </a:r>
            <a:r>
              <a:rPr lang="ko-KR" altLang="en-US" sz="2400" b="1" dirty="0" smtClean="0"/>
              <a:t>신라의 전통</a:t>
            </a:r>
            <a:r>
              <a:rPr lang="en-US" altLang="ko-KR" sz="2400" b="1" dirty="0" smtClean="0"/>
              <a:t>+</a:t>
            </a:r>
            <a:r>
              <a:rPr lang="ko-KR" altLang="en-US" sz="2400" b="1" dirty="0" smtClean="0"/>
              <a:t>송의 기술</a:t>
            </a:r>
            <a:r>
              <a:rPr lang="en-US" altLang="ko-KR" sz="2400" b="1" dirty="0" smtClean="0"/>
              <a:t>)</a:t>
            </a:r>
          </a:p>
          <a:p>
            <a:pPr>
              <a:lnSpc>
                <a:spcPct val="120000"/>
              </a:lnSpc>
            </a:pPr>
            <a:r>
              <a:rPr lang="ko-KR" altLang="en-US" sz="2400" b="1" dirty="0" smtClean="0"/>
              <a:t>   </a:t>
            </a:r>
            <a:r>
              <a:rPr lang="ko-KR" altLang="en-US" sz="2400" b="1" dirty="0" err="1" smtClean="0"/>
              <a:t>ㆍ</a:t>
            </a:r>
            <a:r>
              <a:rPr lang="en-US" altLang="ko-KR" sz="2400" b="1" dirty="0" smtClean="0"/>
              <a:t>12</a:t>
            </a:r>
            <a:r>
              <a:rPr lang="ko-KR" altLang="en-US" sz="2400" b="1" dirty="0" smtClean="0"/>
              <a:t>세기</a:t>
            </a:r>
            <a:r>
              <a:rPr lang="en-US" altLang="ko-KR" sz="2400" b="1" dirty="0" smtClean="0"/>
              <a:t>: </a:t>
            </a:r>
            <a:r>
              <a:rPr lang="ko-KR" altLang="en-US" sz="2400" b="1" dirty="0" err="1" smtClean="0"/>
              <a:t>상감법</a:t>
            </a:r>
            <a:r>
              <a:rPr lang="ko-KR" altLang="en-US" sz="2400" b="1" dirty="0" smtClean="0"/>
              <a:t> 개발로 황금기 → 원 </a:t>
            </a:r>
            <a:r>
              <a:rPr lang="ko-KR" altLang="en-US" sz="2400" b="1" dirty="0" err="1" smtClean="0"/>
              <a:t>간섭기</a:t>
            </a:r>
            <a:r>
              <a:rPr lang="ko-KR" altLang="en-US" sz="2400" b="1" dirty="0" smtClean="0"/>
              <a:t> 이후</a:t>
            </a:r>
            <a:r>
              <a:rPr lang="en-US" altLang="ko-KR" sz="2400" b="1" dirty="0"/>
              <a:t> </a:t>
            </a:r>
            <a:r>
              <a:rPr lang="ko-KR" altLang="en-US" sz="2400" b="1" dirty="0" smtClean="0"/>
              <a:t>쇠퇴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ko-KR" altLang="en-US" sz="2400" b="1" dirty="0" smtClean="0"/>
              <a:t> ② 금속 공예</a:t>
            </a:r>
            <a:r>
              <a:rPr lang="en-US" altLang="ko-KR" sz="2400" b="1" dirty="0" smtClean="0"/>
              <a:t>: </a:t>
            </a:r>
            <a:r>
              <a:rPr lang="ko-KR" altLang="en-US" sz="2400" b="1" dirty="0" smtClean="0"/>
              <a:t>불교 도구 중심으로 발달</a:t>
            </a:r>
            <a:r>
              <a:rPr lang="en-US" altLang="ko-KR" sz="2400" b="1" dirty="0" smtClean="0"/>
              <a:t>, </a:t>
            </a:r>
            <a:r>
              <a:rPr lang="ko-KR" altLang="en-US" sz="2400" b="1" dirty="0" err="1" smtClean="0"/>
              <a:t>은입사</a:t>
            </a:r>
            <a:r>
              <a:rPr lang="ko-KR" altLang="en-US" sz="2400" b="1" dirty="0" smtClean="0"/>
              <a:t> 기술</a:t>
            </a:r>
            <a:r>
              <a:rPr lang="en-US" altLang="ko-KR" sz="2400" b="1" dirty="0" smtClean="0"/>
              <a:t>,</a:t>
            </a:r>
          </a:p>
          <a:p>
            <a:pPr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나전 칠기 발달</a:t>
            </a:r>
            <a:endParaRPr lang="en-US" altLang="ko-KR" sz="2400" b="1" dirty="0"/>
          </a:p>
        </p:txBody>
      </p:sp>
    </p:spTree>
    <p:extLst>
      <p:ext uri="{BB962C8B-B14F-4D97-AF65-F5344CB8AC3E}">
        <p14:creationId xmlns:p14="http://schemas.microsoft.com/office/powerpoint/2010/main" xmlns="" val="930992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9592" y="456927"/>
            <a:ext cx="7008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(98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755575" y="1923914"/>
            <a:ext cx="8280921" cy="2751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sz="2400" b="1" dirty="0" smtClean="0">
                <a:solidFill>
                  <a:srgbClr val="0070C0"/>
                </a:solidFill>
              </a:rPr>
              <a:t>2. </a:t>
            </a:r>
            <a:r>
              <a:rPr lang="ko-KR" altLang="en-US" sz="2400" b="1" dirty="0" smtClean="0">
                <a:solidFill>
                  <a:srgbClr val="0070C0"/>
                </a:solidFill>
              </a:rPr>
              <a:t>문학과 음악</a:t>
            </a:r>
            <a:endParaRPr lang="en-US" altLang="ko-KR" sz="2400" b="1" dirty="0" smtClean="0">
              <a:solidFill>
                <a:srgbClr val="0070C0"/>
              </a:solidFill>
            </a:endParaRPr>
          </a:p>
          <a:p>
            <a:pPr>
              <a:lnSpc>
                <a:spcPct val="120000"/>
              </a:lnSpc>
            </a:pPr>
            <a:r>
              <a:rPr lang="ko-KR" altLang="en-US" sz="2400" b="1" dirty="0" smtClean="0"/>
              <a:t> ① 문학</a:t>
            </a:r>
            <a:endParaRPr lang="en-US" altLang="ko-KR" sz="2400" b="1" dirty="0"/>
          </a:p>
          <a:p>
            <a:pPr>
              <a:lnSpc>
                <a:spcPct val="120000"/>
              </a:lnSpc>
            </a:pPr>
            <a:r>
              <a:rPr lang="ko-KR" altLang="en-US" sz="2400" b="1" dirty="0" smtClean="0"/>
              <a:t>   </a:t>
            </a:r>
            <a:r>
              <a:rPr lang="ko-KR" altLang="en-US" sz="2400" b="1" dirty="0" err="1" smtClean="0"/>
              <a:t>ㆍ전기</a:t>
            </a:r>
            <a:r>
              <a:rPr lang="en-US" altLang="ko-KR" sz="2400" b="1" dirty="0" smtClean="0"/>
              <a:t>: </a:t>
            </a:r>
            <a:r>
              <a:rPr lang="ko-KR" altLang="en-US" sz="2400" b="1" dirty="0" err="1" smtClean="0"/>
              <a:t>향가ㆍ한문학</a:t>
            </a:r>
            <a:r>
              <a:rPr lang="ko-KR" altLang="en-US" sz="2400" b="1" dirty="0" smtClean="0"/>
              <a:t> 발달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ko-KR" altLang="en-US" sz="2400" b="1" dirty="0" smtClean="0"/>
              <a:t>   </a:t>
            </a:r>
            <a:r>
              <a:rPr lang="ko-KR" altLang="en-US" sz="2400" b="1" dirty="0" err="1" smtClean="0"/>
              <a:t>ㆍ무신</a:t>
            </a:r>
            <a:r>
              <a:rPr lang="ko-KR" altLang="en-US" sz="2400" b="1" dirty="0" smtClean="0"/>
              <a:t> </a:t>
            </a:r>
            <a:r>
              <a:rPr lang="ko-KR" altLang="en-US" sz="2400" b="1" dirty="0" err="1" smtClean="0"/>
              <a:t>정권기</a:t>
            </a:r>
            <a:r>
              <a:rPr lang="ko-KR" altLang="en-US" sz="2400" b="1" dirty="0" smtClean="0"/>
              <a:t> 이후</a:t>
            </a:r>
            <a:r>
              <a:rPr lang="en-US" altLang="ko-KR" sz="2400" b="1" dirty="0" smtClean="0"/>
              <a:t>: </a:t>
            </a:r>
            <a:r>
              <a:rPr lang="ko-KR" altLang="en-US" sz="2400" b="1" dirty="0" smtClean="0"/>
              <a:t>설화 문학</a:t>
            </a:r>
            <a:r>
              <a:rPr lang="en-US" altLang="ko-KR" sz="2400" b="1" dirty="0" smtClean="0"/>
              <a:t>, </a:t>
            </a:r>
            <a:r>
              <a:rPr lang="ko-KR" altLang="en-US" sz="2400" b="1" dirty="0" smtClean="0"/>
              <a:t>수필 문학</a:t>
            </a:r>
            <a:r>
              <a:rPr lang="en-US" altLang="ko-KR" sz="2400" b="1" dirty="0" smtClean="0"/>
              <a:t>, </a:t>
            </a:r>
            <a:r>
              <a:rPr lang="ko-KR" altLang="en-US" sz="2400" b="1" dirty="0" smtClean="0"/>
              <a:t>경기체가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 (</a:t>
            </a:r>
            <a:r>
              <a:rPr lang="ko-KR" altLang="en-US" sz="2400" b="1" dirty="0" smtClean="0"/>
              <a:t>신진 사대부</a:t>
            </a:r>
            <a:r>
              <a:rPr lang="en-US" altLang="ko-KR" sz="2400" b="1" dirty="0" smtClean="0"/>
              <a:t>)</a:t>
            </a:r>
          </a:p>
          <a:p>
            <a:pPr>
              <a:lnSpc>
                <a:spcPct val="120000"/>
              </a:lnSpc>
            </a:pPr>
            <a:r>
              <a:rPr lang="ko-KR" altLang="en-US" sz="2400" b="1" dirty="0" smtClean="0"/>
              <a:t> ② 음악</a:t>
            </a:r>
            <a:r>
              <a:rPr lang="en-US" altLang="ko-KR" sz="2400" b="1" dirty="0" smtClean="0"/>
              <a:t>: </a:t>
            </a:r>
            <a:r>
              <a:rPr lang="ko-KR" altLang="en-US" sz="2400" b="1" dirty="0" smtClean="0"/>
              <a:t>아악</a:t>
            </a:r>
            <a:r>
              <a:rPr lang="en-US" altLang="ko-KR" sz="2400" b="1" dirty="0" smtClean="0"/>
              <a:t>(</a:t>
            </a:r>
            <a:r>
              <a:rPr lang="ko-KR" altLang="en-US" sz="2400" b="1" dirty="0" smtClean="0"/>
              <a:t>송의 대성악 발전</a:t>
            </a:r>
            <a:r>
              <a:rPr lang="en-US" altLang="ko-KR" sz="2400" b="1" dirty="0" smtClean="0"/>
              <a:t>), </a:t>
            </a:r>
            <a:r>
              <a:rPr lang="ko-KR" altLang="en-US" sz="2400" b="1" dirty="0" smtClean="0"/>
              <a:t>향악</a:t>
            </a:r>
            <a:endParaRPr lang="en-US" altLang="ko-KR" sz="2400" b="1" dirty="0"/>
          </a:p>
        </p:txBody>
      </p:sp>
      <p:grpSp>
        <p:nvGrpSpPr>
          <p:cNvPr id="16" name="그룹 15"/>
          <p:cNvGrpSpPr/>
          <p:nvPr/>
        </p:nvGrpSpPr>
        <p:grpSpPr>
          <a:xfrm>
            <a:off x="3131840" y="77723"/>
            <a:ext cx="5904656" cy="830997"/>
            <a:chOff x="3059832" y="131728"/>
            <a:chExt cx="5904656" cy="830997"/>
          </a:xfrm>
        </p:grpSpPr>
        <p:sp>
          <p:nvSpPr>
            <p:cNvPr id="18" name="TextBox 17"/>
            <p:cNvSpPr txBox="1"/>
            <p:nvPr/>
          </p:nvSpPr>
          <p:spPr>
            <a:xfrm>
              <a:off x="3059832" y="131728"/>
              <a:ext cx="59046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4.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다양한 사상과 귀족 문화의 발달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귀족 문화의 발달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9" name="모서리가 둥근 직사각형 18"/>
            <p:cNvSpPr/>
            <p:nvPr/>
          </p:nvSpPr>
          <p:spPr bwMode="auto">
            <a:xfrm>
              <a:off x="5868144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4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593219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9592" y="456927"/>
            <a:ext cx="7008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(99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611560" y="2060848"/>
            <a:ext cx="5184576" cy="319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sz="2400" b="1" dirty="0" smtClean="0">
                <a:solidFill>
                  <a:srgbClr val="0070C0"/>
                </a:solidFill>
              </a:rPr>
              <a:t>3. </a:t>
            </a:r>
            <a:r>
              <a:rPr lang="ko-KR" altLang="en-US" sz="2400" b="1" dirty="0" smtClean="0">
                <a:solidFill>
                  <a:srgbClr val="0070C0"/>
                </a:solidFill>
              </a:rPr>
              <a:t>글씨와 그림</a:t>
            </a:r>
            <a:endParaRPr lang="en-US" altLang="ko-KR" sz="2400" b="1" dirty="0" smtClean="0">
              <a:solidFill>
                <a:srgbClr val="0070C0"/>
              </a:solidFill>
            </a:endParaRPr>
          </a:p>
          <a:p>
            <a:pPr>
              <a:lnSpc>
                <a:spcPct val="120000"/>
              </a:lnSpc>
            </a:pPr>
            <a:r>
              <a:rPr lang="ko-KR" altLang="en-US" sz="2400" b="1" dirty="0" smtClean="0"/>
              <a:t> ① 그림</a:t>
            </a:r>
            <a:r>
              <a:rPr lang="en-US" altLang="ko-KR" sz="2400" b="1" dirty="0" smtClean="0"/>
              <a:t>: </a:t>
            </a:r>
            <a:r>
              <a:rPr lang="ko-KR" altLang="en-US" sz="2400" b="1" dirty="0" smtClean="0"/>
              <a:t>문인화</a:t>
            </a:r>
            <a:r>
              <a:rPr lang="en-US" altLang="ko-KR" sz="2400" b="1" dirty="0" smtClean="0"/>
              <a:t>, </a:t>
            </a:r>
            <a:r>
              <a:rPr lang="ko-KR" altLang="en-US" sz="2400" b="1" dirty="0" smtClean="0"/>
              <a:t>산수화 유행</a:t>
            </a:r>
            <a:r>
              <a:rPr lang="en-US" altLang="ko-KR" sz="2400" b="1" dirty="0" smtClean="0"/>
              <a:t>, </a:t>
            </a:r>
            <a:r>
              <a:rPr lang="ko-KR" altLang="en-US" sz="2400" b="1" dirty="0" smtClean="0"/>
              <a:t>천산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대렵도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ko-KR" altLang="en-US" sz="2400" b="1" dirty="0" smtClean="0"/>
              <a:t> ② 불화</a:t>
            </a:r>
            <a:r>
              <a:rPr lang="en-US" altLang="ko-KR" sz="2400" b="1" dirty="0" smtClean="0"/>
              <a:t>: </a:t>
            </a:r>
            <a:r>
              <a:rPr lang="ko-KR" altLang="en-US" sz="2400" b="1" dirty="0" err="1" smtClean="0"/>
              <a:t>혜허의</a:t>
            </a:r>
            <a:r>
              <a:rPr lang="ko-KR" altLang="en-US" sz="2400" b="1" dirty="0" smtClean="0"/>
              <a:t> 수월관음도</a:t>
            </a:r>
            <a:r>
              <a:rPr lang="en-US" altLang="ko-KR" sz="2400" b="1" dirty="0" smtClean="0"/>
              <a:t>, </a:t>
            </a:r>
            <a:r>
              <a:rPr lang="ko-KR" altLang="en-US" sz="2400" b="1" dirty="0" smtClean="0"/>
              <a:t>부석사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 조사당의 사천왕상과 보살상 등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ko-KR" altLang="en-US" sz="2400" b="1" dirty="0" smtClean="0"/>
              <a:t> ③ 글씨</a:t>
            </a:r>
            <a:r>
              <a:rPr lang="en-US" altLang="ko-KR" sz="2400" b="1" dirty="0" smtClean="0"/>
              <a:t>: </a:t>
            </a:r>
            <a:r>
              <a:rPr lang="ko-KR" altLang="en-US" sz="2400" b="1" dirty="0" err="1" smtClean="0"/>
              <a:t>왕희지체ㆍ구양순체</a:t>
            </a:r>
            <a:r>
              <a:rPr lang="ko-KR" altLang="en-US" sz="2400" b="1" dirty="0" smtClean="0"/>
              <a:t> 유행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(</a:t>
            </a:r>
            <a:r>
              <a:rPr lang="ko-KR" altLang="en-US" sz="2400" b="1" dirty="0" smtClean="0"/>
              <a:t>신품 </a:t>
            </a:r>
            <a:r>
              <a:rPr lang="en-US" altLang="ko-KR" sz="2400" b="1" dirty="0" smtClean="0"/>
              <a:t>4</a:t>
            </a:r>
            <a:r>
              <a:rPr lang="ko-KR" altLang="en-US" sz="2400" b="1" dirty="0" smtClean="0"/>
              <a:t>현</a:t>
            </a:r>
            <a:r>
              <a:rPr lang="en-US" altLang="ko-KR" sz="2400" b="1" dirty="0" smtClean="0"/>
              <a:t>) </a:t>
            </a:r>
            <a:r>
              <a:rPr lang="ko-KR" altLang="en-US" sz="2400" b="1" dirty="0" smtClean="0"/>
              <a:t>→ </a:t>
            </a:r>
            <a:r>
              <a:rPr lang="ko-KR" altLang="en-US" sz="2400" b="1" dirty="0" err="1" smtClean="0"/>
              <a:t>송설체</a:t>
            </a:r>
            <a:r>
              <a:rPr lang="ko-KR" altLang="en-US" sz="2400" b="1" dirty="0" smtClean="0"/>
              <a:t> 유행</a:t>
            </a:r>
            <a:endParaRPr lang="en-US" altLang="ko-KR" sz="2400" b="1" dirty="0" smtClean="0"/>
          </a:p>
        </p:txBody>
      </p:sp>
      <p:grpSp>
        <p:nvGrpSpPr>
          <p:cNvPr id="12" name="그룹 11"/>
          <p:cNvGrpSpPr/>
          <p:nvPr/>
        </p:nvGrpSpPr>
        <p:grpSpPr>
          <a:xfrm>
            <a:off x="3131840" y="77723"/>
            <a:ext cx="5904656" cy="830997"/>
            <a:chOff x="3059832" y="131728"/>
            <a:chExt cx="5904656" cy="830997"/>
          </a:xfrm>
        </p:grpSpPr>
        <p:sp>
          <p:nvSpPr>
            <p:cNvPr id="13" name="TextBox 12"/>
            <p:cNvSpPr txBox="1"/>
            <p:nvPr/>
          </p:nvSpPr>
          <p:spPr>
            <a:xfrm>
              <a:off x="3059832" y="131728"/>
              <a:ext cx="59046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4.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다양한 사상과 귀족 문화의 발달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귀족 문화의 발달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4" name="모서리가 둥근 직사각형 13"/>
            <p:cNvSpPr/>
            <p:nvPr/>
          </p:nvSpPr>
          <p:spPr bwMode="auto">
            <a:xfrm>
              <a:off x="5868144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4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pic>
        <p:nvPicPr>
          <p:cNvPr id="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02334" y="1218809"/>
            <a:ext cx="1998058" cy="536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46289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9592" y="456927"/>
            <a:ext cx="7008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(99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grpSp>
        <p:nvGrpSpPr>
          <p:cNvPr id="12" name="그룹 11"/>
          <p:cNvGrpSpPr/>
          <p:nvPr/>
        </p:nvGrpSpPr>
        <p:grpSpPr>
          <a:xfrm>
            <a:off x="3131840" y="77723"/>
            <a:ext cx="5904656" cy="830997"/>
            <a:chOff x="3059832" y="131728"/>
            <a:chExt cx="5904656" cy="830997"/>
          </a:xfrm>
        </p:grpSpPr>
        <p:sp>
          <p:nvSpPr>
            <p:cNvPr id="13" name="TextBox 12"/>
            <p:cNvSpPr txBox="1"/>
            <p:nvPr/>
          </p:nvSpPr>
          <p:spPr>
            <a:xfrm>
              <a:off x="3059832" y="131728"/>
              <a:ext cx="59046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4.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다양한 사상과 귀족 문화의 발달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귀족 문화의 발달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4" name="모서리가 둥근 직사각형 13"/>
            <p:cNvSpPr/>
            <p:nvPr/>
          </p:nvSpPr>
          <p:spPr bwMode="auto">
            <a:xfrm>
              <a:off x="5868144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4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30012" y="2996592"/>
            <a:ext cx="6870380" cy="371045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395536" y="1124744"/>
            <a:ext cx="828092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sz="2400" b="1" dirty="0" smtClean="0">
                <a:solidFill>
                  <a:srgbClr val="0070C0"/>
                </a:solidFill>
              </a:rPr>
              <a:t>4. </a:t>
            </a:r>
            <a:r>
              <a:rPr lang="ko-KR" altLang="en-US" sz="2400" b="1" dirty="0" smtClean="0">
                <a:solidFill>
                  <a:srgbClr val="0070C0"/>
                </a:solidFill>
              </a:rPr>
              <a:t>불상</a:t>
            </a:r>
            <a:endParaRPr lang="en-US" altLang="ko-KR" sz="2400" b="1" dirty="0" smtClean="0">
              <a:solidFill>
                <a:srgbClr val="0070C0"/>
              </a:solidFill>
            </a:endParaRPr>
          </a:p>
          <a:p>
            <a:pPr>
              <a:lnSpc>
                <a:spcPct val="120000"/>
              </a:lnSpc>
            </a:pPr>
            <a:r>
              <a:rPr lang="ko-KR" altLang="en-US" sz="2400" b="1" dirty="0" smtClean="0"/>
              <a:t> ① 특징</a:t>
            </a:r>
            <a:r>
              <a:rPr lang="en-US" altLang="ko-KR" sz="2400" b="1" dirty="0" smtClean="0"/>
              <a:t>: </a:t>
            </a:r>
            <a:r>
              <a:rPr lang="ko-KR" altLang="en-US" sz="2400" b="1" dirty="0" smtClean="0"/>
              <a:t>시기와 지역에 따라 다양하게 제작</a:t>
            </a:r>
            <a:r>
              <a:rPr lang="en-US" altLang="ko-KR" sz="2400" b="1" dirty="0" smtClean="0"/>
              <a:t>(</a:t>
            </a:r>
            <a:r>
              <a:rPr lang="ko-KR" altLang="en-US" sz="2400" b="1" dirty="0" err="1" smtClean="0"/>
              <a:t>철불</a:t>
            </a:r>
            <a:r>
              <a:rPr lang="en-US" altLang="ko-KR" sz="2400" b="1" dirty="0" smtClean="0"/>
              <a:t>, </a:t>
            </a:r>
            <a:r>
              <a:rPr lang="ko-KR" altLang="en-US" sz="2400" b="1" dirty="0" smtClean="0"/>
              <a:t>석불 등</a:t>
            </a:r>
            <a:r>
              <a:rPr lang="en-US" altLang="ko-KR" sz="2400" b="1" dirty="0" smtClean="0"/>
              <a:t>)</a:t>
            </a:r>
          </a:p>
          <a:p>
            <a:pPr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→ 조형미 부족</a:t>
            </a:r>
            <a:r>
              <a:rPr lang="en-US" altLang="ko-KR" sz="2400" b="1" dirty="0" smtClean="0"/>
              <a:t>, </a:t>
            </a:r>
            <a:r>
              <a:rPr lang="ko-KR" altLang="en-US" sz="2400" b="1" dirty="0" smtClean="0"/>
              <a:t>소박한 지방 문화의 특성이 잘 드러남</a:t>
            </a:r>
            <a:r>
              <a:rPr lang="en-US" altLang="ko-KR" sz="2400" b="1" dirty="0" smtClean="0"/>
              <a:t>.</a:t>
            </a:r>
          </a:p>
          <a:p>
            <a:pPr>
              <a:lnSpc>
                <a:spcPct val="120000"/>
              </a:lnSpc>
            </a:pPr>
            <a:r>
              <a:rPr lang="ko-KR" altLang="en-US" sz="2400" b="1" dirty="0" smtClean="0"/>
              <a:t> ② 영주 부석사 소조여래 좌상</a:t>
            </a:r>
            <a:r>
              <a:rPr lang="en-US" altLang="ko-KR" sz="2400" b="1" dirty="0" smtClean="0"/>
              <a:t>: </a:t>
            </a:r>
            <a:r>
              <a:rPr lang="ko-KR" altLang="en-US" sz="2400" b="1" dirty="0" smtClean="0"/>
              <a:t>뛰어난 세련미로 고려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불상의 걸작</a:t>
            </a:r>
            <a:endParaRPr lang="en-US" altLang="ko-KR" sz="2400" b="1" dirty="0" smtClean="0"/>
          </a:p>
        </p:txBody>
      </p:sp>
    </p:spTree>
    <p:extLst>
      <p:ext uri="{BB962C8B-B14F-4D97-AF65-F5344CB8AC3E}">
        <p14:creationId xmlns:p14="http://schemas.microsoft.com/office/powerpoint/2010/main" xmlns="" val="3946883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9592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(101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grpSp>
        <p:nvGrpSpPr>
          <p:cNvPr id="12" name="그룹 11"/>
          <p:cNvGrpSpPr/>
          <p:nvPr/>
        </p:nvGrpSpPr>
        <p:grpSpPr>
          <a:xfrm>
            <a:off x="3131840" y="77723"/>
            <a:ext cx="5904656" cy="830997"/>
            <a:chOff x="3059832" y="131728"/>
            <a:chExt cx="5904656" cy="830997"/>
          </a:xfrm>
        </p:grpSpPr>
        <p:sp>
          <p:nvSpPr>
            <p:cNvPr id="13" name="TextBox 12"/>
            <p:cNvSpPr txBox="1"/>
            <p:nvPr/>
          </p:nvSpPr>
          <p:spPr>
            <a:xfrm>
              <a:off x="3059832" y="131728"/>
              <a:ext cx="59046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4.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다양한 사상과 귀족 문화의 발달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귀족 문화의 발달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4" name="모서리가 둥근 직사각형 13"/>
            <p:cNvSpPr/>
            <p:nvPr/>
          </p:nvSpPr>
          <p:spPr bwMode="auto">
            <a:xfrm>
              <a:off x="5868144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4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395536" y="1124744"/>
            <a:ext cx="828092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sz="2400" b="1" dirty="0" smtClean="0">
                <a:solidFill>
                  <a:srgbClr val="0070C0"/>
                </a:solidFill>
              </a:rPr>
              <a:t>5. </a:t>
            </a:r>
            <a:r>
              <a:rPr lang="ko-KR" altLang="en-US" sz="2400" b="1" dirty="0" smtClean="0">
                <a:solidFill>
                  <a:srgbClr val="0070C0"/>
                </a:solidFill>
              </a:rPr>
              <a:t>건축</a:t>
            </a:r>
            <a:endParaRPr lang="en-US" altLang="ko-KR" sz="2400" b="1" dirty="0" smtClean="0">
              <a:solidFill>
                <a:srgbClr val="0070C0"/>
              </a:solidFill>
            </a:endParaRPr>
          </a:p>
          <a:p>
            <a:pPr>
              <a:lnSpc>
                <a:spcPct val="120000"/>
              </a:lnSpc>
            </a:pPr>
            <a:r>
              <a:rPr lang="ko-KR" altLang="en-US" sz="2400" b="1" dirty="0" smtClean="0"/>
              <a:t> ① 궁궐</a:t>
            </a:r>
            <a:r>
              <a:rPr lang="en-US" altLang="ko-KR" sz="2400" b="1" dirty="0" smtClean="0"/>
              <a:t>, </a:t>
            </a:r>
            <a:r>
              <a:rPr lang="ko-KR" altLang="en-US" sz="2400" b="1" dirty="0" smtClean="0"/>
              <a:t>사찰</a:t>
            </a:r>
            <a:r>
              <a:rPr lang="en-US" altLang="ko-KR" sz="2400" b="1" dirty="0" smtClean="0"/>
              <a:t>: </a:t>
            </a:r>
            <a:r>
              <a:rPr lang="ko-KR" altLang="en-US" sz="2400" b="1" dirty="0" err="1" smtClean="0"/>
              <a:t>흥왕사</a:t>
            </a:r>
            <a:r>
              <a:rPr lang="ko-KR" altLang="en-US" sz="2400" b="1" dirty="0" smtClean="0"/>
              <a:t> 터</a:t>
            </a:r>
            <a:r>
              <a:rPr lang="en-US" altLang="ko-KR" sz="2400" b="1" dirty="0" smtClean="0"/>
              <a:t>, </a:t>
            </a:r>
            <a:r>
              <a:rPr lang="ko-KR" altLang="en-US" sz="2400" b="1" dirty="0" smtClean="0"/>
              <a:t>개성 만월대 궁궐 터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ko-KR" altLang="en-US" sz="2400" b="1" dirty="0" smtClean="0"/>
              <a:t> ② 목조 건축</a:t>
            </a:r>
            <a:r>
              <a:rPr lang="en-US" altLang="ko-KR" sz="2400" b="1" dirty="0" smtClean="0"/>
              <a:t>: </a:t>
            </a:r>
            <a:r>
              <a:rPr lang="ko-KR" altLang="en-US" sz="2400" b="1" dirty="0" err="1" smtClean="0"/>
              <a:t>주심포</a:t>
            </a:r>
            <a:r>
              <a:rPr lang="ko-KR" altLang="en-US" sz="2400" b="1" dirty="0" smtClean="0"/>
              <a:t> 양식</a:t>
            </a:r>
            <a:r>
              <a:rPr lang="en-US" altLang="ko-KR" sz="2400" b="1" dirty="0" smtClean="0"/>
              <a:t>(</a:t>
            </a:r>
            <a:r>
              <a:rPr lang="ko-KR" altLang="en-US" sz="2400" b="1" dirty="0" smtClean="0"/>
              <a:t>안동 </a:t>
            </a:r>
            <a:r>
              <a:rPr lang="ko-KR" altLang="en-US" sz="2400" b="1" dirty="0" err="1" smtClean="0"/>
              <a:t>봉정사</a:t>
            </a:r>
            <a:r>
              <a:rPr lang="ko-KR" altLang="en-US" sz="2400" b="1" dirty="0" smtClean="0"/>
              <a:t> </a:t>
            </a:r>
            <a:r>
              <a:rPr lang="ko-KR" altLang="en-US" sz="2400" b="1" dirty="0" err="1" smtClean="0"/>
              <a:t>극락전</a:t>
            </a:r>
            <a:r>
              <a:rPr lang="en-US" altLang="ko-KR" sz="2400" b="1" dirty="0" smtClean="0"/>
              <a:t>, </a:t>
            </a:r>
            <a:r>
              <a:rPr lang="ko-KR" altLang="en-US" sz="2400" b="1" dirty="0" smtClean="0"/>
              <a:t>예산 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err="1" smtClean="0"/>
              <a:t>수덕사</a:t>
            </a:r>
            <a:r>
              <a:rPr lang="ko-KR" altLang="en-US" sz="2400" b="1" dirty="0" smtClean="0"/>
              <a:t> 대웅전</a:t>
            </a:r>
            <a:r>
              <a:rPr lang="en-US" altLang="ko-KR" sz="2400" b="1" dirty="0" smtClean="0"/>
              <a:t>, </a:t>
            </a:r>
            <a:r>
              <a:rPr lang="ko-KR" altLang="en-US" sz="2400" b="1" dirty="0" smtClean="0"/>
              <a:t>영주 부석사 무량수전</a:t>
            </a:r>
            <a:r>
              <a:rPr lang="en-US" altLang="ko-KR" sz="2400" b="1" dirty="0" smtClean="0"/>
              <a:t>), </a:t>
            </a:r>
            <a:r>
              <a:rPr lang="ko-KR" altLang="en-US" sz="2400" b="1" dirty="0" err="1" smtClean="0"/>
              <a:t>다포</a:t>
            </a:r>
            <a:r>
              <a:rPr lang="ko-KR" altLang="en-US" sz="2400" b="1" dirty="0" smtClean="0"/>
              <a:t> 양식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(</a:t>
            </a:r>
            <a:r>
              <a:rPr lang="ko-KR" altLang="en-US" sz="2400" b="1" dirty="0" err="1" smtClean="0"/>
              <a:t>사리원</a:t>
            </a:r>
            <a:r>
              <a:rPr lang="ko-KR" altLang="en-US" sz="2400" b="1" dirty="0" smtClean="0"/>
              <a:t> </a:t>
            </a:r>
            <a:r>
              <a:rPr lang="ko-KR" altLang="en-US" sz="2400" b="1" dirty="0" err="1" smtClean="0"/>
              <a:t>성불사</a:t>
            </a:r>
            <a:r>
              <a:rPr lang="ko-KR" altLang="en-US" sz="2400" b="1" dirty="0" smtClean="0"/>
              <a:t> </a:t>
            </a:r>
            <a:r>
              <a:rPr lang="ko-KR" altLang="en-US" sz="2400" b="1" dirty="0" err="1" smtClean="0"/>
              <a:t>응진전</a:t>
            </a:r>
            <a:r>
              <a:rPr lang="en-US" altLang="ko-KR" sz="2400" b="1" dirty="0" smtClean="0"/>
              <a:t>)</a:t>
            </a: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6512" y="3501008"/>
            <a:ext cx="9198808" cy="2854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32974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9592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(100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grpSp>
        <p:nvGrpSpPr>
          <p:cNvPr id="12" name="그룹 11"/>
          <p:cNvGrpSpPr/>
          <p:nvPr/>
        </p:nvGrpSpPr>
        <p:grpSpPr>
          <a:xfrm>
            <a:off x="3131840" y="77723"/>
            <a:ext cx="5904656" cy="830997"/>
            <a:chOff x="3059832" y="131728"/>
            <a:chExt cx="5904656" cy="830997"/>
          </a:xfrm>
        </p:grpSpPr>
        <p:sp>
          <p:nvSpPr>
            <p:cNvPr id="13" name="TextBox 12"/>
            <p:cNvSpPr txBox="1"/>
            <p:nvPr/>
          </p:nvSpPr>
          <p:spPr>
            <a:xfrm>
              <a:off x="3059832" y="131728"/>
              <a:ext cx="59046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4.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다양한 사상과 귀족 문화의 발달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귀족 문화의 발달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4" name="모서리가 둥근 직사각형 13"/>
            <p:cNvSpPr/>
            <p:nvPr/>
          </p:nvSpPr>
          <p:spPr bwMode="auto">
            <a:xfrm>
              <a:off x="5868144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4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69081" y="2651037"/>
            <a:ext cx="6615287" cy="4086716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395536" y="1124744"/>
            <a:ext cx="828092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sz="2400" b="1" dirty="0" smtClean="0">
                <a:solidFill>
                  <a:srgbClr val="0070C0"/>
                </a:solidFill>
              </a:rPr>
              <a:t>6. </a:t>
            </a:r>
            <a:r>
              <a:rPr lang="ko-KR" altLang="en-US" sz="2400" b="1" dirty="0" smtClean="0">
                <a:solidFill>
                  <a:srgbClr val="0070C0"/>
                </a:solidFill>
              </a:rPr>
              <a:t>석탑과 </a:t>
            </a:r>
            <a:r>
              <a:rPr lang="ko-KR" altLang="en-US" sz="2400" b="1" dirty="0" err="1" smtClean="0">
                <a:solidFill>
                  <a:srgbClr val="0070C0"/>
                </a:solidFill>
              </a:rPr>
              <a:t>승탑</a:t>
            </a:r>
            <a:r>
              <a:rPr lang="en-US" altLang="ko-KR" sz="2400" b="1" dirty="0" smtClean="0"/>
              <a:t>: </a:t>
            </a:r>
            <a:r>
              <a:rPr lang="ko-KR" altLang="en-US" sz="2400" b="1" dirty="0" smtClean="0"/>
              <a:t>다양한 형태로 제작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ko-KR" altLang="en-US" sz="2400" b="1" dirty="0" smtClean="0"/>
              <a:t> ① 석탑</a:t>
            </a:r>
            <a:r>
              <a:rPr lang="en-US" altLang="ko-KR" sz="2400" b="1" dirty="0" smtClean="0"/>
              <a:t>: </a:t>
            </a:r>
            <a:r>
              <a:rPr lang="ko-KR" altLang="en-US" sz="2400" b="1" dirty="0" smtClean="0"/>
              <a:t>개성 </a:t>
            </a:r>
            <a:r>
              <a:rPr lang="ko-KR" altLang="en-US" sz="2400" b="1" dirty="0" err="1" smtClean="0"/>
              <a:t>불일사</a:t>
            </a:r>
            <a:r>
              <a:rPr lang="ko-KR" altLang="en-US" sz="2400" b="1" dirty="0" smtClean="0"/>
              <a:t> </a:t>
            </a:r>
            <a:r>
              <a:rPr lang="en-US" altLang="ko-KR" sz="2400" b="1" dirty="0" smtClean="0"/>
              <a:t>5</a:t>
            </a:r>
            <a:r>
              <a:rPr lang="ko-KR" altLang="en-US" sz="2400" b="1" dirty="0" smtClean="0"/>
              <a:t>층 석탑</a:t>
            </a:r>
            <a:r>
              <a:rPr lang="en-US" altLang="ko-KR" sz="2400" b="1" dirty="0" smtClean="0"/>
              <a:t>, </a:t>
            </a:r>
            <a:r>
              <a:rPr lang="ko-KR" altLang="en-US" sz="2400" b="1" dirty="0" smtClean="0"/>
              <a:t>평창 </a:t>
            </a:r>
            <a:r>
              <a:rPr lang="ko-KR" altLang="en-US" sz="2400" b="1" dirty="0" err="1" smtClean="0"/>
              <a:t>월정사</a:t>
            </a:r>
            <a:r>
              <a:rPr lang="ko-KR" altLang="en-US" sz="2400" b="1" dirty="0" smtClean="0"/>
              <a:t> </a:t>
            </a:r>
            <a:r>
              <a:rPr lang="en-US" altLang="ko-KR" sz="2400" b="1" dirty="0" smtClean="0"/>
              <a:t>8</a:t>
            </a:r>
            <a:r>
              <a:rPr lang="ko-KR" altLang="en-US" sz="2400" b="1" dirty="0" smtClean="0"/>
              <a:t>각 </a:t>
            </a:r>
            <a:r>
              <a:rPr lang="en-US" altLang="ko-KR" sz="2400" b="1" dirty="0" smtClean="0"/>
              <a:t>9</a:t>
            </a:r>
            <a:r>
              <a:rPr lang="ko-KR" altLang="en-US" sz="2400" b="1" dirty="0" smtClean="0"/>
              <a:t>층 석탑</a:t>
            </a:r>
            <a:r>
              <a:rPr lang="en-US" altLang="ko-KR" sz="2400" b="1" dirty="0" smtClean="0"/>
              <a:t>,</a:t>
            </a:r>
          </a:p>
          <a:p>
            <a:pPr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개성 경천사지 </a:t>
            </a:r>
            <a:r>
              <a:rPr lang="en-US" altLang="ko-KR" sz="2400" b="1" dirty="0" smtClean="0"/>
              <a:t>10</a:t>
            </a:r>
            <a:r>
              <a:rPr lang="ko-KR" altLang="en-US" sz="2400" b="1" dirty="0" smtClean="0"/>
              <a:t>층 석탑</a:t>
            </a:r>
            <a:r>
              <a:rPr lang="en-US" altLang="ko-KR" sz="2400" b="1" dirty="0" smtClean="0"/>
              <a:t>(</a:t>
            </a:r>
            <a:r>
              <a:rPr lang="ko-KR" altLang="en-US" sz="2400" b="1" dirty="0" smtClean="0"/>
              <a:t>원의 영향</a:t>
            </a:r>
            <a:r>
              <a:rPr lang="en-US" altLang="ko-KR" sz="2400" b="1" dirty="0" smtClean="0"/>
              <a:t>)</a:t>
            </a:r>
          </a:p>
          <a:p>
            <a:pPr>
              <a:lnSpc>
                <a:spcPct val="120000"/>
              </a:lnSpc>
            </a:pPr>
            <a:r>
              <a:rPr lang="ko-KR" altLang="en-US" sz="2400" b="1" dirty="0" smtClean="0"/>
              <a:t> ② </a:t>
            </a:r>
            <a:r>
              <a:rPr lang="ko-KR" altLang="en-US" sz="2400" b="1" dirty="0" err="1" smtClean="0"/>
              <a:t>승탑</a:t>
            </a:r>
            <a:r>
              <a:rPr lang="en-US" altLang="ko-KR" sz="2400" b="1" dirty="0" smtClean="0"/>
              <a:t>: </a:t>
            </a:r>
            <a:r>
              <a:rPr lang="ko-KR" altLang="en-US" sz="2400" b="1" dirty="0" smtClean="0"/>
              <a:t>여주 </a:t>
            </a:r>
            <a:r>
              <a:rPr lang="ko-KR" altLang="en-US" sz="2400" b="1" dirty="0" err="1" smtClean="0"/>
              <a:t>고달사지</a:t>
            </a:r>
            <a:r>
              <a:rPr lang="ko-KR" altLang="en-US" sz="2400" b="1" dirty="0" smtClean="0"/>
              <a:t> </a:t>
            </a:r>
            <a:r>
              <a:rPr lang="ko-KR" altLang="en-US" sz="2400" b="1" dirty="0" err="1" smtClean="0"/>
              <a:t>승탑</a:t>
            </a:r>
            <a:r>
              <a:rPr lang="en-US" altLang="ko-KR" sz="2400" b="1" dirty="0" smtClean="0"/>
              <a:t>(</a:t>
            </a:r>
            <a:r>
              <a:rPr lang="ko-KR" altLang="en-US" sz="2400" b="1" dirty="0" smtClean="0"/>
              <a:t>팔각 </a:t>
            </a:r>
            <a:r>
              <a:rPr lang="ko-KR" altLang="en-US" sz="2400" b="1" dirty="0" err="1" smtClean="0"/>
              <a:t>원당형</a:t>
            </a:r>
            <a:r>
              <a:rPr lang="en-US" altLang="ko-KR" sz="2400" b="1" dirty="0" smtClean="0"/>
              <a:t>)</a:t>
            </a:r>
          </a:p>
          <a:p>
            <a:pPr>
              <a:lnSpc>
                <a:spcPct val="120000"/>
              </a:lnSpc>
            </a:pPr>
            <a:r>
              <a:rPr lang="ko-KR" altLang="en-US" sz="2400" b="1" dirty="0" smtClean="0"/>
              <a:t> ③ 탑비</a:t>
            </a:r>
            <a:r>
              <a:rPr lang="en-US" altLang="ko-KR" sz="2400" b="1" dirty="0" smtClean="0"/>
              <a:t>: </a:t>
            </a:r>
            <a:r>
              <a:rPr lang="ko-KR" altLang="en-US" sz="2400" b="1" dirty="0" smtClean="0"/>
              <a:t>원주 </a:t>
            </a:r>
            <a:r>
              <a:rPr lang="ko-KR" altLang="en-US" sz="2400" b="1" dirty="0" err="1" smtClean="0"/>
              <a:t>법천사</a:t>
            </a:r>
            <a:r>
              <a:rPr lang="ko-KR" altLang="en-US" sz="2400" b="1" dirty="0" smtClean="0"/>
              <a:t> </a:t>
            </a:r>
            <a:r>
              <a:rPr lang="ko-KR" altLang="en-US" sz="2400" b="1" dirty="0" err="1" smtClean="0"/>
              <a:t>지광국사탑과</a:t>
            </a:r>
            <a:r>
              <a:rPr lang="ko-KR" altLang="en-US" sz="2400" b="1" dirty="0" smtClean="0"/>
              <a:t> 탑비</a:t>
            </a:r>
            <a:endParaRPr lang="en-US" altLang="ko-KR" sz="2400" b="1" dirty="0" smtClean="0"/>
          </a:p>
        </p:txBody>
      </p:sp>
    </p:spTree>
    <p:extLst>
      <p:ext uri="{BB962C8B-B14F-4D97-AF65-F5344CB8AC3E}">
        <p14:creationId xmlns:p14="http://schemas.microsoft.com/office/powerpoint/2010/main" xmlns="" val="330845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1587</TotalTime>
  <Words>441</Words>
  <Application>Microsoft Office PowerPoint</Application>
  <PresentationFormat>화면 슬라이드 쇼(4:3)</PresentationFormat>
  <Paragraphs>72</Paragraphs>
  <Slides>10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10</vt:i4>
      </vt:variant>
    </vt:vector>
  </HeadingPairs>
  <TitlesOfParts>
    <vt:vector size="11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kweni</dc:creator>
  <cp:lastModifiedBy>user</cp:lastModifiedBy>
  <cp:revision>538</cp:revision>
  <dcterms:created xsi:type="dcterms:W3CDTF">2013-03-25T12:51:11Z</dcterms:created>
  <dcterms:modified xsi:type="dcterms:W3CDTF">2013-12-18T00:30:53Z</dcterms:modified>
</cp:coreProperties>
</file>