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7" r:id="rId5"/>
    <p:sldId id="273" r:id="rId6"/>
    <p:sldId id="272" r:id="rId7"/>
    <p:sldId id="278" r:id="rId8"/>
    <p:sldId id="264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0"/>
  </p:normalViewPr>
  <p:slideViewPr>
    <p:cSldViewPr>
      <p:cViewPr>
        <p:scale>
          <a:sx n="105" d="100"/>
          <a:sy n="105" d="100"/>
        </p:scale>
        <p:origin x="-14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7904" y="312120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300" b="1" dirty="0" smtClean="0"/>
              <a:t>4. </a:t>
            </a:r>
            <a:r>
              <a:rPr lang="ko-KR" altLang="en-US" sz="2300" b="1" dirty="0" smtClean="0"/>
              <a:t>다양한 사상과 귀족 문화의 발달</a:t>
            </a:r>
            <a:endParaRPr lang="en-US" altLang="ko-KR" sz="23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과학 기술의 발달</a:t>
            </a:r>
            <a:endParaRPr lang="ko-KR" altLang="en-US" sz="1600" dirty="0"/>
          </a:p>
        </p:txBody>
      </p:sp>
      <p:grpSp>
        <p:nvGrpSpPr>
          <p:cNvPr id="11" name="그룹 10"/>
          <p:cNvGrpSpPr/>
          <p:nvPr/>
        </p:nvGrpSpPr>
        <p:grpSpPr>
          <a:xfrm>
            <a:off x="7092280" y="3573016"/>
            <a:ext cx="260873" cy="338554"/>
            <a:chOff x="6381669" y="3444431"/>
            <a:chExt cx="260873" cy="338554"/>
          </a:xfrm>
        </p:grpSpPr>
        <p:sp>
          <p:nvSpPr>
            <p:cNvPr id="12" name="TextBox 11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3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2278705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9471" y="3599662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339753" y="2204864"/>
            <a:ext cx="501262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인쇄술과 의학의 발달 내용과 과정에 대해 파악할 수 있다</a:t>
            </a:r>
            <a:r>
              <a:rPr lang="en-US" altLang="ko-KR" sz="2400" b="1" dirty="0" smtClean="0">
                <a:latin typeface="+mn-ea"/>
              </a:rPr>
              <a:t>.</a:t>
            </a:r>
            <a:endParaRPr lang="ko-KR" altLang="en-US" sz="2400" b="1" dirty="0"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39752" y="3501008"/>
            <a:ext cx="501262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천문과 역법의 발달 및 무기와 조선술 등 다양한 과학 기술이 발달했음을 이해할 수 있다</a:t>
            </a:r>
            <a:r>
              <a:rPr lang="en-US" altLang="ko-KR" sz="2400" b="1" dirty="0" smtClean="0">
                <a:latin typeface="+mn-ea"/>
              </a:rPr>
              <a:t>.</a:t>
            </a:r>
            <a:endParaRPr lang="en-US" altLang="ko-KR" sz="2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(96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7" name="그룹 6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9" name="TextBox 8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다양한 사상과 귀족 문화의 발달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과학 기술의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" name="모서리가 둥근 직사각형 5"/>
            <p:cNvSpPr/>
            <p:nvPr/>
          </p:nvSpPr>
          <p:spPr bwMode="auto">
            <a:xfrm>
              <a:off x="586814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445232" y="1772816"/>
            <a:ext cx="441480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최무선의</a:t>
            </a:r>
            <a:r>
              <a:rPr lang="ko-KR" altLang="en-US" sz="2400" b="1" dirty="0" smtClean="0"/>
              <a:t> 건의로 화통도감을 설치하였다</a:t>
            </a:r>
            <a:r>
              <a:rPr lang="en-US" altLang="ko-KR" sz="2400" b="1" dirty="0" smtClean="0"/>
              <a:t>. </a:t>
            </a:r>
            <a:r>
              <a:rPr lang="ko-KR" altLang="en-US" sz="2400" b="1" dirty="0" err="1" smtClean="0"/>
              <a:t>최무선은</a:t>
            </a:r>
            <a:r>
              <a:rPr lang="ko-KR" altLang="en-US" sz="2400" b="1" dirty="0" smtClean="0"/>
              <a:t> 원의 화약 제조 기술자 이원</a:t>
            </a:r>
            <a:r>
              <a:rPr lang="en-US" altLang="ko-KR" sz="2400" b="1" dirty="0" smtClean="0"/>
              <a:t>(</a:t>
            </a:r>
            <a:r>
              <a:rPr lang="ko-KR" altLang="en-US" sz="2400" b="1" smtClean="0"/>
              <a:t>李元</a:t>
            </a:r>
            <a:r>
              <a:rPr lang="en-US" altLang="ko-KR" sz="2400" b="1" dirty="0" smtClean="0"/>
              <a:t>)</a:t>
            </a:r>
            <a:r>
              <a:rPr lang="ko-KR" altLang="en-US" sz="2400" b="1" dirty="0" smtClean="0"/>
              <a:t>과 한 마을에 살면서 그를 지극히 대우하여 화약 제조 기술을 어렵사리 알아낸 뒤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많은 실험을 거쳐 화포를 만들었다</a:t>
            </a:r>
            <a:r>
              <a:rPr lang="en-US" altLang="ko-KR" sz="24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endParaRPr lang="en-US" altLang="ko-KR" sz="2400" b="1" dirty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/>
              <a:t>                      - “</a:t>
            </a:r>
            <a:r>
              <a:rPr lang="ko-KR" altLang="en-US" sz="2400" b="1" dirty="0" smtClean="0"/>
              <a:t>고려사” </a:t>
            </a:r>
            <a:r>
              <a:rPr lang="en-US" altLang="ko-KR" sz="2400" b="1" dirty="0" smtClean="0"/>
              <a:t>-</a:t>
            </a:r>
            <a:endParaRPr lang="ko-KR" altLang="en-US" sz="2400" b="1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8416" y="1683945"/>
            <a:ext cx="3722804" cy="39985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60032" y="5569495"/>
            <a:ext cx="4069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▲고려 시대 총통 </a:t>
            </a:r>
            <a:r>
              <a:rPr lang="ko-KR" altLang="en-US" sz="1400" b="1" dirty="0" err="1" smtClean="0">
                <a:latin typeface="나눔고딕 ExtraBold"/>
                <a:ea typeface="나눔고딕 ExtraBold"/>
              </a:rPr>
              <a:t>복원품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, </a:t>
            </a:r>
            <a:r>
              <a:rPr lang="ko-KR" altLang="en-US" sz="1400" b="1" dirty="0" err="1" smtClean="0">
                <a:latin typeface="나눔고딕 ExtraBold"/>
                <a:ea typeface="나눔고딕 ExtraBold"/>
              </a:rPr>
              <a:t>최무선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(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국립현대미술관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)</a:t>
            </a:r>
            <a:endParaRPr lang="ko-KR" altLang="en-US" sz="1050" dirty="0"/>
          </a:p>
        </p:txBody>
      </p:sp>
    </p:spTree>
    <p:extLst>
      <p:ext uri="{BB962C8B-B14F-4D97-AF65-F5344CB8AC3E}">
        <p14:creationId xmlns:p14="http://schemas.microsoft.com/office/powerpoint/2010/main" xmlns="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(96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3567" y="1196752"/>
            <a:ext cx="79928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AutoNum type="arabicPeriod"/>
            </a:pPr>
            <a:r>
              <a:rPr lang="ko-KR" altLang="en-US" sz="2400" b="1" dirty="0" smtClean="0">
                <a:solidFill>
                  <a:srgbClr val="0070C0"/>
                </a:solidFill>
              </a:rPr>
              <a:t>인쇄술의 발달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① 목판 인쇄술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팔만대장경이 대표적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활판 인쇄술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다양한 인쇄물을 소량으로 발행하는 데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적합 </a:t>
            </a:r>
            <a:r>
              <a:rPr lang="en-US" altLang="ko-KR" sz="2400" b="1" dirty="0" smtClean="0"/>
              <a:t>– </a:t>
            </a:r>
            <a:r>
              <a:rPr lang="ko-KR" altLang="en-US" sz="2400" b="1" dirty="0" smtClean="0"/>
              <a:t>상정고금예문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현존하지 않음</a:t>
            </a:r>
            <a:r>
              <a:rPr lang="en-US" altLang="ko-KR" sz="2400" b="1" dirty="0" smtClean="0"/>
              <a:t>), </a:t>
            </a:r>
            <a:r>
              <a:rPr lang="ko-KR" altLang="en-US" sz="2400" b="1" dirty="0" err="1" smtClean="0"/>
              <a:t>직지심체요절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ko-KR" altLang="en-US" sz="2400" b="1" dirty="0" smtClean="0"/>
              <a:t>현존하는 가장 오래된 금속 활자</a:t>
            </a:r>
            <a:r>
              <a:rPr lang="en-US" altLang="ko-KR" sz="2400" b="1" dirty="0" smtClean="0"/>
              <a:t>)</a:t>
            </a:r>
            <a:endParaRPr lang="en-US" altLang="ko-KR" sz="2400" b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다양한 사상과 귀족 문화의 발달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과학 기술의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 bwMode="auto">
            <a:xfrm>
              <a:off x="586814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3985" y="3429000"/>
            <a:ext cx="5264319" cy="325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(96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1" y="1923914"/>
            <a:ext cx="8280921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2.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의학의 발달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① 의학 기술의 발달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의학 교육 실시</a:t>
            </a:r>
            <a:r>
              <a:rPr lang="en-US" altLang="ko-KR" sz="2400" b="1" dirty="0" smtClean="0"/>
              <a:t>(</a:t>
            </a:r>
            <a:r>
              <a:rPr lang="ko-KR" altLang="en-US" sz="2400" b="1" dirty="0" err="1" smtClean="0"/>
              <a:t>태의감</a:t>
            </a:r>
            <a:r>
              <a:rPr lang="en-US" altLang="ko-KR" sz="2400" b="1" dirty="0" smtClean="0"/>
              <a:t>), </a:t>
            </a:r>
            <a:r>
              <a:rPr lang="ko-KR" altLang="en-US" sz="2400" b="1" dirty="0" smtClean="0"/>
              <a:t>의과 실시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중기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독자적인 의학 발달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의서 발간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③ 향약구급방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우리나라에 현존하는 가장 오래된 의학서</a:t>
            </a:r>
            <a:endParaRPr lang="en-US" altLang="ko-KR" sz="2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다양한 사상과 귀족 문화의 발달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과학 기술의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86814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932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(97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67544" y="1652139"/>
            <a:ext cx="8280921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3.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천문과 역법의 발달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① 특징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농업과 밀접한 관련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천문학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사천대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서운관</a:t>
            </a:r>
            <a:r>
              <a:rPr lang="en-US" altLang="ko-KR" sz="2400" b="1" dirty="0" smtClean="0"/>
              <a:t>) </a:t>
            </a:r>
            <a:r>
              <a:rPr lang="ko-KR" altLang="en-US" sz="2400" b="1" dirty="0" smtClean="0"/>
              <a:t>설치 </a:t>
            </a:r>
            <a:r>
              <a:rPr lang="en-US" altLang="ko-KR" sz="2400" b="1" dirty="0" smtClean="0"/>
              <a:t>– </a:t>
            </a:r>
            <a:r>
              <a:rPr lang="ko-KR" altLang="en-US" sz="2400" b="1" dirty="0" smtClean="0"/>
              <a:t>천체와 기상을 관찰하여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체계적으로 기록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③ 역법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고려 초에 당의 </a:t>
            </a:r>
            <a:r>
              <a:rPr lang="ko-KR" altLang="en-US" sz="2400" b="1" dirty="0" err="1" smtClean="0"/>
              <a:t>선명력</a:t>
            </a:r>
            <a:r>
              <a:rPr lang="ko-KR" altLang="en-US" sz="2400" b="1" dirty="0" smtClean="0"/>
              <a:t> →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후기에 원의 </a:t>
            </a:r>
            <a:r>
              <a:rPr lang="ko-KR" altLang="en-US" sz="2400" b="1" dirty="0" err="1" smtClean="0"/>
              <a:t>수시력</a:t>
            </a:r>
            <a:r>
              <a:rPr lang="en-US" altLang="ko-KR" sz="2400" b="1" dirty="0" smtClean="0"/>
              <a:t>,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명의 </a:t>
            </a:r>
            <a:r>
              <a:rPr lang="ko-KR" altLang="en-US" sz="2400" b="1" dirty="0" err="1" smtClean="0"/>
              <a:t>대통력</a:t>
            </a:r>
            <a:r>
              <a:rPr lang="ko-KR" altLang="en-US" sz="2400" b="1" dirty="0" smtClean="0"/>
              <a:t> 사용</a:t>
            </a:r>
            <a:endParaRPr lang="en-US" altLang="ko-KR" sz="2400" b="1" dirty="0" smtClean="0"/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다양한 사상과 귀족 문화의 발달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과학 기술의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86814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4628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(97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67544" y="1652139"/>
            <a:ext cx="82809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4.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화약 무기와 조선술의 발달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① 배경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고려 말 왜구의 잦은 침입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 err="1" smtClean="0"/>
              <a:t>최무선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화통도감 설치</a:t>
            </a:r>
            <a:r>
              <a:rPr lang="en-US" altLang="ko-KR" sz="2400" b="1" dirty="0" smtClean="0"/>
              <a:t>, </a:t>
            </a:r>
            <a:r>
              <a:rPr lang="ko-KR" altLang="en-US" sz="2400" b="1" dirty="0" err="1" smtClean="0"/>
              <a:t>화약ㆍ화포</a:t>
            </a:r>
            <a:r>
              <a:rPr lang="ko-KR" altLang="en-US" sz="2400" b="1" dirty="0" smtClean="0"/>
              <a:t> 제작 → 왜구 격퇴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에 큰 공헌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③ 조선술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대형 범선과 조운선 제작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병선에 화포 설치</a:t>
            </a:r>
            <a:endParaRPr lang="en-US" altLang="ko-KR" sz="2400" b="1" dirty="0" smtClean="0"/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다양한 사상과 귀족 문화의 발달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과학 기술의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86814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4688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828" y="2810311"/>
            <a:ext cx="341438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귀족 문화의 발달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699792" y="2954327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4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332</Words>
  <Application>Microsoft Office PowerPoint</Application>
  <PresentationFormat>화면 슬라이드 쇼(4:3)</PresentationFormat>
  <Paragraphs>53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user</cp:lastModifiedBy>
  <cp:revision>511</cp:revision>
  <dcterms:created xsi:type="dcterms:W3CDTF">2013-03-25T12:51:11Z</dcterms:created>
  <dcterms:modified xsi:type="dcterms:W3CDTF">2013-12-18T00:30:19Z</dcterms:modified>
</cp:coreProperties>
</file>