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72" r:id="rId7"/>
    <p:sldId id="274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12120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4. </a:t>
            </a:r>
            <a:r>
              <a:rPr lang="ko-KR" altLang="en-US" sz="2300" b="1" dirty="0" smtClean="0"/>
              <a:t>다양한 사상과 귀족 문화의 발달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유학의 발달과 역사서의 편찬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6012160" y="3573016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1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989980"/>
            <a:ext cx="531992" cy="3529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023598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3" y="1916139"/>
            <a:ext cx="5012623" cy="864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200" b="1" dirty="0" smtClean="0">
                <a:latin typeface="+mn-ea"/>
              </a:rPr>
              <a:t> 유교 정치 이념이 시기에 따라 그 </a:t>
            </a:r>
            <a:endParaRPr lang="en-US" altLang="ko-KR" sz="2200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2200" b="1" dirty="0" smtClean="0">
                <a:latin typeface="+mn-ea"/>
              </a:rPr>
              <a:t>성격이 변하는 것을 이해할 수 있다</a:t>
            </a:r>
            <a:r>
              <a:rPr lang="en-US" altLang="ko-KR" sz="2200" b="1" dirty="0" smtClean="0">
                <a:latin typeface="+mn-ea"/>
              </a:rPr>
              <a:t>.</a:t>
            </a:r>
            <a:endParaRPr lang="ko-KR" altLang="en-US" sz="22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2924944"/>
            <a:ext cx="5256584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200" b="1" dirty="0" smtClean="0">
                <a:latin typeface="+mn-ea"/>
              </a:rPr>
              <a:t> 고려 후기 성리학이 수용되어 신진</a:t>
            </a:r>
            <a:endParaRPr lang="en-US" altLang="ko-KR" sz="2200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2200" b="1" dirty="0" smtClean="0">
                <a:latin typeface="+mn-ea"/>
              </a:rPr>
              <a:t>사대부의 사상적 배경이 되었음을 파악할 수 있다</a:t>
            </a:r>
            <a:r>
              <a:rPr lang="en-US" altLang="ko-KR" sz="2200" b="1" dirty="0" smtClean="0">
                <a:latin typeface="+mn-ea"/>
              </a:rPr>
              <a:t>.</a:t>
            </a:r>
            <a:endParaRPr lang="en-US" altLang="ko-KR" sz="2200" b="1" dirty="0">
              <a:latin typeface="+mn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4366244"/>
            <a:ext cx="531992" cy="3529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9753" y="4292403"/>
            <a:ext cx="5012623" cy="864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200" b="1" dirty="0" smtClean="0">
                <a:latin typeface="+mn-ea"/>
              </a:rPr>
              <a:t> 다양한 역사서가 편찬되어 후대에</a:t>
            </a:r>
            <a:endParaRPr lang="en-US" altLang="ko-KR" sz="2200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2200" b="1" dirty="0" smtClean="0">
                <a:latin typeface="+mn-ea"/>
              </a:rPr>
              <a:t>영향을 끼쳤음을 설명할 수 있다</a:t>
            </a:r>
            <a:r>
              <a:rPr lang="en-US" altLang="ko-KR" sz="2200" b="1" dirty="0" smtClean="0">
                <a:latin typeface="+mn-ea"/>
              </a:rPr>
              <a:t>.</a:t>
            </a:r>
            <a:endParaRPr lang="ko-KR" altLang="en-US" sz="2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(90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다양한 사상과 귀족 문화의 발달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유학의 발달과 역사서의 편찬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 bwMode="auto">
            <a:xfrm>
              <a:off x="41399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395536" y="2178495"/>
            <a:ext cx="482453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smtClean="0"/>
              <a:t> 국가를 </a:t>
            </a:r>
            <a:r>
              <a:rPr lang="ko-KR" altLang="en-US" sz="2400" b="1" dirty="0" smtClean="0"/>
              <a:t>맡은 자는 항상 근심이 없는 때를 경계해야 하고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유교 경전과 역사 서적을 널리 읽어 옛일을 거울삼아 오늘을 경계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해야 한다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en-US" altLang="ko-KR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        - </a:t>
            </a:r>
            <a:r>
              <a:rPr lang="ko-KR" altLang="en-US" sz="2400" b="1" dirty="0" smtClean="0"/>
              <a:t>훈요 </a:t>
            </a:r>
            <a:r>
              <a:rPr lang="en-US" altLang="ko-KR" sz="2400" b="1" dirty="0" smtClean="0"/>
              <a:t>10</a:t>
            </a:r>
            <a:r>
              <a:rPr lang="ko-KR" altLang="en-US" sz="2400" b="1" dirty="0" smtClean="0"/>
              <a:t>조</a:t>
            </a:r>
            <a:r>
              <a:rPr lang="en-US" altLang="ko-KR" sz="2400" b="1" dirty="0" smtClean="0"/>
              <a:t>, “</a:t>
            </a:r>
            <a:r>
              <a:rPr lang="ko-KR" altLang="en-US" sz="2400" b="1" dirty="0" smtClean="0"/>
              <a:t>고려사” </a:t>
            </a:r>
            <a:r>
              <a:rPr lang="en-US" altLang="ko-KR" sz="2400" b="1" dirty="0" smtClean="0"/>
              <a:t>-</a:t>
            </a:r>
            <a:endParaRPr lang="ko-KR" alt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52869" y="492142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▲성균관 대성전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개성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ko-KR" altLang="en-US" sz="105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1711" y="2183112"/>
            <a:ext cx="4056642" cy="268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(90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7" y="2034479"/>
            <a:ext cx="5760641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고려 초기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유교 정치 이념의 확립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태조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신라 </a:t>
            </a:r>
            <a:r>
              <a:rPr lang="en-US" altLang="ko-KR" sz="2400" b="1" dirty="0" smtClean="0"/>
              <a:t>6</a:t>
            </a:r>
            <a:r>
              <a:rPr lang="ko-KR" altLang="en-US" sz="2400" b="1" dirty="0" err="1" smtClean="0"/>
              <a:t>두품</a:t>
            </a:r>
            <a:r>
              <a:rPr lang="ko-KR" altLang="en-US" sz="2400" b="1" dirty="0" smtClean="0"/>
              <a:t> 출신 유학자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활약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취민유도</a:t>
            </a:r>
            <a:r>
              <a:rPr lang="ko-KR" altLang="en-US" sz="2400" b="1" dirty="0" smtClean="0"/>
              <a:t> 강조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학교 설립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광종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과거제</a:t>
            </a:r>
            <a:r>
              <a:rPr lang="ko-KR" altLang="en-US" sz="2400" b="1" dirty="0" smtClean="0"/>
              <a:t> 실시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성종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국자감ㆍ향교</a:t>
            </a:r>
            <a:r>
              <a:rPr lang="ko-KR" altLang="en-US" sz="2400" b="1" dirty="0" smtClean="0"/>
              <a:t> 설립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④ 유학자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최승로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– </a:t>
            </a:r>
            <a:r>
              <a:rPr lang="ko-KR" altLang="en-US" sz="2400" b="1" dirty="0" err="1" smtClean="0"/>
              <a:t>자주적ㆍ주체적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 smtClean="0"/>
              <a:t>새로운 국가 건설과 사회 개혁</a:t>
            </a:r>
            <a:r>
              <a:rPr lang="en-US" altLang="ko-KR" sz="2400" b="1" dirty="0" smtClean="0"/>
              <a:t>)</a:t>
            </a:r>
            <a:endParaRPr lang="en-US" altLang="ko-KR" sz="2400" b="1" dirty="0"/>
          </a:p>
        </p:txBody>
      </p:sp>
      <p:grpSp>
        <p:nvGrpSpPr>
          <p:cNvPr id="10" name="그룹 9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다양한 사상과 귀족 문화의 발달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유학의 발달과 역사서의 편찬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41399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3208" y="2132856"/>
            <a:ext cx="3381670" cy="290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(90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652139"/>
            <a:ext cx="8280921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고려 중기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문벌 귀족 사회의 안정과 함께 유교 사상이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보수화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김부식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이자겸의</a:t>
            </a:r>
            <a:r>
              <a:rPr lang="ko-KR" altLang="en-US" sz="2400" b="1" dirty="0" smtClean="0"/>
              <a:t> 난과 금에 굴복하는 과정에서 보수적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이면서 현실 안정 추구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최충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중앙 집권적 귀족 정치 강조</a:t>
            </a:r>
            <a:r>
              <a:rPr lang="en-US" altLang="ko-KR" sz="2400" b="1" dirty="0" smtClean="0"/>
              <a:t>, 9</a:t>
            </a:r>
            <a:r>
              <a:rPr lang="ko-KR" altLang="en-US" sz="2400" b="1" dirty="0" smtClean="0"/>
              <a:t>재 학당 설치 →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사학 </a:t>
            </a:r>
            <a:r>
              <a:rPr lang="en-US" altLang="ko-KR" sz="2400" b="1" dirty="0" smtClean="0"/>
              <a:t>12</a:t>
            </a:r>
            <a:r>
              <a:rPr lang="ko-KR" altLang="en-US" sz="2400" b="1" dirty="0" smtClean="0"/>
              <a:t>도 융성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관학 진흥책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</a:t>
            </a:r>
            <a:r>
              <a:rPr lang="ko-KR" altLang="en-US" sz="2400" b="1" dirty="0" err="1" smtClean="0"/>
              <a:t>ㆍ배경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사학 </a:t>
            </a:r>
            <a:r>
              <a:rPr lang="en-US" altLang="ko-KR" sz="2400" b="1" dirty="0" smtClean="0"/>
              <a:t>12</a:t>
            </a:r>
            <a:r>
              <a:rPr lang="ko-KR" altLang="en-US" sz="2400" b="1" dirty="0" smtClean="0"/>
              <a:t>도의 융성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</a:t>
            </a:r>
            <a:r>
              <a:rPr lang="ko-KR" altLang="en-US" sz="2400" b="1" dirty="0" err="1" smtClean="0"/>
              <a:t>ㆍ내용</a:t>
            </a:r>
            <a:r>
              <a:rPr lang="en-US" altLang="ko-KR" sz="2400" b="1" dirty="0" smtClean="0"/>
              <a:t>: 7</a:t>
            </a:r>
            <a:r>
              <a:rPr lang="ko-KR" altLang="en-US" sz="2400" b="1" dirty="0" smtClean="0"/>
              <a:t>재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전문 강좌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설치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양현고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장학 재단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설치 등</a:t>
            </a:r>
            <a:endParaRPr lang="en-US" altLang="ko-KR" sz="2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다양한 사상과 귀족 문화의 발달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유학의 발달과 역사서의 편찬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1399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(91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124744"/>
            <a:ext cx="4965700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성리학의 수용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2400" b="1" dirty="0"/>
              <a:t>① </a:t>
            </a:r>
            <a:r>
              <a:rPr lang="ko-KR" altLang="en-US" sz="2400" b="1" dirty="0" smtClean="0"/>
              <a:t>특징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인간의 심성과 우주의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원리 문제를 철학적으로 탐구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하는 </a:t>
            </a:r>
            <a:r>
              <a:rPr lang="ko-KR" altLang="en-US" sz="2400" b="1" dirty="0" err="1" smtClean="0"/>
              <a:t>신유학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전래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안향 소개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실천적 측면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강조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→ 이제현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성리학에 대한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이해 심화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→ </a:t>
            </a:r>
            <a:r>
              <a:rPr lang="ko-KR" altLang="en-US" sz="2400" b="1" dirty="0" err="1" smtClean="0"/>
              <a:t>이색ㆍ정몽주</a:t>
            </a:r>
            <a:r>
              <a:rPr lang="ko-KR" altLang="en-US" sz="2400" b="1" dirty="0" smtClean="0"/>
              <a:t> 등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신진 사대부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신진 사대부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불교 폐단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권문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세족의 횡포 등 사회 모순 개혁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성리학의 실천적 측면 강조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(“</a:t>
            </a:r>
            <a:r>
              <a:rPr lang="ko-KR" altLang="en-US" sz="2400" b="1" dirty="0" smtClean="0"/>
              <a:t>소학</a:t>
            </a:r>
            <a:r>
              <a:rPr lang="en-US" altLang="ko-KR" sz="2400" b="1" dirty="0" smtClean="0"/>
              <a:t>, “</a:t>
            </a:r>
            <a:r>
              <a:rPr lang="ko-KR" altLang="en-US" sz="2400" b="1" dirty="0" smtClean="0"/>
              <a:t>주자가례</a:t>
            </a:r>
            <a:r>
              <a:rPr lang="en-US" altLang="ko-KR" sz="2400" b="1" dirty="0" smtClean="0"/>
              <a:t>” </a:t>
            </a:r>
            <a:r>
              <a:rPr lang="ko-KR" altLang="en-US" sz="2400" b="1" dirty="0" smtClean="0"/>
              <a:t>보급</a:t>
            </a:r>
            <a:r>
              <a:rPr lang="en-US" altLang="ko-KR" sz="2400" b="1" dirty="0" smtClean="0"/>
              <a:t>)</a:t>
            </a:r>
          </a:p>
        </p:txBody>
      </p:sp>
      <p:grpSp>
        <p:nvGrpSpPr>
          <p:cNvPr id="10" name="그룹 9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다양한 사상과 귀족 문화의 발달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유학의 발달과 역사서의 편찬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41399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1236" y="2348880"/>
            <a:ext cx="3495684" cy="301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(92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412776"/>
            <a:ext cx="82809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4.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역사서의 편찬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초기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왕조실록</a:t>
            </a:r>
            <a:r>
              <a:rPr lang="en-US" altLang="ko-KR" sz="2400" b="1" dirty="0" smtClean="0"/>
              <a:t>, 7</a:t>
            </a:r>
            <a:r>
              <a:rPr lang="ko-KR" altLang="en-US" sz="2400" b="1" dirty="0" smtClean="0"/>
              <a:t>대 실록 → 지금은 전하지 않음</a:t>
            </a:r>
            <a:r>
              <a:rPr lang="en-US" altLang="ko-KR" sz="2400" b="1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중기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김부식의 </a:t>
            </a:r>
            <a:r>
              <a:rPr lang="en-US" altLang="ko-KR" sz="2400" b="1" dirty="0" smtClean="0"/>
              <a:t>“</a:t>
            </a:r>
            <a:r>
              <a:rPr lang="ko-KR" altLang="en-US" sz="2400" b="1" dirty="0" smtClean="0"/>
              <a:t>삼국사기</a:t>
            </a:r>
            <a:r>
              <a:rPr lang="en-US" altLang="ko-KR" sz="2400" b="1" dirty="0" smtClean="0"/>
              <a:t>” – </a:t>
            </a:r>
            <a:r>
              <a:rPr lang="ko-KR" altLang="en-US" sz="2400" b="1" dirty="0" smtClean="0"/>
              <a:t>현존하는 가장 오래된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역사책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유교적 합리주의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기전체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무신 집권기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</a:t>
            </a:r>
            <a:r>
              <a:rPr lang="ko-KR" altLang="en-US" sz="2400" b="1" dirty="0" err="1" smtClean="0"/>
              <a:t>ㆍ자주</a:t>
            </a:r>
            <a:r>
              <a:rPr lang="ko-KR" altLang="en-US" sz="2400" b="1" dirty="0" smtClean="0"/>
              <a:t> 의식을 바탕으로 전통 문화를 바르게 이해하려는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 경향 대두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</a:t>
            </a:r>
            <a:r>
              <a:rPr lang="ko-KR" altLang="en-US" sz="2400" b="1" dirty="0" err="1" smtClean="0"/>
              <a:t>ㆍ각훈의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“</a:t>
            </a:r>
            <a:r>
              <a:rPr lang="ko-KR" altLang="en-US" sz="2400" b="1" dirty="0" smtClean="0"/>
              <a:t>해동고승전</a:t>
            </a:r>
            <a:r>
              <a:rPr lang="en-US" altLang="ko-KR" sz="2400" b="1" dirty="0" smtClean="0"/>
              <a:t>”, </a:t>
            </a:r>
            <a:r>
              <a:rPr lang="ko-KR" altLang="en-US" sz="2400" b="1" dirty="0" smtClean="0"/>
              <a:t>이규보의 </a:t>
            </a:r>
            <a:r>
              <a:rPr lang="en-US" altLang="ko-KR" sz="2400" b="1" dirty="0" smtClean="0"/>
              <a:t>“</a:t>
            </a:r>
            <a:r>
              <a:rPr lang="ko-KR" altLang="en-US" sz="2400" b="1" dirty="0" err="1" smtClean="0"/>
              <a:t>동명왕편</a:t>
            </a:r>
            <a:r>
              <a:rPr lang="en-US" altLang="ko-KR" sz="2400" b="1" dirty="0" smtClean="0"/>
              <a:t>”, </a:t>
            </a:r>
            <a:r>
              <a:rPr lang="ko-KR" altLang="en-US" sz="2400" b="1" dirty="0" smtClean="0"/>
              <a:t>일연의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“</a:t>
            </a:r>
            <a:r>
              <a:rPr lang="ko-KR" altLang="en-US" sz="2400" b="1" dirty="0" smtClean="0"/>
              <a:t>삼국유사</a:t>
            </a:r>
            <a:r>
              <a:rPr lang="en-US" altLang="ko-KR" sz="2400" b="1" dirty="0" smtClean="0"/>
              <a:t>”, </a:t>
            </a:r>
            <a:r>
              <a:rPr lang="ko-KR" altLang="en-US" sz="2400" b="1" dirty="0" smtClean="0"/>
              <a:t>이승휴의 </a:t>
            </a:r>
            <a:r>
              <a:rPr lang="en-US" altLang="ko-KR" sz="2400" b="1" dirty="0" smtClean="0"/>
              <a:t>“</a:t>
            </a:r>
            <a:r>
              <a:rPr lang="ko-KR" altLang="en-US" sz="2400" b="1" dirty="0" smtClean="0"/>
              <a:t>제왕운기</a:t>
            </a:r>
            <a:r>
              <a:rPr lang="en-US" altLang="ko-KR" sz="2400" b="1" dirty="0" smtClean="0"/>
              <a:t>”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④ 후기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성리학적 유교 사관 대두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이제현의 </a:t>
            </a:r>
            <a:r>
              <a:rPr lang="en-US" altLang="ko-KR" sz="2400" b="1" dirty="0" smtClean="0"/>
              <a:t>“</a:t>
            </a:r>
            <a:r>
              <a:rPr lang="ko-KR" altLang="en-US" sz="2400" b="1" dirty="0" smtClean="0"/>
              <a:t>사략</a:t>
            </a:r>
            <a:r>
              <a:rPr lang="en-US" altLang="ko-KR" sz="2400" b="1" dirty="0" smtClean="0"/>
              <a:t>”</a:t>
            </a:r>
            <a:endParaRPr lang="en-US" altLang="ko-KR" sz="2400" b="1" dirty="0"/>
          </a:p>
        </p:txBody>
      </p:sp>
      <p:grpSp>
        <p:nvGrpSpPr>
          <p:cNvPr id="9" name="그룹 8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다양한 사상과 귀족 문화의 발달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유학의 발달과 역사서의 편찬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41399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7846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8" y="2810311"/>
            <a:ext cx="3414387" cy="15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불교와 도교</a:t>
            </a: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풍수지리설의 발달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469</Words>
  <Application>Microsoft Office PowerPoint</Application>
  <PresentationFormat>화면 슬라이드 쇼(4:3)</PresentationFormat>
  <Paragraphs>75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457</cp:revision>
  <dcterms:created xsi:type="dcterms:W3CDTF">2013-03-25T12:51:11Z</dcterms:created>
  <dcterms:modified xsi:type="dcterms:W3CDTF">2013-12-12T00:32:43Z</dcterms:modified>
</cp:coreProperties>
</file>