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70" r:id="rId5"/>
    <p:sldId id="257" r:id="rId6"/>
    <p:sldId id="271" r:id="rId7"/>
    <p:sldId id="272" r:id="rId8"/>
    <p:sldId id="264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/>
  </p:normalViewPr>
  <p:slideViewPr>
    <p:cSldViewPr>
      <p:cViewPr>
        <p:scale>
          <a:sx n="105" d="100"/>
          <a:sy n="105" d="100"/>
        </p:scale>
        <p:origin x="-1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7904" y="3121200"/>
            <a:ext cx="5328592" cy="783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300" b="1" dirty="0" smtClean="0"/>
              <a:t>3. </a:t>
            </a:r>
            <a:r>
              <a:rPr lang="ko-KR" altLang="en-US" sz="2300" b="1" dirty="0" smtClean="0"/>
              <a:t>신분 제도와 생활 모습</a:t>
            </a:r>
            <a:endParaRPr lang="en-US" altLang="ko-KR" sz="2300" b="1" dirty="0" smtClean="0"/>
          </a:p>
          <a:p>
            <a:pPr algn="r">
              <a:lnSpc>
                <a:spcPct val="120000"/>
              </a:lnSpc>
            </a:pPr>
            <a:r>
              <a:rPr lang="en-US" altLang="ko-KR" sz="1600" dirty="0" smtClean="0"/>
              <a:t>4</a:t>
            </a:r>
            <a:r>
              <a:rPr lang="ko-KR" altLang="en-US" sz="1600" dirty="0" smtClean="0"/>
              <a:t>개로 구분된 신분 제도</a:t>
            </a:r>
            <a:endParaRPr lang="ko-KR" altLang="en-US" sz="1600" dirty="0"/>
          </a:p>
        </p:txBody>
      </p:sp>
      <p:grpSp>
        <p:nvGrpSpPr>
          <p:cNvPr id="11" name="그룹 10"/>
          <p:cNvGrpSpPr/>
          <p:nvPr/>
        </p:nvGrpSpPr>
        <p:grpSpPr>
          <a:xfrm>
            <a:off x="6471367" y="3573016"/>
            <a:ext cx="260873" cy="338554"/>
            <a:chOff x="6381669" y="3444431"/>
            <a:chExt cx="260873" cy="338554"/>
          </a:xfrm>
        </p:grpSpPr>
        <p:sp>
          <p:nvSpPr>
            <p:cNvPr id="12" name="TextBox 11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1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24929"/>
            <a:ext cx="531992" cy="35292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463" y="3815686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5" y="2151088"/>
            <a:ext cx="501262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고려는 귀족</a:t>
            </a:r>
            <a:r>
              <a:rPr lang="en-US" altLang="ko-KR" sz="2400" b="1" dirty="0" smtClean="0">
                <a:latin typeface="+mn-ea"/>
              </a:rPr>
              <a:t>, </a:t>
            </a:r>
            <a:r>
              <a:rPr lang="ko-KR" altLang="en-US" sz="2400" b="1" dirty="0" smtClean="0">
                <a:latin typeface="+mn-ea"/>
              </a:rPr>
              <a:t>중류층</a:t>
            </a:r>
            <a:r>
              <a:rPr lang="en-US" altLang="ko-KR" sz="2400" b="1" dirty="0" smtClean="0">
                <a:latin typeface="+mn-ea"/>
              </a:rPr>
              <a:t>, </a:t>
            </a:r>
            <a:r>
              <a:rPr lang="ko-KR" altLang="en-US" sz="2400" b="1" dirty="0" smtClean="0">
                <a:latin typeface="+mn-ea"/>
              </a:rPr>
              <a:t>양인</a:t>
            </a:r>
            <a:r>
              <a:rPr lang="en-US" altLang="ko-KR" sz="2400" b="1" dirty="0" smtClean="0">
                <a:latin typeface="+mn-ea"/>
              </a:rPr>
              <a:t>, </a:t>
            </a:r>
            <a:r>
              <a:rPr lang="ko-KR" altLang="en-US" sz="2400" b="1" dirty="0" smtClean="0">
                <a:latin typeface="+mn-ea"/>
              </a:rPr>
              <a:t>천민 등 </a:t>
            </a:r>
            <a:r>
              <a:rPr lang="en-US" altLang="ko-KR" sz="2400" b="1" dirty="0" smtClean="0">
                <a:latin typeface="+mn-ea"/>
              </a:rPr>
              <a:t>4</a:t>
            </a:r>
            <a:r>
              <a:rPr lang="ko-KR" altLang="en-US" sz="2400" b="1" dirty="0" smtClean="0">
                <a:latin typeface="+mn-ea"/>
              </a:rPr>
              <a:t>개의 신분으로 구성되었음을 이해할 수 있다</a:t>
            </a:r>
            <a:r>
              <a:rPr lang="en-US" altLang="ko-KR" sz="2400" b="1" dirty="0" smtClean="0">
                <a:latin typeface="+mn-ea"/>
              </a:rPr>
              <a:t>.</a:t>
            </a:r>
            <a:endParaRPr lang="ko-KR" altLang="en-US" sz="2400" b="1" dirty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3717032"/>
            <a:ext cx="525658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이전 시기와 달리 신분 상승의</a:t>
            </a:r>
            <a:r>
              <a:rPr lang="en-US" altLang="ko-KR" sz="2400" b="1" dirty="0">
                <a:latin typeface="+mn-ea"/>
              </a:rPr>
              <a:t> </a:t>
            </a:r>
            <a:r>
              <a:rPr lang="ko-KR" altLang="en-US" sz="2400" b="1" dirty="0" smtClean="0">
                <a:latin typeface="+mn-ea"/>
              </a:rPr>
              <a:t>가능성이 존재했음을 설명할 수 있다</a:t>
            </a:r>
            <a:r>
              <a:rPr lang="en-US" altLang="ko-KR" sz="2400" b="1" dirty="0" smtClean="0">
                <a:latin typeface="+mn-ea"/>
              </a:rPr>
              <a:t>.</a:t>
            </a:r>
            <a:endParaRPr lang="en-US" altLang="ko-KR" sz="2400" b="1" dirty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(84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7" name="그룹 6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9" name="TextBox 8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신분 제도와 생활 모습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4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개로 구분된 신분 제도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" name="모서리가 둥근 직사각형 5"/>
            <p:cNvSpPr/>
            <p:nvPr/>
          </p:nvSpPr>
          <p:spPr bwMode="auto">
            <a:xfrm>
              <a:off x="486003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323528" y="1268760"/>
            <a:ext cx="4968552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200" b="1" dirty="0" smtClean="0"/>
              <a:t> 우리나라는 태조 이래로 귀천을 물론하고 마음대로 옷을 입어서 관직이 비록 높더라도 집이 가난하면 공복을 갖추지 못하고</a:t>
            </a:r>
            <a:r>
              <a:rPr lang="en-US" altLang="ko-KR" sz="2200" b="1" dirty="0" smtClean="0"/>
              <a:t>, </a:t>
            </a:r>
            <a:r>
              <a:rPr lang="ko-KR" altLang="en-US" sz="2200" b="1" dirty="0" smtClean="0"/>
              <a:t>비록 관직이 없어도 집이 부유하면 화려한 비단을 사용하였습니다</a:t>
            </a:r>
            <a:r>
              <a:rPr lang="en-US" altLang="ko-KR" sz="2200" b="1" dirty="0" smtClean="0"/>
              <a:t>. </a:t>
            </a:r>
            <a:r>
              <a:rPr lang="en-US" altLang="ko-KR" sz="2200" b="1" dirty="0" smtClean="0"/>
              <a:t>…... </a:t>
            </a:r>
            <a:r>
              <a:rPr lang="ko-KR" altLang="en-US" sz="2200" b="1" dirty="0" smtClean="0"/>
              <a:t>원하건대 백관으로 하여금 조회에서는 </a:t>
            </a:r>
            <a:r>
              <a:rPr lang="en-US" altLang="ko-KR" sz="2200" b="1" dirty="0" smtClean="0"/>
              <a:t>…… </a:t>
            </a:r>
            <a:r>
              <a:rPr lang="ko-KR" altLang="en-US" sz="2200" b="1" dirty="0" smtClean="0"/>
              <a:t>제대로 된 공복을 갖추어 입도록 하고</a:t>
            </a:r>
            <a:r>
              <a:rPr lang="en-US" altLang="ko-KR" sz="2200" b="1" dirty="0" smtClean="0"/>
              <a:t>…… </a:t>
            </a:r>
            <a:r>
              <a:rPr lang="ko-KR" altLang="en-US" sz="2200" b="1" dirty="0" smtClean="0"/>
              <a:t>서인</a:t>
            </a:r>
            <a:r>
              <a:rPr lang="en-US" altLang="ko-KR" sz="2200" b="1" dirty="0" smtClean="0"/>
              <a:t>(</a:t>
            </a:r>
            <a:r>
              <a:rPr lang="ko-KR" altLang="en-US" sz="2200" b="1" dirty="0" smtClean="0"/>
              <a:t>庶人</a:t>
            </a:r>
            <a:r>
              <a:rPr lang="en-US" altLang="ko-KR" sz="2200" b="1" dirty="0" smtClean="0"/>
              <a:t>)</a:t>
            </a:r>
            <a:r>
              <a:rPr lang="ko-KR" altLang="en-US" sz="2200" b="1" dirty="0" smtClean="0"/>
              <a:t>은 무늬 있는 고운 비단옷을 입지 못하게 하고 거친 명주로 된 옷만 입을 수 있게 하소서</a:t>
            </a:r>
            <a:r>
              <a:rPr lang="en-US" altLang="ko-KR" sz="22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endParaRPr lang="en-US" altLang="ko-KR" sz="22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200" b="1" dirty="0" smtClean="0"/>
              <a:t>                               - “</a:t>
            </a:r>
            <a:r>
              <a:rPr lang="ko-KR" altLang="en-US" sz="2200" b="1" dirty="0" smtClean="0"/>
              <a:t>고려사” </a:t>
            </a:r>
            <a:r>
              <a:rPr lang="en-US" altLang="ko-KR" sz="2200" b="1" dirty="0" smtClean="0"/>
              <a:t>-</a:t>
            </a:r>
            <a:endParaRPr lang="ko-KR" altLang="en-US" sz="2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30556" y="4886290"/>
            <a:ext cx="33459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</a:t>
            </a:r>
            <a:r>
              <a:rPr lang="ko-KR" altLang="en-US" sz="1400" b="1" dirty="0" err="1" smtClean="0">
                <a:latin typeface="나눔고딕 ExtraBold"/>
                <a:ea typeface="나눔고딕 ExtraBold"/>
              </a:rPr>
              <a:t>강민첨상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(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국립중앙박물관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)</a:t>
            </a:r>
          </a:p>
          <a:p>
            <a:r>
              <a:rPr lang="ko-KR" altLang="en-US" sz="1050" dirty="0" smtClean="0"/>
              <a:t> 고려 시대 관리들이 쓰던 옆 부분이 길고 </a:t>
            </a:r>
            <a:r>
              <a:rPr lang="ko-KR" altLang="en-US" sz="1050" dirty="0" err="1" smtClean="0"/>
              <a:t>윗</a:t>
            </a:r>
            <a:r>
              <a:rPr lang="ko-KR" altLang="en-US" sz="1050" dirty="0" smtClean="0"/>
              <a:t> 부분이</a:t>
            </a:r>
            <a:endParaRPr lang="en-US" altLang="ko-KR" sz="1050" dirty="0" smtClean="0"/>
          </a:p>
          <a:p>
            <a:r>
              <a:rPr lang="ko-KR" altLang="en-US" sz="1050" dirty="0" smtClean="0"/>
              <a:t>평평한 관모를 쓰고 있다</a:t>
            </a:r>
            <a:r>
              <a:rPr lang="en-US" altLang="ko-KR" sz="1050" dirty="0" smtClean="0"/>
              <a:t>.</a:t>
            </a:r>
            <a:endParaRPr lang="ko-KR" altLang="en-US" sz="1050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307" y="1974022"/>
            <a:ext cx="3336149" cy="29078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(84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11560" y="1341806"/>
            <a:ext cx="8136904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AutoNum type="arabicPeriod"/>
            </a:pPr>
            <a:r>
              <a:rPr lang="ko-KR" altLang="en-US" sz="2400" b="1" dirty="0" smtClean="0">
                <a:solidFill>
                  <a:srgbClr val="0070C0"/>
                </a:solidFill>
              </a:rPr>
              <a:t>고려의 신분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dirty="0" smtClean="0"/>
              <a:t> </a:t>
            </a:r>
            <a:r>
              <a:rPr lang="ko-KR" altLang="en-US" sz="2400" b="1" dirty="0" smtClean="0"/>
              <a:t>① 지배층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귀족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중류층 </a:t>
            </a:r>
            <a:r>
              <a:rPr lang="en-US" altLang="ko-KR" sz="2400" b="1" dirty="0" smtClean="0"/>
              <a:t>– </a:t>
            </a:r>
            <a:r>
              <a:rPr lang="ko-KR" altLang="en-US" sz="2400" b="1" dirty="0" smtClean="0"/>
              <a:t>국가 운영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행정 실무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피지배층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양민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천민 </a:t>
            </a:r>
            <a:r>
              <a:rPr lang="en-US" altLang="ko-KR" sz="2400" b="1" dirty="0" smtClean="0"/>
              <a:t>– </a:t>
            </a:r>
            <a:r>
              <a:rPr lang="ko-KR" altLang="en-US" sz="2400" b="1" dirty="0" smtClean="0"/>
              <a:t>생산 활동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endParaRPr lang="en-US" altLang="ko-KR" sz="2400" b="1" dirty="0"/>
          </a:p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2.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귀족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 </a:t>
            </a:r>
            <a:r>
              <a:rPr lang="ko-KR" altLang="en-US" sz="2400" b="1" dirty="0"/>
              <a:t>① </a:t>
            </a:r>
            <a:r>
              <a:rPr lang="ko-KR" altLang="en-US" sz="2400" b="1" dirty="0" smtClean="0"/>
              <a:t>문벌 귀족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대대로 고위 관직 차지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중첩된 혼인 관계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err="1" smtClean="0"/>
              <a:t>ㆍ정치적</a:t>
            </a:r>
            <a:r>
              <a:rPr lang="ko-KR" altLang="en-US" sz="2400" b="1" dirty="0" smtClean="0"/>
              <a:t> 특권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과거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음서를 통해 고위 관직 독점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 </a:t>
            </a:r>
            <a:r>
              <a:rPr lang="ko-KR" altLang="en-US" sz="2400" b="1" dirty="0" err="1" smtClean="0"/>
              <a:t>ㆍ경제적</a:t>
            </a:r>
            <a:r>
              <a:rPr lang="ko-KR" altLang="en-US" sz="2400" b="1" dirty="0" smtClean="0"/>
              <a:t> 특권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공음전</a:t>
            </a:r>
            <a:r>
              <a:rPr lang="en-US" altLang="ko-KR" sz="2400" b="1" dirty="0" smtClean="0"/>
              <a:t>, </a:t>
            </a:r>
            <a:r>
              <a:rPr lang="ko-KR" altLang="en-US" sz="2400" b="1" dirty="0" err="1" smtClean="0"/>
              <a:t>과전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녹봉 등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변화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 </a:t>
            </a:r>
            <a:r>
              <a:rPr lang="ko-KR" altLang="en-US" sz="2400" b="1" dirty="0" err="1" smtClean="0"/>
              <a:t>ㆍ무신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무신 정변을 계기로 권력 장악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 </a:t>
            </a:r>
            <a:r>
              <a:rPr lang="ko-KR" altLang="en-US" sz="2400" b="1" dirty="0" err="1" smtClean="0"/>
              <a:t>ㆍ권문세족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무신 정권 붕괴 후 권력 장악</a:t>
            </a:r>
            <a:endParaRPr lang="en-US" altLang="ko-KR" sz="2400" b="1" dirty="0"/>
          </a:p>
        </p:txBody>
      </p:sp>
      <p:grpSp>
        <p:nvGrpSpPr>
          <p:cNvPr id="20" name="그룹 19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1" name="TextBox 20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신분 제도와 생활 모습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4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개로 구분된 신분 제도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 bwMode="auto">
            <a:xfrm>
              <a:off x="486003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38534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(85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7" y="2034479"/>
            <a:ext cx="5760641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3.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중류층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말단 행정 실무 담당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① 구성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잡류</a:t>
            </a:r>
            <a:r>
              <a:rPr lang="en-US" altLang="ko-KR" sz="2400" b="1" dirty="0" smtClean="0"/>
              <a:t>, </a:t>
            </a:r>
            <a:r>
              <a:rPr lang="ko-KR" altLang="en-US" sz="2400" b="1" dirty="0" err="1" smtClean="0"/>
              <a:t>남반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하급 장교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향리 등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② 특징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고위 관직으로 진출 어려움</a:t>
            </a:r>
            <a:r>
              <a:rPr lang="en-US" altLang="ko-KR" sz="2400" b="1" dirty="0" smtClean="0"/>
              <a:t>,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자손에게 신분 세습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③ 향리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호장ㆍ부호장</a:t>
            </a:r>
            <a:r>
              <a:rPr lang="ko-KR" altLang="en-US" sz="2400" b="1" dirty="0" smtClean="0"/>
              <a:t> 등 여러 단계로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 구분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과거를 통해 중앙 관리로 진출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가능</a:t>
            </a:r>
            <a:endParaRPr lang="en-US" altLang="ko-KR" sz="2400" b="1" dirty="0"/>
          </a:p>
        </p:txBody>
      </p:sp>
      <p:grpSp>
        <p:nvGrpSpPr>
          <p:cNvPr id="23" name="그룹 22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4" name="TextBox 23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신분 제도와 생활 모습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4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개로 구분된 신분 제도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 bwMode="auto">
            <a:xfrm>
              <a:off x="486003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745" y="1412776"/>
            <a:ext cx="2463120" cy="48300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(85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8" name="그룹 17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9" name="TextBox 18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신분 제도와 생활 모습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4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개로 구분된 신분 제도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 bwMode="auto">
            <a:xfrm>
              <a:off x="486003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67544" y="1484784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4.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양민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농업과 상공업에 종사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대다수는 농민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백정</a:t>
            </a:r>
            <a:r>
              <a:rPr lang="en-US" altLang="ko-KR" sz="2400" b="1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① 농민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국가에 세금 납부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과거 응시 제한 없음</a:t>
            </a:r>
            <a:r>
              <a:rPr lang="en-US" altLang="ko-KR" sz="2400" b="1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 err="1" smtClean="0"/>
              <a:t>향ㆍ부곡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농업</a:t>
            </a:r>
            <a:r>
              <a:rPr lang="en-US" altLang="ko-KR" sz="2400" b="1" dirty="0" smtClean="0"/>
              <a:t>)</a:t>
            </a:r>
            <a:r>
              <a:rPr lang="ko-KR" altLang="en-US" sz="2400" b="1" dirty="0" err="1" smtClean="0"/>
              <a:t>ㆍ소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수공업</a:t>
            </a:r>
            <a:r>
              <a:rPr lang="en-US" altLang="ko-KR" sz="2400" b="1" dirty="0" smtClean="0"/>
              <a:t>) </a:t>
            </a:r>
            <a:r>
              <a:rPr lang="ko-KR" altLang="en-US" sz="2400" b="1" dirty="0" smtClean="0"/>
              <a:t>주민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국자감 입학과 과거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응시 불가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거주 이전의 자유 제한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더 많은 세금 납부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5.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노비</a:t>
            </a:r>
            <a:r>
              <a:rPr lang="en-US" altLang="ko-KR" sz="2400" b="1" dirty="0" smtClean="0"/>
              <a:t>:</a:t>
            </a:r>
            <a:r>
              <a:rPr lang="en-US" altLang="ko-KR" sz="2400" b="1" dirty="0">
                <a:solidFill>
                  <a:srgbClr val="0070C0"/>
                </a:solidFill>
              </a:rPr>
              <a:t> </a:t>
            </a:r>
            <a:r>
              <a:rPr lang="ko-KR" altLang="en-US" sz="2400" b="1" dirty="0" smtClean="0"/>
              <a:t>천민의 대다수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① 특징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재산으로 간주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매매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상속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증여의 대상</a:t>
            </a:r>
            <a:r>
              <a:rPr lang="en-US" altLang="ko-KR" sz="2400" b="1" dirty="0" smtClean="0"/>
              <a:t>), </a:t>
            </a:r>
            <a:r>
              <a:rPr lang="ko-KR" altLang="en-US" sz="2400" b="1" dirty="0" err="1" smtClean="0"/>
              <a:t>일천즉천</a:t>
            </a:r>
            <a:r>
              <a:rPr lang="en-US" altLang="ko-KR" sz="2400" b="1" dirty="0" smtClean="0"/>
              <a:t>,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err="1" smtClean="0"/>
              <a:t>천자수모법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소유권</a:t>
            </a:r>
            <a:r>
              <a:rPr lang="en-US" altLang="ko-KR" sz="2400" b="1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종류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공노비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입역 노비</a:t>
            </a:r>
            <a:r>
              <a:rPr lang="en-US" altLang="ko-KR" sz="2400" b="1" dirty="0" smtClean="0"/>
              <a:t>, </a:t>
            </a:r>
            <a:r>
              <a:rPr lang="ko-KR" altLang="en-US" sz="2400" b="1" dirty="0" err="1" smtClean="0"/>
              <a:t>외거</a:t>
            </a:r>
            <a:r>
              <a:rPr lang="ko-KR" altLang="en-US" sz="2400" b="1" dirty="0" smtClean="0"/>
              <a:t> 노비</a:t>
            </a:r>
            <a:r>
              <a:rPr lang="en-US" altLang="ko-KR" sz="2400" b="1" dirty="0" smtClean="0"/>
              <a:t>), </a:t>
            </a:r>
            <a:r>
              <a:rPr lang="ko-KR" altLang="en-US" sz="2400" b="1" dirty="0" smtClean="0"/>
              <a:t>사노비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솔거 노비</a:t>
            </a:r>
            <a:r>
              <a:rPr lang="en-US" altLang="ko-KR" sz="2400" b="1" dirty="0" smtClean="0"/>
              <a:t>,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err="1" smtClean="0"/>
              <a:t>외거</a:t>
            </a:r>
            <a:r>
              <a:rPr lang="ko-KR" altLang="en-US" sz="2400" b="1" dirty="0" smtClean="0"/>
              <a:t> 노비</a:t>
            </a:r>
            <a:r>
              <a:rPr lang="en-US" altLang="ko-KR" sz="2400" b="1" dirty="0" smtClean="0"/>
              <a:t>)</a:t>
            </a:r>
            <a:endParaRPr lang="en-US" altLang="ko-KR" sz="2400" b="1" dirty="0"/>
          </a:p>
        </p:txBody>
      </p:sp>
    </p:spTree>
    <p:extLst>
      <p:ext uri="{BB962C8B-B14F-4D97-AF65-F5344CB8AC3E}">
        <p14:creationId xmlns="" xmlns:p14="http://schemas.microsoft.com/office/powerpoint/2010/main" val="279702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(86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8" name="그룹 17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9" name="TextBox 18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신분 제도와 생활 모습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4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개로 구분된 신분 제도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 bwMode="auto">
            <a:xfrm>
              <a:off x="486003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95536" y="2420888"/>
            <a:ext cx="496570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6.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신분 상승의 가능성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dirty="0"/>
              <a:t> </a:t>
            </a:r>
            <a:r>
              <a:rPr lang="ko-KR" altLang="en-US" sz="2400" b="1" dirty="0" smtClean="0"/>
              <a:t>① 형태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향리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→ 중앙 고위 관리</a:t>
            </a:r>
            <a:r>
              <a:rPr lang="en-US" altLang="ko-KR" sz="2400" b="1" dirty="0" smtClean="0"/>
              <a:t>),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군인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→ 무관</a:t>
            </a:r>
            <a:r>
              <a:rPr lang="en-US" altLang="ko-KR" sz="2400" b="1" dirty="0" smtClean="0"/>
              <a:t>), </a:t>
            </a:r>
            <a:r>
              <a:rPr lang="ko-KR" altLang="en-US" sz="2400" b="1" dirty="0" smtClean="0"/>
              <a:t>노비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→ 양민</a:t>
            </a:r>
            <a:r>
              <a:rPr lang="en-US" altLang="ko-KR" sz="2400" b="1" dirty="0" smtClean="0"/>
              <a:t>),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err="1" smtClean="0"/>
              <a:t>향ㆍ부곡ㆍ소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→ 일반 군현</a:t>
            </a:r>
            <a:r>
              <a:rPr lang="en-US" altLang="ko-KR" sz="2400" b="1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의의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골품제</a:t>
            </a:r>
            <a:r>
              <a:rPr lang="ko-KR" altLang="en-US" sz="2400" b="1" dirty="0" smtClean="0"/>
              <a:t> 사회인 신라보다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개방적</a:t>
            </a:r>
            <a:endParaRPr lang="en-US" altLang="ko-KR" sz="2400" b="1" dirty="0" smtClean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976355"/>
            <a:ext cx="3368752" cy="35408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628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828" y="2810311"/>
            <a:ext cx="341438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고려인의 생활 모습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699792" y="2954327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287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1423</TotalTime>
  <Words>492</Words>
  <Application>Microsoft Office PowerPoint</Application>
  <PresentationFormat>화면 슬라이드 쇼(4:3)</PresentationFormat>
  <Paragraphs>69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misuser</cp:lastModifiedBy>
  <cp:revision>414</cp:revision>
  <dcterms:created xsi:type="dcterms:W3CDTF">2013-03-25T12:51:11Z</dcterms:created>
  <dcterms:modified xsi:type="dcterms:W3CDTF">2013-12-12T00:19:03Z</dcterms:modified>
</cp:coreProperties>
</file>