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3" r:id="rId3"/>
    <p:sldId id="260" r:id="rId4"/>
    <p:sldId id="270" r:id="rId5"/>
    <p:sldId id="257" r:id="rId6"/>
    <p:sldId id="280" r:id="rId7"/>
    <p:sldId id="278" r:id="rId8"/>
    <p:sldId id="282" r:id="rId9"/>
    <p:sldId id="283" r:id="rId10"/>
    <p:sldId id="264" r:id="rId11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60"/>
  </p:normalViewPr>
  <p:slideViewPr>
    <p:cSldViewPr>
      <p:cViewPr>
        <p:scale>
          <a:sx n="105" d="100"/>
          <a:sy n="105" d="100"/>
        </p:scale>
        <p:origin x="-144" y="-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961004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13168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5182255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729209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97359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8662608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641804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581120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1178261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0309550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353525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BE023F-E1DC-4E18-88F1-E0F974871E8E}" type="datetimeFigureOut">
              <a:rPr lang="ko-KR" altLang="en-US" smtClean="0"/>
              <a:pPr/>
              <a:t>2013-12-18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FD163-CA1B-4ABF-B12E-831AF00AF989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="" xmlns:p14="http://schemas.microsoft.com/office/powerpoint/2010/main" val="2691263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0"/>
            <a:ext cx="9144000" cy="685632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07904" y="3121200"/>
            <a:ext cx="5328592" cy="81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ko-KR" sz="2300" b="1" dirty="0" smtClean="0"/>
              <a:t>2. </a:t>
            </a:r>
            <a:r>
              <a:rPr lang="ko-KR" altLang="en-US" sz="2300" b="1" dirty="0" smtClean="0"/>
              <a:t>경제 정책과 경제 활동</a:t>
            </a:r>
            <a:endParaRPr lang="en-US" altLang="ko-KR" sz="2300" b="1" dirty="0" smtClean="0"/>
          </a:p>
          <a:p>
            <a:pPr algn="r">
              <a:lnSpc>
                <a:spcPct val="120000"/>
              </a:lnSpc>
            </a:pPr>
            <a:r>
              <a:rPr lang="ko-KR" altLang="en-US" sz="1600" dirty="0" smtClean="0"/>
              <a:t>토지 제도와 수취 체제의 정비</a:t>
            </a:r>
            <a:endParaRPr lang="ko-KR" altLang="en-US" sz="1600" dirty="0"/>
          </a:p>
        </p:txBody>
      </p:sp>
      <p:grpSp>
        <p:nvGrpSpPr>
          <p:cNvPr id="11" name="그룹 10"/>
          <p:cNvGrpSpPr/>
          <p:nvPr/>
        </p:nvGrpSpPr>
        <p:grpSpPr>
          <a:xfrm>
            <a:off x="5868144" y="3573016"/>
            <a:ext cx="260873" cy="338554"/>
            <a:chOff x="6381669" y="3444431"/>
            <a:chExt cx="260873" cy="338554"/>
          </a:xfrm>
        </p:grpSpPr>
        <p:sp>
          <p:nvSpPr>
            <p:cNvPr id="12" name="TextBox 11"/>
            <p:cNvSpPr txBox="1"/>
            <p:nvPr/>
          </p:nvSpPr>
          <p:spPr>
            <a:xfrm>
              <a:off x="6381669" y="3444431"/>
              <a:ext cx="260873" cy="338554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600" dirty="0" smtClean="0">
                  <a:ln w="12700">
                    <a:noFill/>
                  </a:ln>
                </a:rPr>
                <a:t>1</a:t>
              </a:r>
              <a:endParaRPr lang="ko-KR" altLang="en-US" sz="1600" dirty="0">
                <a:ln w="12700">
                  <a:noFill/>
                </a:ln>
              </a:endParaRPr>
            </a:p>
          </p:txBody>
        </p:sp>
        <p:sp>
          <p:nvSpPr>
            <p:cNvPr id="13" name="직사각형 12"/>
            <p:cNvSpPr/>
            <p:nvPr/>
          </p:nvSpPr>
          <p:spPr>
            <a:xfrm>
              <a:off x="6399359" y="3501008"/>
              <a:ext cx="216024" cy="216024"/>
            </a:xfrm>
            <a:prstGeom prst="rect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185475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"/>
            <a:ext cx="9144000" cy="68571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01828" y="2810311"/>
            <a:ext cx="3414387" cy="16435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800" b="1" dirty="0" smtClean="0">
                <a:solidFill>
                  <a:schemeClr val="accent3">
                    <a:lumMod val="50000"/>
                  </a:schemeClr>
                </a:solidFill>
              </a:rPr>
              <a:t>다양한 산업의 발달</a:t>
            </a:r>
            <a:endParaRPr lang="en-US" altLang="ko-KR" sz="28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endParaRPr lang="en-US" altLang="ko-KR" sz="2800" b="1" dirty="0">
              <a:solidFill>
                <a:schemeClr val="accent3">
                  <a:lumMod val="50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800" b="1" dirty="0" smtClean="0">
                <a:solidFill>
                  <a:schemeClr val="accent3">
                    <a:lumMod val="50000"/>
                  </a:schemeClr>
                </a:solidFill>
              </a:rPr>
              <a:t>                   </a:t>
            </a:r>
            <a:r>
              <a:rPr lang="ko-KR" altLang="en-US" sz="2000" b="1" dirty="0" smtClean="0"/>
              <a:t>입니다</a:t>
            </a:r>
            <a:r>
              <a:rPr lang="en-US" altLang="ko-KR" sz="2000" b="1" dirty="0" smtClean="0"/>
              <a:t>.</a:t>
            </a:r>
            <a:endParaRPr lang="ko-KR" altLang="en-US" sz="2000" b="1" dirty="0"/>
          </a:p>
        </p:txBody>
      </p:sp>
      <p:sp>
        <p:nvSpPr>
          <p:cNvPr id="5" name="모서리가 둥근 직사각형 4"/>
          <p:cNvSpPr/>
          <p:nvPr/>
        </p:nvSpPr>
        <p:spPr bwMode="auto">
          <a:xfrm>
            <a:off x="2699792" y="2954327"/>
            <a:ext cx="357188" cy="357188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sz="1800" b="1" dirty="0" smtClean="0">
                <a:latin typeface="+mj-lt"/>
                <a:ea typeface="맑은 고딕" pitchFamily="50" charset="-127"/>
              </a:rPr>
              <a:t>2</a:t>
            </a:r>
            <a:endParaRPr lang="ko-KR" altLang="en-US" sz="1800" b="1" dirty="0">
              <a:latin typeface="+mj-lt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83287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80"/>
            <a:ext cx="9144000" cy="685632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2380096"/>
            <a:ext cx="531992" cy="3529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9471" y="3815686"/>
            <a:ext cx="530225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339753" y="2306255"/>
            <a:ext cx="5012623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전시과의 변화 과정과 그 종류에 대해 이해할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ko-KR" altLang="en-US" sz="2400" b="1" dirty="0">
              <a:latin typeface="+mn-ea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39752" y="3717032"/>
            <a:ext cx="5012624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ko-KR" altLang="en-US" sz="2400" b="1" dirty="0" smtClean="0">
                <a:latin typeface="+mn-ea"/>
              </a:rPr>
              <a:t> 국가가 거두던 세금의 종류와 그 특징에 대해 설명할 수 있다</a:t>
            </a:r>
            <a:r>
              <a:rPr lang="en-US" altLang="ko-KR" sz="2400" b="1" dirty="0" smtClean="0">
                <a:latin typeface="+mn-ea"/>
              </a:rPr>
              <a:t>.</a:t>
            </a:r>
            <a:endParaRPr lang="en-US" altLang="ko-KR" sz="2400" b="1" dirty="0">
              <a:latin typeface="+mn-ea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564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8"/>
            <a:ext cx="9144000" cy="68563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7" name="그룹 6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9" name="TextBox 8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활동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토지 제도와 수취 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6" name="모서리가 둥근 직사각형 5"/>
            <p:cNvSpPr/>
            <p:nvPr/>
          </p:nvSpPr>
          <p:spPr bwMode="auto">
            <a:xfrm>
              <a:off x="399878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640050" y="5929535"/>
            <a:ext cx="22180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>
                <a:latin typeface="나눔고딕 ExtraBold"/>
                <a:ea typeface="나눔고딕 ExtraBold"/>
              </a:rPr>
              <a:t>▲왕건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(</a:t>
            </a:r>
            <a:r>
              <a:rPr lang="ko-KR" altLang="en-US" sz="1400" b="1" dirty="0" smtClean="0">
                <a:latin typeface="나눔고딕 ExtraBold"/>
                <a:ea typeface="나눔고딕 ExtraBold"/>
              </a:rPr>
              <a:t>개성 만월대</a:t>
            </a:r>
            <a:r>
              <a:rPr lang="en-US" altLang="ko-KR" sz="1400" b="1" dirty="0" smtClean="0">
                <a:latin typeface="나눔고딕 ExtraBold"/>
                <a:ea typeface="나눔고딕 ExtraBold"/>
              </a:rPr>
              <a:t>)</a:t>
            </a:r>
            <a:endParaRPr lang="ko-KR" altLang="en-US" sz="1050" dirty="0"/>
          </a:p>
        </p:txBody>
      </p:sp>
      <p:sp>
        <p:nvSpPr>
          <p:cNvPr id="10" name="직사각형 9"/>
          <p:cNvSpPr/>
          <p:nvPr/>
        </p:nvSpPr>
        <p:spPr>
          <a:xfrm>
            <a:off x="395536" y="1785005"/>
            <a:ext cx="51125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 latinLnBrk="0">
              <a:lnSpc>
                <a:spcPct val="120000"/>
              </a:lnSpc>
            </a:pPr>
            <a:r>
              <a:rPr lang="ko-KR" altLang="en-US" sz="2400" b="1" dirty="0" smtClean="0"/>
              <a:t> 태조께서 명령하셨다</a:t>
            </a:r>
            <a:r>
              <a:rPr lang="en-US" altLang="ko-KR" sz="2400" b="1" dirty="0" smtClean="0"/>
              <a:t>. “……(</a:t>
            </a:r>
            <a:r>
              <a:rPr lang="ko-KR" altLang="en-US" sz="2400" b="1" dirty="0" smtClean="0"/>
              <a:t>몰락한 사람에게</a:t>
            </a:r>
            <a:r>
              <a:rPr lang="en-US" altLang="ko-KR" sz="2400" b="1" dirty="0" smtClean="0"/>
              <a:t>)</a:t>
            </a:r>
            <a:r>
              <a:rPr lang="ko-KR" altLang="en-US" sz="2400" b="1" dirty="0"/>
              <a:t> </a:t>
            </a:r>
            <a:r>
              <a:rPr lang="ko-KR" altLang="en-US" sz="2400" b="1" dirty="0" smtClean="0"/>
              <a:t>조세를 면제해 주고 농업을 권장해야 집집마다 풍요롭고 사람들이 풍족하게 될 것이다</a:t>
            </a:r>
            <a:r>
              <a:rPr lang="en-US" altLang="ko-KR" sz="2400" b="1" dirty="0" smtClean="0"/>
              <a:t>. </a:t>
            </a:r>
            <a:r>
              <a:rPr lang="ko-KR" altLang="en-US" sz="2400" b="1" dirty="0" smtClean="0"/>
              <a:t>백성에게 </a:t>
            </a:r>
            <a:r>
              <a:rPr lang="en-US" altLang="ko-KR" sz="2400" b="1" dirty="0" smtClean="0"/>
              <a:t>3</a:t>
            </a:r>
            <a:r>
              <a:rPr lang="ko-KR" altLang="en-US" sz="2400" b="1" dirty="0" smtClean="0"/>
              <a:t>년 동안 조세와 역을 면제해주고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유랑하는 자는 농토로 돌아가게 하며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곧 대사면을 행하여 휴식하게 하라</a:t>
            </a:r>
            <a:r>
              <a:rPr lang="en-US" altLang="ko-KR" sz="2400" b="1" dirty="0" smtClean="0"/>
              <a:t>.”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</a:t>
            </a:r>
          </a:p>
          <a:p>
            <a:pPr fontAlgn="base" latinLnBrk="0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                    - “</a:t>
            </a:r>
            <a:r>
              <a:rPr lang="ko-KR" altLang="en-US" sz="2400" b="1" dirty="0" smtClean="0"/>
              <a:t>고려사절요”</a:t>
            </a:r>
            <a:r>
              <a:rPr lang="en-US" altLang="ko-KR" sz="2400" b="1" dirty="0" smtClean="0"/>
              <a:t>-</a:t>
            </a:r>
            <a:endParaRPr lang="ko-KR" altLang="en-US" sz="2400" b="1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182" y="1702879"/>
            <a:ext cx="3054274" cy="41872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025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95536" y="1988840"/>
            <a:ext cx="5616624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1.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전시과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</a:t>
            </a:r>
            <a:r>
              <a:rPr lang="ko-KR" altLang="en-US" sz="2400" b="1" dirty="0" smtClean="0"/>
              <a:t>① 변화 과정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역분전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태조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→ 시정 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전시과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경종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→ 개정 전시과</a:t>
            </a:r>
            <a:r>
              <a:rPr lang="en-US" altLang="ko-KR" sz="2400" b="1" dirty="0" smtClean="0"/>
              <a:t>(</a:t>
            </a:r>
            <a:r>
              <a:rPr lang="ko-KR" altLang="en-US" sz="2400" b="1" dirty="0" err="1" smtClean="0"/>
              <a:t>목종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</a:t>
            </a:r>
            <a:r>
              <a:rPr lang="ko-KR" altLang="en-US" sz="2400" b="1" dirty="0" smtClean="0"/>
              <a:t>→ 경정 전시과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문종</a:t>
            </a:r>
            <a:r>
              <a:rPr lang="en-US" altLang="ko-KR" sz="2400" b="1" dirty="0" smtClean="0"/>
              <a:t>)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특징</a:t>
            </a:r>
            <a:r>
              <a:rPr lang="en-US" altLang="ko-KR" sz="2400" b="1" dirty="0" smtClean="0"/>
              <a:t>: </a:t>
            </a:r>
            <a:r>
              <a:rPr lang="ko-KR" altLang="en-US" sz="2400" b="1" dirty="0" err="1" smtClean="0"/>
              <a:t>수조권</a:t>
            </a:r>
            <a:r>
              <a:rPr lang="ko-KR" altLang="en-US" sz="2400" b="1" dirty="0" smtClean="0"/>
              <a:t> 지급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점차 관직 기준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  </a:t>
            </a:r>
            <a:r>
              <a:rPr lang="ko-KR" altLang="en-US" sz="2400" b="1" dirty="0" err="1" smtClean="0"/>
              <a:t>으로</a:t>
            </a:r>
            <a:r>
              <a:rPr lang="ko-KR" altLang="en-US" sz="2400" b="1" dirty="0" smtClean="0"/>
              <a:t> 지급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전시과 제도의 붕괴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무신 정변</a:t>
            </a:r>
            <a:r>
              <a:rPr lang="en-US" altLang="ko-KR" sz="2400" b="1" dirty="0" smtClean="0"/>
              <a:t>,</a:t>
            </a:r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   </a:t>
            </a:r>
            <a:r>
              <a:rPr lang="ko-KR" altLang="en-US" sz="2400" b="1" dirty="0" smtClean="0"/>
              <a:t>대토지 소유</a:t>
            </a:r>
            <a:endParaRPr lang="en-US" altLang="ko-KR" sz="2400" b="1" dirty="0" smtClean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활동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토지 제도와 수취 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99878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64" y="1565725"/>
            <a:ext cx="3073660" cy="467158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8534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(78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3568" y="1700808"/>
            <a:ext cx="7812360" cy="319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2.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전시과의 종류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b="1" dirty="0" smtClean="0"/>
              <a:t> </a:t>
            </a:r>
            <a:r>
              <a:rPr lang="ko-KR" altLang="en-US" sz="2400" b="1" dirty="0" err="1" smtClean="0"/>
              <a:t>공음전</a:t>
            </a:r>
            <a:r>
              <a:rPr lang="en-US" altLang="ko-KR" sz="2400" b="1" dirty="0" smtClean="0"/>
              <a:t>(5</a:t>
            </a:r>
            <a:r>
              <a:rPr lang="ko-KR" altLang="en-US" sz="2400" b="1" dirty="0" smtClean="0"/>
              <a:t>품 이상 관리</a:t>
            </a:r>
            <a:r>
              <a:rPr lang="en-US" altLang="ko-KR" sz="2400" b="1" dirty="0" smtClean="0"/>
              <a:t>), </a:t>
            </a:r>
            <a:r>
              <a:rPr lang="ko-KR" altLang="en-US" sz="2400" b="1" dirty="0" err="1" smtClean="0"/>
              <a:t>한인전</a:t>
            </a:r>
            <a:r>
              <a:rPr lang="en-US" altLang="ko-KR" sz="2400" b="1" dirty="0" smtClean="0"/>
              <a:t>(6</a:t>
            </a:r>
            <a:r>
              <a:rPr lang="ko-KR" altLang="en-US" sz="2400" b="1" dirty="0" smtClean="0"/>
              <a:t>품 이하 관리 자제</a:t>
            </a:r>
            <a:r>
              <a:rPr lang="en-US" altLang="ko-KR" sz="2400" b="1" dirty="0" smtClean="0"/>
              <a:t>),</a:t>
            </a:r>
          </a:p>
          <a:p>
            <a:pPr>
              <a:lnSpc>
                <a:spcPct val="120000"/>
              </a:lnSpc>
            </a:pPr>
            <a:r>
              <a:rPr lang="ko-KR" altLang="en-US" sz="2400" b="1" dirty="0" err="1" smtClean="0"/>
              <a:t>군인전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중앙 군인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구분전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하급 관리와 군인 유가족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등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endParaRPr lang="en-US" altLang="ko-KR" sz="2400" b="1" dirty="0"/>
          </a:p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3. </a:t>
            </a:r>
            <a:r>
              <a:rPr lang="ko-KR" altLang="en-US" sz="2400" b="1" dirty="0" err="1" smtClean="0">
                <a:solidFill>
                  <a:srgbClr val="0070C0"/>
                </a:solidFill>
              </a:rPr>
              <a:t>민전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ko-KR" sz="2400" dirty="0" smtClean="0"/>
              <a:t> </a:t>
            </a:r>
            <a:r>
              <a:rPr lang="ko-KR" altLang="en-US" sz="2400" b="1" dirty="0"/>
              <a:t>① </a:t>
            </a:r>
            <a:r>
              <a:rPr lang="ko-KR" altLang="en-US" sz="2400" b="1" dirty="0" smtClean="0"/>
              <a:t>소유권 보장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매매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상속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증여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임대 가능한 사유지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공전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국가가 </a:t>
            </a:r>
            <a:r>
              <a:rPr lang="ko-KR" altLang="en-US" sz="2400" b="1" dirty="0" err="1" smtClean="0"/>
              <a:t>수조권을</a:t>
            </a:r>
            <a:r>
              <a:rPr lang="ko-KR" altLang="en-US" sz="2400" b="1" dirty="0" smtClean="0"/>
              <a:t> 지님</a:t>
            </a:r>
            <a:r>
              <a:rPr lang="en-US" altLang="ko-KR" sz="2400" b="1" dirty="0" smtClean="0"/>
              <a:t>.</a:t>
            </a:r>
            <a:endParaRPr lang="ko-KR" altLang="en-US" sz="2400" b="1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활동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토지 제도와 수취 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399878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93099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993" y="2519"/>
            <a:ext cx="9198289" cy="685296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899592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683568" y="1700808"/>
            <a:ext cx="8136904" cy="36379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70C0"/>
                </a:solidFill>
              </a:rPr>
              <a:t>4. </a:t>
            </a:r>
            <a:r>
              <a:rPr lang="ko-KR" altLang="en-US" sz="2400" b="1" dirty="0" smtClean="0">
                <a:solidFill>
                  <a:srgbClr val="0070C0"/>
                </a:solidFill>
              </a:rPr>
              <a:t>수취 체제</a:t>
            </a:r>
            <a:endParaRPr lang="en-US" altLang="ko-KR" sz="2400" b="1" dirty="0" smtClean="0">
              <a:solidFill>
                <a:srgbClr val="0070C0"/>
              </a:solidFill>
            </a:endParaRPr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① 목적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민생 안정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국가 재정 확충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② 기준</a:t>
            </a:r>
            <a:r>
              <a:rPr lang="en-US" altLang="ko-KR" sz="2400" b="1" dirty="0" smtClean="0"/>
              <a:t>: </a:t>
            </a:r>
            <a:r>
              <a:rPr lang="ko-KR" altLang="en-US" sz="2400" b="1" dirty="0" smtClean="0"/>
              <a:t>토지 대장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양안</a:t>
            </a:r>
            <a:r>
              <a:rPr lang="en-US" altLang="ko-KR" sz="2400" b="1" dirty="0" smtClean="0"/>
              <a:t>), </a:t>
            </a:r>
            <a:r>
              <a:rPr lang="ko-KR" altLang="en-US" sz="2400" b="1" dirty="0" smtClean="0"/>
              <a:t>호적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③ 종류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ㆍ조세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토지</a:t>
            </a:r>
            <a:r>
              <a:rPr lang="en-US" altLang="ko-KR" sz="2400" b="1" dirty="0" smtClean="0"/>
              <a:t>): </a:t>
            </a:r>
            <a:r>
              <a:rPr lang="ko-KR" altLang="en-US" sz="2400" b="1" dirty="0" smtClean="0"/>
              <a:t>비옥도에 따라 </a:t>
            </a:r>
            <a:r>
              <a:rPr lang="en-US" altLang="ko-KR" sz="2400" b="1" dirty="0" smtClean="0"/>
              <a:t>3</a:t>
            </a:r>
            <a:r>
              <a:rPr lang="ko-KR" altLang="en-US" sz="2400" b="1" dirty="0" smtClean="0"/>
              <a:t>등급으로 구분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수확량의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  1/10 </a:t>
            </a:r>
            <a:r>
              <a:rPr lang="ko-KR" altLang="en-US" sz="2400" b="1" dirty="0" smtClean="0"/>
              <a:t>징수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ㆍ공물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토산물</a:t>
            </a:r>
            <a:r>
              <a:rPr lang="en-US" altLang="ko-KR" sz="2400" b="1" dirty="0" smtClean="0"/>
              <a:t>): </a:t>
            </a:r>
            <a:r>
              <a:rPr lang="ko-KR" altLang="en-US" sz="2400" b="1" dirty="0" smtClean="0"/>
              <a:t>호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戶</a:t>
            </a:r>
            <a:r>
              <a:rPr lang="en-US" altLang="ko-KR" sz="2400" b="1" dirty="0" smtClean="0"/>
              <a:t>) </a:t>
            </a:r>
            <a:r>
              <a:rPr lang="ko-KR" altLang="en-US" sz="2400" b="1" dirty="0" smtClean="0"/>
              <a:t>단위로 부과</a:t>
            </a:r>
            <a:endParaRPr lang="en-US" altLang="ko-KR" sz="2400" b="1" dirty="0" smtClean="0"/>
          </a:p>
          <a:p>
            <a:pPr>
              <a:lnSpc>
                <a:spcPct val="120000"/>
              </a:lnSpc>
            </a:pPr>
            <a:r>
              <a:rPr lang="ko-KR" altLang="en-US" sz="2400" b="1" dirty="0" smtClean="0"/>
              <a:t>  </a:t>
            </a:r>
            <a:r>
              <a:rPr lang="ko-KR" altLang="en-US" sz="2400" b="1" dirty="0" err="1" smtClean="0"/>
              <a:t>ㆍ역</a:t>
            </a:r>
            <a:r>
              <a:rPr lang="en-US" altLang="ko-KR" sz="2400" b="1" dirty="0" smtClean="0"/>
              <a:t>(</a:t>
            </a:r>
            <a:r>
              <a:rPr lang="ko-KR" altLang="en-US" sz="2400" b="1" dirty="0" smtClean="0"/>
              <a:t>노동력</a:t>
            </a:r>
            <a:r>
              <a:rPr lang="en-US" altLang="ko-KR" sz="2400" b="1" dirty="0" smtClean="0"/>
              <a:t>): </a:t>
            </a:r>
            <a:r>
              <a:rPr lang="ko-KR" altLang="en-US" sz="2400" b="1" dirty="0" smtClean="0"/>
              <a:t>군역과 </a:t>
            </a:r>
            <a:r>
              <a:rPr lang="ko-KR" altLang="en-US" sz="2400" b="1" dirty="0" err="1" smtClean="0"/>
              <a:t>요역</a:t>
            </a:r>
            <a:r>
              <a:rPr lang="en-US" altLang="ko-KR" sz="2400" b="1" dirty="0" smtClean="0"/>
              <a:t>, 16</a:t>
            </a:r>
            <a:r>
              <a:rPr lang="ko-KR" altLang="en-US" sz="2400" b="1" dirty="0" smtClean="0"/>
              <a:t>세에서</a:t>
            </a:r>
            <a:r>
              <a:rPr lang="en-US" altLang="ko-KR" sz="2400" b="1" dirty="0" smtClean="0"/>
              <a:t>~60</a:t>
            </a:r>
            <a:r>
              <a:rPr lang="ko-KR" altLang="en-US" sz="2400" b="1" dirty="0" smtClean="0"/>
              <a:t>세 미만의 정남</a:t>
            </a:r>
            <a:endParaRPr lang="ko-KR" altLang="en-US" sz="2400" b="1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활동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토지 제도와 수취 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399878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309507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12" name="그룹 11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14" name="TextBox 13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활동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토지 제도와 수취 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15" name="모서리가 둥근 직사각형 14"/>
            <p:cNvSpPr/>
            <p:nvPr/>
          </p:nvSpPr>
          <p:spPr bwMode="auto">
            <a:xfrm>
              <a:off x="399878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1648558"/>
            <a:ext cx="9158143" cy="356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="" xmlns:p14="http://schemas.microsoft.com/office/powerpoint/2010/main" val="3538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활동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토지 제도와 수취 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399878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9512" y="1724147"/>
            <a:ext cx="8724881" cy="27515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① </a:t>
            </a:r>
            <a:r>
              <a:rPr lang="en-US" altLang="ko-KR" sz="2400" b="1" dirty="0" smtClean="0"/>
              <a:t>[</a:t>
            </a:r>
            <a:r>
              <a:rPr lang="ko-KR" altLang="en-US" sz="2400" b="1" dirty="0" smtClean="0"/>
              <a:t>자료 </a:t>
            </a:r>
            <a:r>
              <a:rPr lang="en-US" altLang="ko-KR" sz="2400" b="1" dirty="0" smtClean="0"/>
              <a:t>1]</a:t>
            </a:r>
            <a:r>
              <a:rPr lang="ko-KR" altLang="en-US" sz="2400" b="1" dirty="0" smtClean="0"/>
              <a:t>에 제시된 토지의 특징을 말하고</a:t>
            </a:r>
            <a:r>
              <a:rPr lang="en-US" altLang="ko-KR" sz="2400" b="1" dirty="0" smtClean="0"/>
              <a:t>, </a:t>
            </a:r>
            <a:r>
              <a:rPr lang="ko-KR" altLang="en-US" sz="2400" b="1" dirty="0" smtClean="0"/>
              <a:t>이를 지급하게 된</a:t>
            </a:r>
            <a:endParaRPr lang="en-US" altLang="ko-KR" sz="2400" b="1" dirty="0" smtClean="0"/>
          </a:p>
          <a:p>
            <a:pPr fontAlgn="base">
              <a:lnSpc>
                <a:spcPct val="120000"/>
              </a:lnSpc>
            </a:pPr>
            <a:r>
              <a:rPr lang="en-US" altLang="ko-KR" sz="2400" b="1" dirty="0"/>
              <a:t> </a:t>
            </a:r>
            <a:r>
              <a:rPr lang="en-US" altLang="ko-KR" sz="2400" b="1" dirty="0" smtClean="0"/>
              <a:t> </a:t>
            </a:r>
            <a:r>
              <a:rPr lang="ko-KR" altLang="en-US" sz="2400" b="1" dirty="0" smtClean="0"/>
              <a:t> 의도를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5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품 이상의 관료에게 지급한 토지로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자손에게 세습할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ko-KR" altLang="en-US" sz="2400" b="1" dirty="0" smtClean="0">
                <a:solidFill>
                  <a:srgbClr val="0000FF"/>
                </a:solidFill>
              </a:rPr>
              <a:t>        수 있었다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문벌 귀족의 경제적 기반이 되었고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,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음서와</a:t>
            </a:r>
            <a:endParaRPr lang="en-US" altLang="ko-KR" sz="2400" b="1" dirty="0" smtClean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      </a:t>
            </a:r>
            <a:r>
              <a:rPr lang="ko-KR" altLang="en-US" sz="2400" b="1" dirty="0" smtClean="0">
                <a:solidFill>
                  <a:srgbClr val="0000FF"/>
                </a:solidFill>
              </a:rPr>
              <a:t> 함께 귀족의 지위를 유지하는 기반이 되었다</a:t>
            </a:r>
            <a:r>
              <a:rPr lang="en-US" altLang="ko-KR" sz="2400" b="1" dirty="0" smtClean="0">
                <a:solidFill>
                  <a:srgbClr val="0000FF"/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2123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57"/>
            <a:ext cx="9144000" cy="685128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835696" y="456927"/>
            <a:ext cx="70083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400" b="1" dirty="0" smtClean="0"/>
              <a:t>(79</a:t>
            </a:r>
            <a:r>
              <a:rPr lang="ko-KR" altLang="en-US" sz="1400" b="1" dirty="0" smtClean="0"/>
              <a:t>쪽</a:t>
            </a:r>
            <a:r>
              <a:rPr lang="en-US" altLang="ko-KR" sz="1400" b="1" dirty="0" smtClean="0"/>
              <a:t>)</a:t>
            </a:r>
            <a:endParaRPr lang="ko-KR" altLang="en-US" sz="1400" b="1" dirty="0"/>
          </a:p>
        </p:txBody>
      </p:sp>
      <p:grpSp>
        <p:nvGrpSpPr>
          <p:cNvPr id="20" name="그룹 19"/>
          <p:cNvGrpSpPr/>
          <p:nvPr/>
        </p:nvGrpSpPr>
        <p:grpSpPr>
          <a:xfrm>
            <a:off x="3131840" y="77723"/>
            <a:ext cx="5904656" cy="830997"/>
            <a:chOff x="3059832" y="131728"/>
            <a:chExt cx="5904656" cy="830997"/>
          </a:xfrm>
        </p:grpSpPr>
        <p:sp>
          <p:nvSpPr>
            <p:cNvPr id="21" name="TextBox 20"/>
            <p:cNvSpPr txBox="1"/>
            <p:nvPr/>
          </p:nvSpPr>
          <p:spPr>
            <a:xfrm>
              <a:off x="3059832" y="131728"/>
              <a:ext cx="5904656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2. </a:t>
              </a:r>
              <a:r>
                <a:rPr lang="ko-KR" altLang="en-US" sz="2200" b="1" dirty="0" smtClean="0">
                  <a:solidFill>
                    <a:schemeClr val="accent2">
                      <a:lumMod val="75000"/>
                    </a:schemeClr>
                  </a:solidFill>
                </a:rPr>
                <a:t>경제 정책과 경제 활동</a:t>
              </a:r>
              <a:endParaRPr lang="en-US" altLang="ko-KR" sz="2800" b="1" dirty="0" smtClean="0">
                <a:solidFill>
                  <a:schemeClr val="accent2">
                    <a:lumMod val="75000"/>
                  </a:schemeClr>
                </a:solidFill>
              </a:endParaRPr>
            </a:p>
            <a:p>
              <a:pPr algn="r"/>
              <a:r>
                <a:rPr lang="ko-KR" altLang="en-US" sz="2600" b="1" dirty="0" smtClean="0">
                  <a:solidFill>
                    <a:schemeClr val="tx2">
                      <a:lumMod val="75000"/>
                    </a:schemeClr>
                  </a:solidFill>
                </a:rPr>
                <a:t>토지 제도와 수취 체제의 정비</a:t>
              </a:r>
              <a:endParaRPr lang="ko-KR" altLang="en-US" sz="2600" b="1" dirty="0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 bwMode="auto">
            <a:xfrm>
              <a:off x="3998788" y="548680"/>
              <a:ext cx="357188" cy="357188"/>
            </a:xfrm>
            <a:prstGeom prst="round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1800" b="1" dirty="0" smtClean="0">
                  <a:latin typeface="+mj-lt"/>
                  <a:ea typeface="맑은 고딕" pitchFamily="50" charset="-127"/>
                </a:rPr>
                <a:t>1</a:t>
              </a:r>
              <a:endParaRPr lang="ko-KR" altLang="en-US" sz="1800" b="1" dirty="0">
                <a:latin typeface="+mj-lt"/>
                <a:ea typeface="맑은 고딕" pitchFamily="50" charset="-127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79512" y="1724147"/>
            <a:ext cx="8724881" cy="18214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lnSpc>
                <a:spcPct val="120000"/>
              </a:lnSpc>
            </a:pPr>
            <a:r>
              <a:rPr lang="ko-KR" altLang="en-US" sz="2400" b="1" dirty="0"/>
              <a:t>② </a:t>
            </a:r>
            <a:r>
              <a:rPr lang="en-US" altLang="ko-KR" sz="2400" b="1" dirty="0"/>
              <a:t>[</a:t>
            </a:r>
            <a:r>
              <a:rPr lang="ko-KR" altLang="en-US" sz="2400" b="1" dirty="0"/>
              <a:t>자료 </a:t>
            </a:r>
            <a:r>
              <a:rPr lang="en-US" altLang="ko-KR" sz="2400" b="1" dirty="0"/>
              <a:t>2]</a:t>
            </a:r>
            <a:r>
              <a:rPr lang="ko-KR" altLang="en-US" sz="2400" b="1" dirty="0"/>
              <a:t>를 참고하여 </a:t>
            </a:r>
            <a:r>
              <a:rPr lang="ko-KR" altLang="en-US" sz="2400" b="1" dirty="0" err="1"/>
              <a:t>민전의</a:t>
            </a:r>
            <a:r>
              <a:rPr lang="ko-KR" altLang="en-US" sz="2400" b="1" dirty="0"/>
              <a:t> 성격을 설명해 보자</a:t>
            </a:r>
            <a:r>
              <a:rPr lang="en-US" altLang="ko-KR" sz="2400" b="1" dirty="0" smtClean="0"/>
              <a:t>.</a:t>
            </a:r>
          </a:p>
          <a:p>
            <a:pPr fontAlgn="base">
              <a:lnSpc>
                <a:spcPct val="120000"/>
              </a:lnSpc>
            </a:pPr>
            <a:r>
              <a:rPr lang="en-US" altLang="ko-KR" sz="2400" b="1" dirty="0" smtClean="0">
                <a:solidFill>
                  <a:srgbClr val="0000FF"/>
                </a:solidFill>
              </a:rPr>
              <a:t>  </a:t>
            </a:r>
            <a:endParaRPr lang="en-US" altLang="ko-KR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  [</a:t>
            </a:r>
            <a:r>
              <a:rPr lang="ko-KR" altLang="en-US" sz="2400" b="1" dirty="0">
                <a:solidFill>
                  <a:srgbClr val="0000FF"/>
                </a:solidFill>
              </a:rPr>
              <a:t>답</a:t>
            </a:r>
            <a:r>
              <a:rPr lang="en-US" altLang="ko-KR" sz="2400" b="1" dirty="0">
                <a:solidFill>
                  <a:srgbClr val="0000FF"/>
                </a:solidFill>
              </a:rPr>
              <a:t>] </a:t>
            </a:r>
            <a:r>
              <a:rPr lang="ko-KR" altLang="en-US" sz="2400" b="1" dirty="0">
                <a:solidFill>
                  <a:srgbClr val="0000FF"/>
                </a:solidFill>
              </a:rPr>
              <a:t>소유권이 보장된 토지로 매매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상속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증여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임대가 가능</a:t>
            </a:r>
            <a:endParaRPr lang="en-US" altLang="ko-KR" sz="2400" b="1" dirty="0">
              <a:solidFill>
                <a:srgbClr val="0000FF"/>
              </a:solidFill>
            </a:endParaRPr>
          </a:p>
          <a:p>
            <a:pPr fontAlgn="base">
              <a:lnSpc>
                <a:spcPct val="120000"/>
              </a:lnSpc>
            </a:pPr>
            <a:r>
              <a:rPr lang="en-US" altLang="ko-KR" sz="2400" b="1" dirty="0">
                <a:solidFill>
                  <a:srgbClr val="0000FF"/>
                </a:solidFill>
              </a:rPr>
              <a:t>        </a:t>
            </a:r>
            <a:r>
              <a:rPr lang="ko-KR" altLang="en-US" sz="2400" b="1" dirty="0">
                <a:solidFill>
                  <a:srgbClr val="0000FF"/>
                </a:solidFill>
              </a:rPr>
              <a:t>했지만</a:t>
            </a:r>
            <a:r>
              <a:rPr lang="en-US" altLang="ko-KR" sz="2400" b="1" dirty="0">
                <a:solidFill>
                  <a:srgbClr val="0000FF"/>
                </a:solidFill>
              </a:rPr>
              <a:t>, </a:t>
            </a:r>
            <a:r>
              <a:rPr lang="ko-KR" altLang="en-US" sz="2400" b="1" dirty="0">
                <a:solidFill>
                  <a:srgbClr val="0000FF"/>
                </a:solidFill>
              </a:rPr>
              <a:t>국가가 </a:t>
            </a:r>
            <a:r>
              <a:rPr lang="ko-KR" altLang="en-US" sz="2400" b="1" dirty="0" err="1">
                <a:solidFill>
                  <a:srgbClr val="0000FF"/>
                </a:solidFill>
              </a:rPr>
              <a:t>수조권을</a:t>
            </a:r>
            <a:r>
              <a:rPr lang="ko-KR" altLang="en-US" sz="2400" b="1" dirty="0">
                <a:solidFill>
                  <a:srgbClr val="0000FF"/>
                </a:solidFill>
              </a:rPr>
              <a:t> 지닌 공전이었다</a:t>
            </a:r>
            <a:r>
              <a:rPr lang="en-US" altLang="ko-KR" sz="2400" b="1" dirty="0">
                <a:solidFill>
                  <a:srgbClr val="0000FF"/>
                </a:solidFill>
              </a:rPr>
              <a:t>.</a:t>
            </a:r>
            <a:endParaRPr lang="ko-KR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27497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1120</TotalTime>
  <Words>478</Words>
  <Application>Microsoft Office PowerPoint</Application>
  <PresentationFormat>화면 슬라이드 쇼(4:3)</PresentationFormat>
  <Paragraphs>74</Paragraphs>
  <Slides>10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1" baseType="lpstr">
      <vt:lpstr>Office 테마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kweni</dc:creator>
  <cp:lastModifiedBy>user</cp:lastModifiedBy>
  <cp:revision>340</cp:revision>
  <dcterms:created xsi:type="dcterms:W3CDTF">2013-03-25T12:51:11Z</dcterms:created>
  <dcterms:modified xsi:type="dcterms:W3CDTF">2013-12-18T00:27:38Z</dcterms:modified>
</cp:coreProperties>
</file>